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4"/>
  </p:sldMasterIdLst>
  <p:notesMasterIdLst>
    <p:notesMasterId r:id="rId27"/>
  </p:notesMasterIdLst>
  <p:sldIdLst>
    <p:sldId id="289" r:id="rId5"/>
    <p:sldId id="293" r:id="rId6"/>
    <p:sldId id="299" r:id="rId7"/>
    <p:sldId id="301" r:id="rId8"/>
    <p:sldId id="362" r:id="rId9"/>
    <p:sldId id="320" r:id="rId10"/>
    <p:sldId id="302" r:id="rId11"/>
    <p:sldId id="303" r:id="rId12"/>
    <p:sldId id="361" r:id="rId13"/>
    <p:sldId id="292" r:id="rId14"/>
    <p:sldId id="307" r:id="rId15"/>
    <p:sldId id="306" r:id="rId16"/>
    <p:sldId id="363" r:id="rId17"/>
    <p:sldId id="311" r:id="rId18"/>
    <p:sldId id="364" r:id="rId19"/>
    <p:sldId id="345" r:id="rId20"/>
    <p:sldId id="308" r:id="rId21"/>
    <p:sldId id="351" r:id="rId22"/>
    <p:sldId id="310" r:id="rId23"/>
    <p:sldId id="315" r:id="rId24"/>
    <p:sldId id="262" r:id="rId25"/>
    <p:sldId id="3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0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/>
    <p:restoredTop sz="86624"/>
  </p:normalViewPr>
  <p:slideViewPr>
    <p:cSldViewPr snapToGrid="0">
      <p:cViewPr varScale="1">
        <p:scale>
          <a:sx n="100" d="100"/>
          <a:sy n="100" d="100"/>
        </p:scale>
        <p:origin x="2600" y="160"/>
      </p:cViewPr>
      <p:guideLst/>
    </p:cSldViewPr>
  </p:slideViewPr>
  <p:outlineViewPr>
    <p:cViewPr>
      <p:scale>
        <a:sx n="33" d="100"/>
        <a:sy n="33" d="100"/>
      </p:scale>
      <p:origin x="0" y="-28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27CB-7F3B-4F45-984F-2E7C3729855B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39846-517F-A747-B2FF-CA4ACF52FE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1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39846-517F-A747-B2FF-CA4ACF52FE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1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39846-517F-A747-B2FF-CA4ACF52FEB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0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39846-517F-A747-B2FF-CA4ACF52FE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7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39846-517F-A747-B2FF-CA4ACF52FE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5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39846-517F-A747-B2FF-CA4ACF52FE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1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39846-517F-A747-B2FF-CA4ACF52FE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9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5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3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59E9-87E5-C740-B11A-784FFA45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9E66D-3A82-F543-9E8E-C52B639D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4020499-35C9-3040-A38F-668E8508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1"/>
            <a:ext cx="7844790" cy="42225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207123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D9E1-C32F-8245-AC80-A18C4080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685961"/>
            <a:ext cx="4267200" cy="68580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A123F-7A71-384F-ACF5-D80DB08F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85730"/>
            <a:ext cx="6858000" cy="533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B810-A397-C34E-909F-389A69BC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F403362-C3E8-0142-B75A-6FCEABFE309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0600" y="2133762"/>
            <a:ext cx="7539990" cy="34605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77671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3B1A-5E9C-E94D-9393-34BA9DA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6" y="642938"/>
            <a:ext cx="5316855" cy="72866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28EE1-A0B3-BF48-BBE7-5B194A0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128" y="1371602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43DF-96F3-7444-A3CA-B9129D9C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A6C96108-42D9-CE42-AB5F-CEFED91556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3400" y="3055825"/>
            <a:ext cx="6854190" cy="23937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19867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FB5A-1571-720E-489F-AE56C3D8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3C936-BEF0-4933-704D-4BFD30E53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3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54" y="1124712"/>
            <a:ext cx="8277606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54" y="4727448"/>
            <a:ext cx="8277606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54" y="6356351"/>
            <a:ext cx="20574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12/17/24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2260" y="6356351"/>
            <a:ext cx="20574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624870" y="434802"/>
            <a:ext cx="146304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24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3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0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8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0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0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03CB3-E2AE-6A44-9DB0-7364F7555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F8E34-3426-C3A2-A1D8-04FFD18DAA35}"/>
              </a:ext>
            </a:extLst>
          </p:cNvPr>
          <p:cNvSpPr/>
          <p:nvPr userDrawn="1"/>
        </p:nvSpPr>
        <p:spPr>
          <a:xfrm>
            <a:off x="0" y="0"/>
            <a:ext cx="1333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2DE445DD-5794-D541-3A85-25957274C1D5}"/>
              </a:ext>
            </a:extLst>
          </p:cNvPr>
          <p:cNvSpPr/>
          <p:nvPr userDrawn="1"/>
        </p:nvSpPr>
        <p:spPr>
          <a:xfrm>
            <a:off x="0" y="2"/>
            <a:ext cx="304800" cy="257175"/>
          </a:xfrm>
          <a:prstGeom prst="diamond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71DC8C5-2A9F-6A80-9430-90A74A6D2279}"/>
              </a:ext>
            </a:extLst>
          </p:cNvPr>
          <p:cNvSpPr/>
          <p:nvPr userDrawn="1"/>
        </p:nvSpPr>
        <p:spPr>
          <a:xfrm>
            <a:off x="0" y="352425"/>
            <a:ext cx="304800" cy="257175"/>
          </a:xfrm>
          <a:prstGeom prst="diamond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4016EC21-1D54-1261-CBBE-09EE9C2D4CA5}"/>
              </a:ext>
            </a:extLst>
          </p:cNvPr>
          <p:cNvSpPr/>
          <p:nvPr userDrawn="1"/>
        </p:nvSpPr>
        <p:spPr>
          <a:xfrm>
            <a:off x="0" y="733427"/>
            <a:ext cx="304800" cy="257175"/>
          </a:xfrm>
          <a:prstGeom prst="diamond">
            <a:avLst/>
          </a:prstGeom>
          <a:solidFill>
            <a:srgbClr val="ABE46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196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728" r:id="rId13"/>
    <p:sldLayoutId id="2147483730" r:id="rId14"/>
    <p:sldLayoutId id="2147483845" r:id="rId15"/>
    <p:sldLayoutId id="21474838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System Font Regular"/>
        <a:buChar char="⏤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4586570?app_id=122963" TargetMode="External"/><Relationship Id="rId5" Type="http://schemas.openxmlformats.org/officeDocument/2006/relationships/hyperlink" Target="https://player.vimeo.com/video/64586570?app_id=122963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77y7XW8GtE?start=5&amp;feature=oembed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OD@temple.edu" TargetMode="External"/><Relationship Id="rId2" Type="http://schemas.openxmlformats.org/officeDocument/2006/relationships/hyperlink" Target="https://disabilities.temple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4586570" TargetMode="External"/><Relationship Id="rId2" Type="http://schemas.openxmlformats.org/officeDocument/2006/relationships/hyperlink" Target="https://youtu.be/O0Q43Xss9FQ?si=LFA9TQ50Kc2inl5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77y7XW8GtE?si=wSbARXUhI5Ns7Xr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0Q43Xss9FQ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6C37-95D8-5D3F-C541-D9A05C75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56032"/>
            <a:ext cx="7886700" cy="2852737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Person-Centeredness</a:t>
            </a:r>
          </a:p>
        </p:txBody>
      </p:sp>
      <p:pic>
        <p:nvPicPr>
          <p:cNvPr id="6" name="Picture 5" descr="A finger pointing at a stack of wooden blocks with the words Hello and Welcome.">
            <a:extLst>
              <a:ext uri="{FF2B5EF4-FFF2-40B4-BE49-F238E27FC236}">
                <a16:creationId xmlns:a16="http://schemas.microsoft.com/office/drawing/2014/main" id="{040ED6A4-4DC4-571A-9676-B8C9FE59E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78" y="1135055"/>
            <a:ext cx="5097737" cy="33787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9221-9875-AE8A-1AAB-9A7F6F5A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Welcome and Introductions 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 descr="Institute on Disabilities at Temple University, College of Education and Human Development">
            <a:extLst>
              <a:ext uri="{FF2B5EF4-FFF2-40B4-BE49-F238E27FC236}">
                <a16:creationId xmlns:a16="http://schemas.microsoft.com/office/drawing/2014/main" id="{D4310506-0FA4-077D-895E-EF986C1811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36" y="5561746"/>
            <a:ext cx="4591056" cy="10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E6A7-278A-E2BC-D2C3-ACCB8E8B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02" y="1121029"/>
            <a:ext cx="3443478" cy="1325563"/>
          </a:xfrm>
        </p:spPr>
        <p:txBody>
          <a:bodyPr>
            <a:noAutofit/>
          </a:bodyPr>
          <a:lstStyle/>
          <a:p>
            <a:r>
              <a:rPr lang="en-US" dirty="0"/>
              <a:t>Review </a:t>
            </a:r>
            <a:br>
              <a:rPr lang="en-US" dirty="0"/>
            </a:br>
            <a:r>
              <a:rPr lang="en-US" dirty="0"/>
              <a:t>Morning Modules</a:t>
            </a:r>
          </a:p>
        </p:txBody>
      </p:sp>
      <p:pic>
        <p:nvPicPr>
          <p:cNvPr id="8" name="Picture Placeholder 6" descr="Entrance to Ritter Hall Annex featuring black framed doors and building name on top and a Temple T. A small tree with rust colored leaves is in front">
            <a:extLst>
              <a:ext uri="{FF2B5EF4-FFF2-40B4-BE49-F238E27FC236}">
                <a16:creationId xmlns:a16="http://schemas.microsoft.com/office/drawing/2014/main" id="{76E84D4E-2E8D-8130-E188-1F55052D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961" y="857250"/>
            <a:ext cx="6080039" cy="60007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3469E-BC98-5CED-3C02-7463A7F7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6771FB4-4E1C-F14A-A71B-48F4657BF0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9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Person Centered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Overview of Skills</a:t>
            </a:r>
          </a:p>
          <a:p>
            <a:pPr lvl="1"/>
            <a:r>
              <a:rPr lang="en-US" dirty="0"/>
              <a:t>Amplifying the Voice of the Person</a:t>
            </a:r>
          </a:p>
          <a:p>
            <a:pPr lvl="1"/>
            <a:r>
              <a:rPr lang="en-US" dirty="0"/>
              <a:t>Facilitation</a:t>
            </a:r>
          </a:p>
          <a:p>
            <a:pPr lvl="1"/>
            <a:r>
              <a:rPr lang="en-US" dirty="0"/>
              <a:t>Setting Up the Planning Conversation</a:t>
            </a:r>
          </a:p>
          <a:p>
            <a:pPr lvl="1"/>
            <a:r>
              <a:rPr lang="en-US" dirty="0"/>
              <a:t>Select Tools/Format:</a:t>
            </a:r>
          </a:p>
          <a:p>
            <a:pPr lvl="2"/>
            <a:r>
              <a:rPr lang="en-US" dirty="0"/>
              <a:t>Planning Alternative Tomorrows with Hope (PATH)</a:t>
            </a:r>
          </a:p>
          <a:p>
            <a:pPr lvl="2"/>
            <a:r>
              <a:rPr lang="en-US" dirty="0"/>
              <a:t>Charting the LifeCourse Framework (CtLC)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6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Person Centered Planning </a:t>
            </a:r>
            <a:r>
              <a:rPr lang="en-US" dirty="0">
                <a:solidFill>
                  <a:schemeClr val="bg1"/>
                </a:solidFill>
              </a:rPr>
              <a:t>continued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Overview of Skills</a:t>
            </a:r>
          </a:p>
          <a:p>
            <a:pPr lvl="1"/>
            <a:r>
              <a:rPr lang="en-US" dirty="0"/>
              <a:t>Consensus Building around the Person’s Right to Risk</a:t>
            </a:r>
          </a:p>
          <a:p>
            <a:pPr lvl="1"/>
            <a:r>
              <a:rPr lang="en-US" dirty="0"/>
              <a:t>Supported Decision Making</a:t>
            </a:r>
          </a:p>
          <a:p>
            <a:pPr lvl="1"/>
            <a:r>
              <a:rPr lang="en-US" dirty="0"/>
              <a:t>Focus on Person and their Community</a:t>
            </a:r>
          </a:p>
        </p:txBody>
      </p:sp>
    </p:spTree>
    <p:extLst>
      <p:ext uri="{BB962C8B-B14F-4D97-AF65-F5344CB8AC3E}">
        <p14:creationId xmlns:p14="http://schemas.microsoft.com/office/powerpoint/2010/main" val="93622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CA45-F989-95FF-711C-E09B0F16D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200026"/>
            <a:ext cx="541655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Building Community with Beth Mount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Online Media 5" descr="Building Community with Beth Mount">
            <a:hlinkClick r:id="" action="ppaction://media"/>
            <a:extLst>
              <a:ext uri="{FF2B5EF4-FFF2-40B4-BE49-F238E27FC236}">
                <a16:creationId xmlns:a16="http://schemas.microsoft.com/office/drawing/2014/main" id="{DF715BAD-37EF-6B78-7C9F-04F98F32C8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2718" y="1525589"/>
            <a:ext cx="6558564" cy="3689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73A5-CE41-FA06-32C7-1EBCA58D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58" y="5332411"/>
            <a:ext cx="7494341" cy="1108711"/>
          </a:xfrm>
        </p:spPr>
        <p:txBody>
          <a:bodyPr>
            <a:normAutofit/>
          </a:bodyPr>
          <a:lstStyle/>
          <a:p>
            <a:r>
              <a:rPr lang="en-US" sz="2000" dirty="0"/>
              <a:t>This optional video is not essential to the the toolkit training. Please note it is not captioned. (</a:t>
            </a:r>
            <a:r>
              <a:rPr lang="en-US" sz="2000" dirty="0">
                <a:hlinkClick r:id="rId5"/>
              </a:rPr>
              <a:t>https://player.vimeo.com/video/64586570?app_id=122963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84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 Centered Planning </a:t>
            </a:r>
            <a:r>
              <a:rPr lang="en-US" dirty="0">
                <a:solidFill>
                  <a:schemeClr val="bg1"/>
                </a:solidFill>
              </a:rPr>
              <a:t>continued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Video: Beth Mount, Building Community</a:t>
            </a:r>
          </a:p>
          <a:p>
            <a:r>
              <a:rPr lang="en-US" dirty="0"/>
              <a:t>Small Group Exercise:</a:t>
            </a:r>
          </a:p>
          <a:p>
            <a:pPr lvl="1"/>
            <a:r>
              <a:rPr lang="en-US" dirty="0"/>
              <a:t>Three Things about You</a:t>
            </a:r>
          </a:p>
          <a:p>
            <a:pPr lvl="1"/>
            <a:r>
              <a:rPr lang="en-US" dirty="0"/>
              <a:t>Three Things about your Community</a:t>
            </a:r>
          </a:p>
          <a:p>
            <a:r>
              <a:rPr lang="en-US" dirty="0"/>
              <a:t>Large Group Debrief/Discussion</a:t>
            </a:r>
          </a:p>
          <a:p>
            <a:r>
              <a:rPr lang="en-US" dirty="0"/>
              <a:t>Round Robin: Feedback on Module</a:t>
            </a:r>
          </a:p>
        </p:txBody>
      </p:sp>
    </p:spTree>
    <p:extLst>
      <p:ext uri="{BB962C8B-B14F-4D97-AF65-F5344CB8AC3E}">
        <p14:creationId xmlns:p14="http://schemas.microsoft.com/office/powerpoint/2010/main" val="364787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0729-656B-04FB-72E0-52368C9D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584581"/>
            <a:ext cx="851535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Person Centered vs System Centered </a:t>
            </a:r>
            <a:br>
              <a:rPr lang="en-US" dirty="0"/>
            </a:br>
            <a:r>
              <a:rPr lang="en-US" dirty="0"/>
              <a:t>with Beth Mount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Online Media 5" descr="Person-Centered vs System-Centered - Beth Mount">
            <a:hlinkClick r:id="" action="ppaction://media"/>
            <a:extLst>
              <a:ext uri="{FF2B5EF4-FFF2-40B4-BE49-F238E27FC236}">
                <a16:creationId xmlns:a16="http://schemas.microsoft.com/office/drawing/2014/main" id="{CC68B138-1323-3CC5-7AC8-034F6F4A42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6919" y="2122502"/>
            <a:ext cx="7701680" cy="43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2F79-96D1-BC04-6687-F6DC8A41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Break 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4" descr="A alarm clock with a yellow note that says &quot;Break Time&quot;&#10;&#10;">
            <a:extLst>
              <a:ext uri="{FF2B5EF4-FFF2-40B4-BE49-F238E27FC236}">
                <a16:creationId xmlns:a16="http://schemas.microsoft.com/office/drawing/2014/main" id="{7466AE6B-3763-385D-2181-9DFB1650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39" y="1604250"/>
            <a:ext cx="6263723" cy="41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37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Person Centered Supporting </a:t>
            </a:r>
            <a:br>
              <a:rPr lang="en-US" dirty="0"/>
            </a:br>
            <a:r>
              <a:rPr lang="en-US" dirty="0"/>
              <a:t>To Each Their Own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Overview of Expectations and System Roles:</a:t>
            </a:r>
          </a:p>
          <a:p>
            <a:pPr lvl="1"/>
            <a:r>
              <a:rPr lang="en-US" dirty="0"/>
              <a:t>Using Person Centered Thinking and Planning to Create a Good Life</a:t>
            </a:r>
          </a:p>
          <a:p>
            <a:r>
              <a:rPr lang="en-US" dirty="0"/>
              <a:t>Video: Beth Mount, System vs Person Centered</a:t>
            </a:r>
          </a:p>
          <a:p>
            <a:r>
              <a:rPr lang="en-US" dirty="0"/>
              <a:t>Small Group Exercise:</a:t>
            </a:r>
          </a:p>
          <a:p>
            <a:pPr lvl="1"/>
            <a:r>
              <a:rPr lang="en-US" dirty="0"/>
              <a:t>What Are Your Expectations?</a:t>
            </a:r>
          </a:p>
          <a:p>
            <a:r>
              <a:rPr lang="en-US" dirty="0"/>
              <a:t>Large Group Debrief/Discussion</a:t>
            </a:r>
          </a:p>
          <a:p>
            <a:r>
              <a:rPr lang="en-US" dirty="0"/>
              <a:t>Round Robin: Feedback on Module</a:t>
            </a:r>
          </a:p>
        </p:txBody>
      </p:sp>
    </p:spTree>
    <p:extLst>
      <p:ext uri="{BB962C8B-B14F-4D97-AF65-F5344CB8AC3E}">
        <p14:creationId xmlns:p14="http://schemas.microsoft.com/office/powerpoint/2010/main" val="322534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3AC5-529B-56F6-E1D6-2C8E3BA6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Break 3</a:t>
            </a:r>
          </a:p>
        </p:txBody>
      </p:sp>
      <p:pic>
        <p:nvPicPr>
          <p:cNvPr id="5" name="Picture 4" descr="A alarm clock with a yellow note that says &quot;Break Time&quot;&#10;&#10;">
            <a:extLst>
              <a:ext uri="{FF2B5EF4-FFF2-40B4-BE49-F238E27FC236}">
                <a16:creationId xmlns:a16="http://schemas.microsoft.com/office/drawing/2014/main" id="{E3A33277-445E-5052-18C8-54D87D09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39" y="1604250"/>
            <a:ext cx="6263723" cy="41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6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Bringing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What did you learn?</a:t>
            </a:r>
          </a:p>
          <a:p>
            <a:r>
              <a:rPr lang="en-US" dirty="0"/>
              <a:t>How will you use this learning?</a:t>
            </a:r>
          </a:p>
          <a:p>
            <a:r>
              <a:rPr lang="en-US" dirty="0"/>
              <a:t>What will you do in the next 24 hours? 1 week? 1 month?</a:t>
            </a:r>
          </a:p>
          <a:p>
            <a:pPr lvl="1"/>
            <a:r>
              <a:rPr lang="en-US" dirty="0"/>
              <a:t>Activity</a:t>
            </a:r>
          </a:p>
          <a:p>
            <a:pPr lvl="1"/>
            <a:r>
              <a:rPr lang="en-US" dirty="0"/>
              <a:t>Dates</a:t>
            </a:r>
          </a:p>
          <a:p>
            <a:pPr lvl="1"/>
            <a:r>
              <a:rPr lang="en-US" dirty="0"/>
              <a:t>Accountability Partner</a:t>
            </a:r>
          </a:p>
        </p:txBody>
      </p:sp>
    </p:spTree>
    <p:extLst>
      <p:ext uri="{BB962C8B-B14F-4D97-AF65-F5344CB8AC3E}">
        <p14:creationId xmlns:p14="http://schemas.microsoft.com/office/powerpoint/2010/main" val="139140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FC22-4A65-E8B9-E32E-B544F0C2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14" y="1091184"/>
            <a:ext cx="2949575" cy="1600200"/>
          </a:xfrm>
        </p:spPr>
        <p:txBody>
          <a:bodyPr>
            <a:normAutofit/>
          </a:bodyPr>
          <a:lstStyle/>
          <a:p>
            <a:r>
              <a:rPr lang="en-US" dirty="0"/>
              <a:t>Icebreaker Exercise</a:t>
            </a:r>
          </a:p>
        </p:txBody>
      </p:sp>
      <p:pic>
        <p:nvPicPr>
          <p:cNvPr id="6" name="Picture Placeholder 5" descr="Owl statue outside on the Temple University Campus. ">
            <a:extLst>
              <a:ext uri="{FF2B5EF4-FFF2-40B4-BE49-F238E27FC236}">
                <a16:creationId xmlns:a16="http://schemas.microsoft.com/office/drawing/2014/main" id="{6820F6EC-A56C-D431-D27C-28A01E9C7A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99"/>
                    </a14:imgEffect>
                    <a14:imgEffect>
                      <a14:saturation sat="133000"/>
                    </a14:imgEffect>
                    <a14:imgEffect>
                      <a14:brightnessContrast bright="32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928" y="0"/>
            <a:ext cx="6291072" cy="6992112"/>
          </a:xfrm>
        </p:spPr>
      </p:pic>
    </p:spTree>
    <p:extLst>
      <p:ext uri="{BB962C8B-B14F-4D97-AF65-F5344CB8AC3E}">
        <p14:creationId xmlns:p14="http://schemas.microsoft.com/office/powerpoint/2010/main" val="236680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8033-2CC0-5DC5-5594-50026A874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-170482"/>
            <a:ext cx="5489217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Acknowledgements and Adjourn</a:t>
            </a:r>
          </a:p>
        </p:txBody>
      </p:sp>
      <p:pic>
        <p:nvPicPr>
          <p:cNvPr id="5" name="Picture 4" descr="A person in a wheelchair talking to a person in a park&#10;&#10;">
            <a:extLst>
              <a:ext uri="{FF2B5EF4-FFF2-40B4-BE49-F238E27FC236}">
                <a16:creationId xmlns:a16="http://schemas.microsoft.com/office/drawing/2014/main" id="{F9038A83-3CFB-0962-6997-78AA5F1D6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90" y="2251200"/>
            <a:ext cx="6950610" cy="4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F2D9-79FE-3F64-DF87-DAB77B24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78" y="615696"/>
            <a:ext cx="5575490" cy="992060"/>
          </a:xfrm>
        </p:spPr>
        <p:txBody>
          <a:bodyPr anchor="t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8AD7D-98FA-5204-BB3A-731F5250A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82" y="1607756"/>
            <a:ext cx="3835368" cy="3811588"/>
          </a:xfrm>
        </p:spPr>
        <p:txBody>
          <a:bodyPr/>
          <a:lstStyle/>
          <a:p>
            <a:r>
              <a:rPr lang="en-US" sz="2000" dirty="0"/>
              <a:t>College of Education and Human Development</a:t>
            </a:r>
            <a:br>
              <a:rPr lang="en-US" sz="2000" dirty="0"/>
            </a:br>
            <a:r>
              <a:rPr lang="en-US" sz="2000" dirty="0">
                <a:hlinkClick r:id="rId2" tooltip="https://disabilities.temple.edu/"/>
              </a:rPr>
              <a:t>Institute on Disabilities at Temple University</a:t>
            </a:r>
            <a:br>
              <a:rPr lang="en-US" sz="2000" dirty="0"/>
            </a:br>
            <a:r>
              <a:rPr lang="en-US" sz="2000" dirty="0"/>
              <a:t>Ritter Annex 4 | Room RA 430</a:t>
            </a:r>
            <a:br>
              <a:rPr lang="en-US" sz="2000" dirty="0"/>
            </a:br>
            <a:r>
              <a:rPr lang="en-US" sz="2000" dirty="0"/>
              <a:t>1301 Cecil B. Moore Avenue</a:t>
            </a:r>
            <a:br>
              <a:rPr lang="en-US" sz="2000" dirty="0"/>
            </a:br>
            <a:r>
              <a:rPr lang="en-US" sz="2000" dirty="0"/>
              <a:t>Philadelphia, PA 19122</a:t>
            </a:r>
          </a:p>
          <a:p>
            <a:r>
              <a:rPr lang="en-US" sz="2000" dirty="0"/>
              <a:t>Phone  215-204-1356</a:t>
            </a:r>
            <a:br>
              <a:rPr lang="en-US" sz="2000" dirty="0"/>
            </a:br>
            <a:r>
              <a:rPr lang="en-US" sz="2000" dirty="0"/>
              <a:t>Email  </a:t>
            </a:r>
            <a:r>
              <a:rPr lang="en-US" sz="2000" dirty="0">
                <a:hlinkClick r:id="rId3"/>
              </a:rPr>
              <a:t>IOD@temple.edu</a:t>
            </a:r>
            <a:br>
              <a:rPr lang="en-US" sz="2000" dirty="0"/>
            </a:br>
            <a:r>
              <a:rPr lang="en-US" sz="2000" dirty="0"/>
              <a:t>Web   </a:t>
            </a:r>
            <a:r>
              <a:rPr lang="en-US" sz="2000" dirty="0">
                <a:hlinkClick r:id="rId2"/>
              </a:rPr>
              <a:t>disabilities.temple.edu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Placeholder 6" descr="Entrance to Ritter Hall Annex featuring black framed doors and building name on top and a Temple T. A small tree with rust colored leaves is in front">
            <a:extLst>
              <a:ext uri="{FF2B5EF4-FFF2-40B4-BE49-F238E27FC236}">
                <a16:creationId xmlns:a16="http://schemas.microsoft.com/office/drawing/2014/main" id="{C9C2EE82-2D3F-9A6D-CAEE-365B911F8E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750" y="1438656"/>
            <a:ext cx="5147494" cy="5419344"/>
          </a:xfrm>
        </p:spPr>
      </p:pic>
      <p:pic>
        <p:nvPicPr>
          <p:cNvPr id="6" name="Picture 5" descr="Institute on Disabilities at Temple University logo">
            <a:extLst>
              <a:ext uri="{FF2B5EF4-FFF2-40B4-BE49-F238E27FC236}">
                <a16:creationId xmlns:a16="http://schemas.microsoft.com/office/drawing/2014/main" id="{B1C367B7-C04F-F496-EB8F-33FEC23DA2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865812"/>
            <a:ext cx="2965370" cy="681947"/>
          </a:xfrm>
          <a:prstGeom prst="rect">
            <a:avLst/>
          </a:prstGeom>
        </p:spPr>
      </p:pic>
      <p:pic>
        <p:nvPicPr>
          <p:cNvPr id="3" name="Picture 2" descr="Qr code that links to IOD website&#10;&#10;">
            <a:extLst>
              <a:ext uri="{FF2B5EF4-FFF2-40B4-BE49-F238E27FC236}">
                <a16:creationId xmlns:a16="http://schemas.microsoft.com/office/drawing/2014/main" id="{4C5FD265-5A74-A186-AF1E-5C8F0E148F0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138" y="5288557"/>
            <a:ext cx="1432918" cy="14329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4A2BA-A4CD-376C-26A1-0522AB01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6771FB4-4E1C-F14A-A71B-48F4657BF08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3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D875-3F74-58C7-01C6-AB6B54CB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09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Links to Videos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C8D6-FA92-7E8F-AF83-596BA236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209"/>
            <a:ext cx="7886700" cy="4351338"/>
          </a:xfrm>
        </p:spPr>
        <p:txBody>
          <a:bodyPr/>
          <a:lstStyle/>
          <a:p>
            <a:r>
              <a:rPr lang="en-US" dirty="0"/>
              <a:t>Person-Centered with Pearpoint and Kahn</a:t>
            </a:r>
          </a:p>
          <a:p>
            <a:r>
              <a:rPr lang="en-US" dirty="0">
                <a:hlinkClick r:id="rId2" tooltip="Original URL: https://youtu.be/O0Q43Xss9FQ?si=LFA9TQ50Kc2inl5P. Click or tap if you trust this link."/>
              </a:rPr>
              <a:t>https://youtu.be/O0Q43Xss9FQ?si=LFA9TQ50Kc2inl5P</a:t>
            </a:r>
            <a:endParaRPr lang="en-US" dirty="0"/>
          </a:p>
          <a:p>
            <a:r>
              <a:rPr lang="en-US" dirty="0"/>
              <a:t>Building Community with Beth Mount</a:t>
            </a:r>
          </a:p>
          <a:p>
            <a:r>
              <a:rPr lang="en-US" dirty="0">
                <a:hlinkClick r:id="rId3" tooltip="Original URL: https://vimeo.com/64586570. Click or tap if you trust this link."/>
              </a:rPr>
              <a:t>https://vimeo.com/64586570</a:t>
            </a:r>
            <a:endParaRPr lang="en-US" dirty="0"/>
          </a:p>
          <a:p>
            <a:r>
              <a:rPr lang="en-US" dirty="0"/>
              <a:t>System vs Person Centered with Beth Mount</a:t>
            </a:r>
          </a:p>
          <a:p>
            <a:r>
              <a:rPr lang="en-US" dirty="0">
                <a:hlinkClick r:id="rId4" tooltip="Original URL: https://youtu.be/y77y7XW8GtE?si=wSbARXUhI5Ns7Xrt. Click or tap if you trust this link."/>
              </a:rPr>
              <a:t>https://youtu.be/y77y7XW8GtE?si=wSbARXUhI5Ns7Xrt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2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Overview of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Explain elements of person-centered thinking and planning</a:t>
            </a:r>
          </a:p>
          <a:p>
            <a:r>
              <a:rPr lang="en-US" dirty="0"/>
              <a:t>Identify examples of person-centered supporting practices</a:t>
            </a:r>
          </a:p>
          <a:p>
            <a:r>
              <a:rPr lang="en-US" dirty="0"/>
              <a:t>Develop more confidence in collaborating with professionals</a:t>
            </a:r>
          </a:p>
          <a:p>
            <a:r>
              <a:rPr lang="en-US" dirty="0"/>
              <a:t>Participant Input: What do you want to learn?</a:t>
            </a:r>
          </a:p>
        </p:txBody>
      </p:sp>
    </p:spTree>
    <p:extLst>
      <p:ext uri="{BB962C8B-B14F-4D97-AF65-F5344CB8AC3E}">
        <p14:creationId xmlns:p14="http://schemas.microsoft.com/office/powerpoint/2010/main" val="121848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96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Person Centeredness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6600"/>
            <a:ext cx="7886700" cy="4351338"/>
          </a:xfrm>
        </p:spPr>
        <p:txBody>
          <a:bodyPr/>
          <a:lstStyle/>
          <a:p>
            <a:r>
              <a:rPr lang="en-US" dirty="0"/>
              <a:t>Historical view of this movement and why it is important</a:t>
            </a:r>
          </a:p>
          <a:p>
            <a:r>
              <a:rPr lang="en-US" dirty="0"/>
              <a:t>Video: Kahn and Pearpoint (Next slide)</a:t>
            </a:r>
          </a:p>
          <a:p>
            <a:r>
              <a:rPr lang="en-US" dirty="0"/>
              <a:t>Large Group Debrief/Discussion</a:t>
            </a:r>
          </a:p>
          <a:p>
            <a:r>
              <a:rPr lang="en-US" dirty="0"/>
              <a:t>Round Robin: Feedback on Module</a:t>
            </a:r>
          </a:p>
        </p:txBody>
      </p:sp>
    </p:spTree>
    <p:extLst>
      <p:ext uri="{BB962C8B-B14F-4D97-AF65-F5344CB8AC3E}">
        <p14:creationId xmlns:p14="http://schemas.microsoft.com/office/powerpoint/2010/main" val="21045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F25E-112E-72AB-70E7-1D9575DC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Conversation with Jack </a:t>
            </a:r>
            <a:r>
              <a:rPr lang="en-US" dirty="0" err="1"/>
              <a:t>Pearpoint</a:t>
            </a:r>
            <a:r>
              <a:rPr lang="en-US" dirty="0"/>
              <a:t> and Lynda Kahn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Online Media 3" descr="What does Person Centered mean? Conversation with Jack Pearpoint &amp; Lynda Kahn">
            <a:hlinkClick r:id="" action="ppaction://media"/>
            <a:extLst>
              <a:ext uri="{FF2B5EF4-FFF2-40B4-BE49-F238E27FC236}">
                <a16:creationId xmlns:a16="http://schemas.microsoft.com/office/drawing/2014/main" id="{E03DEF4E-215F-95EB-4254-3732316E15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1420" y="1825625"/>
            <a:ext cx="6687177" cy="37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alarm clock with a yellow note that says &quot;Break Time&quot;&#10;&#10;">
            <a:extLst>
              <a:ext uri="{FF2B5EF4-FFF2-40B4-BE49-F238E27FC236}">
                <a16:creationId xmlns:a16="http://schemas.microsoft.com/office/drawing/2014/main" id="{A8201AEC-11AA-8E3B-67D2-0C577BF2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97321"/>
            <a:ext cx="7941207" cy="5263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32946-4C1E-EC0F-A00E-CE9790C94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44484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Person Centered Thinking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Overview of Skills and Tools</a:t>
            </a:r>
          </a:p>
          <a:p>
            <a:pPr lvl="1"/>
            <a:r>
              <a:rPr lang="en-US" dirty="0"/>
              <a:t>Important To/Important For</a:t>
            </a:r>
          </a:p>
          <a:p>
            <a:pPr lvl="1"/>
            <a:r>
              <a:rPr lang="en-US" dirty="0"/>
              <a:t>4+1</a:t>
            </a:r>
          </a:p>
          <a:p>
            <a:pPr lvl="1"/>
            <a:r>
              <a:rPr lang="en-US" dirty="0"/>
              <a:t>What’s Working, What’s Not</a:t>
            </a:r>
          </a:p>
          <a:p>
            <a:pPr lvl="1"/>
            <a:r>
              <a:rPr lang="en-US" dirty="0"/>
              <a:t>Matching Tool </a:t>
            </a:r>
          </a:p>
          <a:p>
            <a:pPr lvl="1"/>
            <a:r>
              <a:rPr lang="en-US" dirty="0"/>
              <a:t>Communication Log</a:t>
            </a:r>
          </a:p>
        </p:txBody>
      </p:sp>
    </p:spTree>
    <p:extLst>
      <p:ext uri="{BB962C8B-B14F-4D97-AF65-F5344CB8AC3E}">
        <p14:creationId xmlns:p14="http://schemas.microsoft.com/office/powerpoint/2010/main" val="1842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216-03D1-EC6A-8EB3-EA2B6D52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Person Centered Thinking </a:t>
            </a:r>
            <a:r>
              <a:rPr lang="en-US" dirty="0">
                <a:solidFill>
                  <a:schemeClr val="bg1"/>
                </a:solidFill>
              </a:rPr>
              <a:t>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1483E-8CBA-E609-EB6D-591F4D29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Exercise: What tools will you use?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How?</a:t>
            </a:r>
          </a:p>
          <a:p>
            <a:r>
              <a:rPr lang="en-US" dirty="0"/>
              <a:t>Large Group Debrief/Discussion</a:t>
            </a:r>
          </a:p>
          <a:p>
            <a:r>
              <a:rPr lang="en-US" dirty="0"/>
              <a:t>Round Robin: Feedback on Module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4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9DE4D4-673A-55E0-F3D8-EE1ABB23B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9559E6D-C1E5-2B2D-1DFE-A74BA0C39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hand writing on a chalkboard&#10;Time for Lunch&#10;">
            <a:extLst>
              <a:ext uri="{FF2B5EF4-FFF2-40B4-BE49-F238E27FC236}">
                <a16:creationId xmlns:a16="http://schemas.microsoft.com/office/drawing/2014/main" id="{228AA6E6-F3E2-DD97-3606-E84F45B5A9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4495" y="1119188"/>
            <a:ext cx="8556625" cy="4781550"/>
          </a:xfrm>
        </p:spPr>
      </p:pic>
    </p:spTree>
    <p:extLst>
      <p:ext uri="{BB962C8B-B14F-4D97-AF65-F5344CB8AC3E}">
        <p14:creationId xmlns:p14="http://schemas.microsoft.com/office/powerpoint/2010/main" val="207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E1326AF3B484E9077480FBFFC9B76" ma:contentTypeVersion="6" ma:contentTypeDescription="Create a new document." ma:contentTypeScope="" ma:versionID="70ec4d5a6739a187aa1152defbf54a00">
  <xsd:schema xmlns:xsd="http://www.w3.org/2001/XMLSchema" xmlns:xs="http://www.w3.org/2001/XMLSchema" xmlns:p="http://schemas.microsoft.com/office/2006/metadata/properties" xmlns:ns2="79d8432d-56ea-4fbe-bd54-b5029f69f5b4" xmlns:ns3="e5c3f472-5a97-4783-9d12-d0a307a69f7a" targetNamespace="http://schemas.microsoft.com/office/2006/metadata/properties" ma:root="true" ma:fieldsID="f766208777200597a23845b3051b962e" ns2:_="" ns3:_="">
    <xsd:import namespace="79d8432d-56ea-4fbe-bd54-b5029f69f5b4"/>
    <xsd:import namespace="e5c3f472-5a97-4783-9d12-d0a307a69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8432d-56ea-4fbe-bd54-b5029f69f5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3f472-5a97-4783-9d12-d0a307a69f7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CE21AF-F259-4274-816E-138CC51F6341}">
  <ds:schemaRefs>
    <ds:schemaRef ds:uri="http://purl.org/dc/terms/"/>
    <ds:schemaRef ds:uri="d4631caa-c9cd-431d-bdbf-bda01ede8159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8c6e0baf-e87e-46f3-ac39-1c64b9c5fe47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5F0314-FD25-4430-982C-E00919F9F0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06152-03A9-45D2-BE81-D5EE5C5BA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d8432d-56ea-4fbe-bd54-b5029f69f5b4"/>
    <ds:schemaRef ds:uri="e5c3f472-5a97-4783-9d12-d0a307a69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4481</TotalTime>
  <Words>503</Words>
  <Application>Microsoft Macintosh PowerPoint</Application>
  <PresentationFormat>On-screen Show (4:3)</PresentationFormat>
  <Paragraphs>89</Paragraphs>
  <Slides>22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System Font Regular</vt:lpstr>
      <vt:lpstr>Office 2013 - 2022 Theme</vt:lpstr>
      <vt:lpstr>Person-Centeredness</vt:lpstr>
      <vt:lpstr>Icebreaker Exercise</vt:lpstr>
      <vt:lpstr>Overview of Session </vt:lpstr>
      <vt:lpstr>Introduction to  Person Centeredness  </vt:lpstr>
      <vt:lpstr> Conversation with Jack Pearpoint and Lynda Kahn </vt:lpstr>
      <vt:lpstr>break</vt:lpstr>
      <vt:lpstr>Person Centered Thinking </vt:lpstr>
      <vt:lpstr>Person Centered Thinking continued </vt:lpstr>
      <vt:lpstr>lunch</vt:lpstr>
      <vt:lpstr>Review  Morning Modules</vt:lpstr>
      <vt:lpstr>Person Centered Planning </vt:lpstr>
      <vt:lpstr>Person Centered Planning continued 1</vt:lpstr>
      <vt:lpstr> Building Community with Beth Mount </vt:lpstr>
      <vt:lpstr>Person Centered Planning continued 2</vt:lpstr>
      <vt:lpstr> Person Centered vs System Centered  with Beth Mount </vt:lpstr>
      <vt:lpstr>Break  2</vt:lpstr>
      <vt:lpstr>Person Centered Supporting  To Each Their Own </vt:lpstr>
      <vt:lpstr>Break 3</vt:lpstr>
      <vt:lpstr>Bringing It All Together</vt:lpstr>
      <vt:lpstr>Acknowledgements and Adjourn</vt:lpstr>
      <vt:lpstr>Contact Information</vt:lpstr>
      <vt:lpstr>Links to Videos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Person-Centeredness Intro</dc:title>
  <dc:subject/>
  <dc:creator>Stacy R. Phillips</dc:creator>
  <cp:keywords/>
  <dc:description/>
  <cp:lastModifiedBy>Virginia R. DiLello</cp:lastModifiedBy>
  <cp:revision>134</cp:revision>
  <dcterms:created xsi:type="dcterms:W3CDTF">2022-11-01T14:32:03Z</dcterms:created>
  <dcterms:modified xsi:type="dcterms:W3CDTF">2024-12-17T14:24:48Z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0x010100183E1326AF3B484E9077480FBFFC9B76</vt:lpwstr>
  </property>
  <property fmtid="{D5CDD505-2E9C-101B-9397-08002B2CF9AE}" pid="3" name="MediaServiceImageTags">
    <vt:lpwstr/>
  </property>
</Properties>
</file>