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5"/>
  </p:notesMasterIdLst>
  <p:sldIdLst>
    <p:sldId id="256" r:id="rId5"/>
    <p:sldId id="273" r:id="rId6"/>
    <p:sldId id="338" r:id="rId7"/>
    <p:sldId id="333" r:id="rId8"/>
    <p:sldId id="332" r:id="rId9"/>
    <p:sldId id="296" r:id="rId10"/>
    <p:sldId id="313" r:id="rId11"/>
    <p:sldId id="343" r:id="rId12"/>
    <p:sldId id="345" r:id="rId13"/>
    <p:sldId id="351" r:id="rId14"/>
    <p:sldId id="337" r:id="rId15"/>
    <p:sldId id="319" r:id="rId16"/>
    <p:sldId id="335" r:id="rId17"/>
    <p:sldId id="320" r:id="rId18"/>
    <p:sldId id="321" r:id="rId19"/>
    <p:sldId id="339" r:id="rId20"/>
    <p:sldId id="340" r:id="rId21"/>
    <p:sldId id="341" r:id="rId22"/>
    <p:sldId id="342" r:id="rId23"/>
    <p:sldId id="346" r:id="rId24"/>
    <p:sldId id="336" r:id="rId25"/>
    <p:sldId id="334" r:id="rId26"/>
    <p:sldId id="328" r:id="rId27"/>
    <p:sldId id="347" r:id="rId28"/>
    <p:sldId id="348" r:id="rId29"/>
    <p:sldId id="305" r:id="rId30"/>
    <p:sldId id="307" r:id="rId31"/>
    <p:sldId id="329" r:id="rId32"/>
    <p:sldId id="350" r:id="rId33"/>
    <p:sldId id="31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7AFED-ED1A-43A4-A402-8EEBD6CA94C7}" v="601" dt="2024-06-05T06:08:55.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49932" autoAdjust="0"/>
  </p:normalViewPr>
  <p:slideViewPr>
    <p:cSldViewPr snapToGrid="0">
      <p:cViewPr varScale="1">
        <p:scale>
          <a:sx n="30" d="100"/>
          <a:sy n="30" d="100"/>
        </p:scale>
        <p:origin x="2272" y="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A99E3F-B430-4EDB-B291-480CE6D7189D}" type="datetimeFigureOut">
              <a:rPr lang="en-US" smtClean="0"/>
              <a:t>6/13/2024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0ED633-D930-4D0B-A44E-8410C6F212E5}" type="slidenum">
              <a:rPr lang="en-US" smtClean="0"/>
              <a:t>‹#›</a:t>
            </a:fld>
            <a:endParaRPr lang="en-US"/>
          </a:p>
        </p:txBody>
      </p:sp>
    </p:spTree>
    <p:extLst>
      <p:ext uri="{BB962C8B-B14F-4D97-AF65-F5344CB8AC3E}">
        <p14:creationId xmlns:p14="http://schemas.microsoft.com/office/powerpoint/2010/main" val="297263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everyone for attending this session!  </a:t>
            </a:r>
          </a:p>
        </p:txBody>
      </p:sp>
      <p:sp>
        <p:nvSpPr>
          <p:cNvPr id="4" name="Slide Number Placeholder 3"/>
          <p:cNvSpPr>
            <a:spLocks noGrp="1"/>
          </p:cNvSpPr>
          <p:nvPr>
            <p:ph type="sldNum" sz="quarter" idx="5"/>
          </p:nvPr>
        </p:nvSpPr>
        <p:spPr/>
        <p:txBody>
          <a:bodyPr/>
          <a:lstStyle/>
          <a:p>
            <a:fld id="{330ED633-D930-4D0B-A44E-8410C6F212E5}" type="slidenum">
              <a:rPr lang="en-US" smtClean="0"/>
              <a:t>1</a:t>
            </a:fld>
            <a:endParaRPr lang="en-US"/>
          </a:p>
        </p:txBody>
      </p:sp>
    </p:spTree>
    <p:extLst>
      <p:ext uri="{BB962C8B-B14F-4D97-AF65-F5344CB8AC3E}">
        <p14:creationId xmlns:p14="http://schemas.microsoft.com/office/powerpoint/2010/main" val="206009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10</a:t>
            </a:fld>
            <a:endParaRPr lang="en-US"/>
          </a:p>
        </p:txBody>
      </p:sp>
    </p:spTree>
    <p:extLst>
      <p:ext uri="{BB962C8B-B14F-4D97-AF65-F5344CB8AC3E}">
        <p14:creationId xmlns:p14="http://schemas.microsoft.com/office/powerpoint/2010/main" val="3024270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11</a:t>
            </a:fld>
            <a:endParaRPr lang="en-US"/>
          </a:p>
        </p:txBody>
      </p:sp>
    </p:spTree>
    <p:extLst>
      <p:ext uri="{BB962C8B-B14F-4D97-AF65-F5344CB8AC3E}">
        <p14:creationId xmlns:p14="http://schemas.microsoft.com/office/powerpoint/2010/main" val="88380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12</a:t>
            </a:fld>
            <a:endParaRPr lang="en-US"/>
          </a:p>
        </p:txBody>
      </p:sp>
    </p:spTree>
    <p:extLst>
      <p:ext uri="{BB962C8B-B14F-4D97-AF65-F5344CB8AC3E}">
        <p14:creationId xmlns:p14="http://schemas.microsoft.com/office/powerpoint/2010/main" val="89167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13</a:t>
            </a:fld>
            <a:endParaRPr lang="en-US"/>
          </a:p>
        </p:txBody>
      </p:sp>
    </p:spTree>
    <p:extLst>
      <p:ext uri="{BB962C8B-B14F-4D97-AF65-F5344CB8AC3E}">
        <p14:creationId xmlns:p14="http://schemas.microsoft.com/office/powerpoint/2010/main" val="121303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HCBS Settings Rule is all about Human and Legal Rights for people in need of LTSS.  (There is confetti in the background of this statement)</a:t>
            </a:r>
          </a:p>
        </p:txBody>
      </p:sp>
      <p:sp>
        <p:nvSpPr>
          <p:cNvPr id="4" name="Slide Number Placeholder 3"/>
          <p:cNvSpPr>
            <a:spLocks noGrp="1"/>
          </p:cNvSpPr>
          <p:nvPr>
            <p:ph type="sldNum" sz="quarter" idx="5"/>
          </p:nvPr>
        </p:nvSpPr>
        <p:spPr/>
        <p:txBody>
          <a:bodyPr/>
          <a:lstStyle/>
          <a:p>
            <a:fld id="{178CBFBF-30D5-4EB2-8A84-64E26413E146}" type="slidenum">
              <a:rPr lang="en-US" smtClean="0"/>
              <a:t>14</a:t>
            </a:fld>
            <a:endParaRPr lang="en-US"/>
          </a:p>
        </p:txBody>
      </p:sp>
    </p:spTree>
    <p:extLst>
      <p:ext uri="{BB962C8B-B14F-4D97-AF65-F5344CB8AC3E}">
        <p14:creationId xmlns:p14="http://schemas.microsoft.com/office/powerpoint/2010/main" val="186851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15</a:t>
            </a:fld>
            <a:endParaRPr lang="en-US"/>
          </a:p>
        </p:txBody>
      </p:sp>
    </p:spTree>
    <p:extLst>
      <p:ext uri="{BB962C8B-B14F-4D97-AF65-F5344CB8AC3E}">
        <p14:creationId xmlns:p14="http://schemas.microsoft.com/office/powerpoint/2010/main" val="113509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16</a:t>
            </a:fld>
            <a:endParaRPr lang="en-US"/>
          </a:p>
        </p:txBody>
      </p:sp>
    </p:spTree>
    <p:extLst>
      <p:ext uri="{BB962C8B-B14F-4D97-AF65-F5344CB8AC3E}">
        <p14:creationId xmlns:p14="http://schemas.microsoft.com/office/powerpoint/2010/main" val="322901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17</a:t>
            </a:fld>
            <a:endParaRPr lang="en-US"/>
          </a:p>
        </p:txBody>
      </p:sp>
    </p:spTree>
    <p:extLst>
      <p:ext uri="{BB962C8B-B14F-4D97-AF65-F5344CB8AC3E}">
        <p14:creationId xmlns:p14="http://schemas.microsoft.com/office/powerpoint/2010/main" val="4037200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18</a:t>
            </a:fld>
            <a:endParaRPr lang="en-US"/>
          </a:p>
        </p:txBody>
      </p:sp>
    </p:spTree>
    <p:extLst>
      <p:ext uri="{BB962C8B-B14F-4D97-AF65-F5344CB8AC3E}">
        <p14:creationId xmlns:p14="http://schemas.microsoft.com/office/powerpoint/2010/main" val="1672303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19</a:t>
            </a:fld>
            <a:endParaRPr lang="en-US"/>
          </a:p>
        </p:txBody>
      </p:sp>
    </p:spTree>
    <p:extLst>
      <p:ext uri="{BB962C8B-B14F-4D97-AF65-F5344CB8AC3E}">
        <p14:creationId xmlns:p14="http://schemas.microsoft.com/office/powerpoint/2010/main" val="180590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a:t>
            </a:fld>
            <a:endParaRPr lang="en-US"/>
          </a:p>
        </p:txBody>
      </p:sp>
    </p:spTree>
    <p:extLst>
      <p:ext uri="{BB962C8B-B14F-4D97-AF65-F5344CB8AC3E}">
        <p14:creationId xmlns:p14="http://schemas.microsoft.com/office/powerpoint/2010/main" val="2237505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20</a:t>
            </a:fld>
            <a:endParaRPr lang="en-US"/>
          </a:p>
        </p:txBody>
      </p:sp>
    </p:spTree>
    <p:extLst>
      <p:ext uri="{BB962C8B-B14F-4D97-AF65-F5344CB8AC3E}">
        <p14:creationId xmlns:p14="http://schemas.microsoft.com/office/powerpoint/2010/main" val="236858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21</a:t>
            </a:fld>
            <a:endParaRPr lang="en-US"/>
          </a:p>
        </p:txBody>
      </p:sp>
    </p:spTree>
    <p:extLst>
      <p:ext uri="{BB962C8B-B14F-4D97-AF65-F5344CB8AC3E}">
        <p14:creationId xmlns:p14="http://schemas.microsoft.com/office/powerpoint/2010/main" val="2188668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22</a:t>
            </a:fld>
            <a:endParaRPr lang="en-US"/>
          </a:p>
        </p:txBody>
      </p:sp>
    </p:spTree>
    <p:extLst>
      <p:ext uri="{BB962C8B-B14F-4D97-AF65-F5344CB8AC3E}">
        <p14:creationId xmlns:p14="http://schemas.microsoft.com/office/powerpoint/2010/main" val="226067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23</a:t>
            </a:fld>
            <a:endParaRPr lang="en-US"/>
          </a:p>
        </p:txBody>
      </p:sp>
    </p:spTree>
    <p:extLst>
      <p:ext uri="{BB962C8B-B14F-4D97-AF65-F5344CB8AC3E}">
        <p14:creationId xmlns:p14="http://schemas.microsoft.com/office/powerpoint/2010/main" val="1688893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24</a:t>
            </a:fld>
            <a:endParaRPr lang="en-US"/>
          </a:p>
        </p:txBody>
      </p:sp>
    </p:spTree>
    <p:extLst>
      <p:ext uri="{BB962C8B-B14F-4D97-AF65-F5344CB8AC3E}">
        <p14:creationId xmlns:p14="http://schemas.microsoft.com/office/powerpoint/2010/main" val="3583541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25</a:t>
            </a:fld>
            <a:endParaRPr lang="en-US"/>
          </a:p>
        </p:txBody>
      </p:sp>
    </p:spTree>
    <p:extLst>
      <p:ext uri="{BB962C8B-B14F-4D97-AF65-F5344CB8AC3E}">
        <p14:creationId xmlns:p14="http://schemas.microsoft.com/office/powerpoint/2010/main" val="281445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26</a:t>
            </a:fld>
            <a:endParaRPr lang="en-US"/>
          </a:p>
        </p:txBody>
      </p:sp>
    </p:spTree>
    <p:extLst>
      <p:ext uri="{BB962C8B-B14F-4D97-AF65-F5344CB8AC3E}">
        <p14:creationId xmlns:p14="http://schemas.microsoft.com/office/powerpoint/2010/main" val="1451435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27</a:t>
            </a:fld>
            <a:endParaRPr lang="en-US"/>
          </a:p>
        </p:txBody>
      </p:sp>
    </p:spTree>
    <p:extLst>
      <p:ext uri="{BB962C8B-B14F-4D97-AF65-F5344CB8AC3E}">
        <p14:creationId xmlns:p14="http://schemas.microsoft.com/office/powerpoint/2010/main" val="148575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28</a:t>
            </a:fld>
            <a:endParaRPr lang="en-US"/>
          </a:p>
        </p:txBody>
      </p:sp>
    </p:spTree>
    <p:extLst>
      <p:ext uri="{BB962C8B-B14F-4D97-AF65-F5344CB8AC3E}">
        <p14:creationId xmlns:p14="http://schemas.microsoft.com/office/powerpoint/2010/main" val="2946354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29</a:t>
            </a:fld>
            <a:endParaRPr lang="en-US"/>
          </a:p>
        </p:txBody>
      </p:sp>
    </p:spTree>
    <p:extLst>
      <p:ext uri="{BB962C8B-B14F-4D97-AF65-F5344CB8AC3E}">
        <p14:creationId xmlns:p14="http://schemas.microsoft.com/office/powerpoint/2010/main" val="50226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3</a:t>
            </a:fld>
            <a:endParaRPr lang="en-US"/>
          </a:p>
        </p:txBody>
      </p:sp>
    </p:spTree>
    <p:extLst>
      <p:ext uri="{BB962C8B-B14F-4D97-AF65-F5344CB8AC3E}">
        <p14:creationId xmlns:p14="http://schemas.microsoft.com/office/powerpoint/2010/main" val="1351047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30</a:t>
            </a:fld>
            <a:endParaRPr lang="en-US"/>
          </a:p>
        </p:txBody>
      </p:sp>
    </p:spTree>
    <p:extLst>
      <p:ext uri="{BB962C8B-B14F-4D97-AF65-F5344CB8AC3E}">
        <p14:creationId xmlns:p14="http://schemas.microsoft.com/office/powerpoint/2010/main" val="176963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4</a:t>
            </a:fld>
            <a:endParaRPr lang="en-US"/>
          </a:p>
        </p:txBody>
      </p:sp>
    </p:spTree>
    <p:extLst>
      <p:ext uri="{BB962C8B-B14F-4D97-AF65-F5344CB8AC3E}">
        <p14:creationId xmlns:p14="http://schemas.microsoft.com/office/powerpoint/2010/main" val="73347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5</a:t>
            </a:fld>
            <a:endParaRPr lang="en-US"/>
          </a:p>
        </p:txBody>
      </p:sp>
    </p:spTree>
    <p:extLst>
      <p:ext uri="{BB962C8B-B14F-4D97-AF65-F5344CB8AC3E}">
        <p14:creationId xmlns:p14="http://schemas.microsoft.com/office/powerpoint/2010/main" val="409974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6</a:t>
            </a:fld>
            <a:endParaRPr lang="en-US"/>
          </a:p>
        </p:txBody>
      </p:sp>
    </p:spTree>
    <p:extLst>
      <p:ext uri="{BB962C8B-B14F-4D97-AF65-F5344CB8AC3E}">
        <p14:creationId xmlns:p14="http://schemas.microsoft.com/office/powerpoint/2010/main" val="160981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7</a:t>
            </a:fld>
            <a:endParaRPr lang="en-US"/>
          </a:p>
        </p:txBody>
      </p:sp>
    </p:spTree>
    <p:extLst>
      <p:ext uri="{BB962C8B-B14F-4D97-AF65-F5344CB8AC3E}">
        <p14:creationId xmlns:p14="http://schemas.microsoft.com/office/powerpoint/2010/main" val="365025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8</a:t>
            </a:fld>
            <a:endParaRPr lang="en-US"/>
          </a:p>
        </p:txBody>
      </p:sp>
    </p:spTree>
    <p:extLst>
      <p:ext uri="{BB962C8B-B14F-4D97-AF65-F5344CB8AC3E}">
        <p14:creationId xmlns:p14="http://schemas.microsoft.com/office/powerpoint/2010/main" val="121273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CBFBF-30D5-4EB2-8A84-64E26413E146}" type="slidenum">
              <a:rPr lang="en-US" smtClean="0"/>
              <a:t>9</a:t>
            </a:fld>
            <a:endParaRPr lang="en-US"/>
          </a:p>
        </p:txBody>
      </p:sp>
    </p:spTree>
    <p:extLst>
      <p:ext uri="{BB962C8B-B14F-4D97-AF65-F5344CB8AC3E}">
        <p14:creationId xmlns:p14="http://schemas.microsoft.com/office/powerpoint/2010/main" val="114463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416675"/>
            <a:ext cx="2133600" cy="365125"/>
          </a:xfrm>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75756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88673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43387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53669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1498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68409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49630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12538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74361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381208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92125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58CCA3A-69A2-4C41-9AAC-B1F6093DAA51}" type="slidenum">
              <a:rPr lang="en-US" smtClean="0">
                <a:solidFill>
                  <a:prstClr val="white">
                    <a:lumMod val="95000"/>
                  </a:prstClr>
                </a:solidFill>
              </a:rPr>
              <a:pPr/>
              <a:t>‹#›</a:t>
            </a:fld>
            <a:endParaRPr lang="en-US">
              <a:solidFill>
                <a:prstClr val="white">
                  <a:lumMod val="95000"/>
                </a:prstClr>
              </a:solidFill>
            </a:endParaRPr>
          </a:p>
        </p:txBody>
      </p:sp>
    </p:spTree>
    <p:extLst>
      <p:ext uri="{BB962C8B-B14F-4D97-AF65-F5344CB8AC3E}">
        <p14:creationId xmlns:p14="http://schemas.microsoft.com/office/powerpoint/2010/main" val="272142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2723A38-39A4-42B2-8AE5-6021D9E3D0F3}"/>
              </a:ext>
            </a:extLst>
          </p:cNvPr>
          <p:cNvSpPr/>
          <p:nvPr userDrawn="1"/>
        </p:nvSpPr>
        <p:spPr>
          <a:xfrm>
            <a:off x="0" y="6428685"/>
            <a:ext cx="9144000" cy="50551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bg1"/>
                </a:solidFill>
              </a:defRPr>
            </a:lvl1pPr>
          </a:lstStyle>
          <a:p>
            <a:fld id="{02137DD3-BB97-41F4-9B53-E9F8BE1CBC69}" type="slidenum">
              <a:rPr lang="en-US" smtClean="0"/>
              <a:pPr/>
              <a:t>‹#›</a:t>
            </a:fld>
            <a:endParaRPr lang="en-US"/>
          </a:p>
        </p:txBody>
      </p:sp>
      <p:sp>
        <p:nvSpPr>
          <p:cNvPr id="2" name="Title Placeholder 1"/>
          <p:cNvSpPr>
            <a:spLocks noGrp="1"/>
          </p:cNvSpPr>
          <p:nvPr>
            <p:ph type="title"/>
          </p:nvPr>
        </p:nvSpPr>
        <p:spPr>
          <a:xfrm>
            <a:off x="3048000" y="274638"/>
            <a:ext cx="5715000" cy="944562"/>
          </a:xfrm>
          <a:prstGeom prst="rect">
            <a:avLst/>
          </a:prstGeom>
        </p:spPr>
        <p:txBody>
          <a:bodyPr vert="horz" lIns="91440" tIns="45720" rIns="91440" bIns="45720" rtlCol="0" anchor="ctr">
            <a:normAutofit/>
          </a:bodyPr>
          <a:lstStyle/>
          <a:p>
            <a:r>
              <a:rPr lang="en-US"/>
              <a:t>Click to edit Master title style</a:t>
            </a:r>
          </a:p>
        </p:txBody>
      </p:sp>
      <p:pic>
        <p:nvPicPr>
          <p:cNvPr id="8" name="Picture 7">
            <a:extLst>
              <a:ext uri="{FF2B5EF4-FFF2-40B4-BE49-F238E27FC236}">
                <a16:creationId xmlns:a16="http://schemas.microsoft.com/office/drawing/2014/main" id="{FED4526D-6002-4F7F-80FD-D76A05074A1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5685" y="304800"/>
            <a:ext cx="2433715" cy="816168"/>
          </a:xfrm>
          <a:prstGeom prst="rect">
            <a:avLst/>
          </a:prstGeom>
        </p:spPr>
      </p:pic>
      <p:sp>
        <p:nvSpPr>
          <p:cNvPr id="21" name="Rectangle 20">
            <a:extLst>
              <a:ext uri="{FF2B5EF4-FFF2-40B4-BE49-F238E27FC236}">
                <a16:creationId xmlns:a16="http://schemas.microsoft.com/office/drawing/2014/main" id="{AA2C4335-7B0A-47F1-AC87-C8E7725D8EF5}"/>
              </a:ext>
            </a:extLst>
          </p:cNvPr>
          <p:cNvSpPr/>
          <p:nvPr userDrawn="1"/>
        </p:nvSpPr>
        <p:spPr>
          <a:xfrm>
            <a:off x="0" y="0"/>
            <a:ext cx="9144000" cy="715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51C994-C2F1-4C69-B5A0-447287A735C7}"/>
              </a:ext>
            </a:extLst>
          </p:cNvPr>
          <p:cNvSpPr/>
          <p:nvPr userDrawn="1"/>
        </p:nvSpPr>
        <p:spPr>
          <a:xfrm>
            <a:off x="0" y="1295400"/>
            <a:ext cx="9144000" cy="715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05ECD3-A24E-4129-AF31-87DE6A6D498E}"/>
              </a:ext>
            </a:extLst>
          </p:cNvPr>
          <p:cNvSpPr/>
          <p:nvPr userDrawn="1"/>
        </p:nvSpPr>
        <p:spPr>
          <a:xfrm>
            <a:off x="457200" y="6359390"/>
            <a:ext cx="1828800" cy="574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C5863FF-E962-473C-A979-4717E159118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7070" y="6504699"/>
            <a:ext cx="1358851" cy="353301"/>
          </a:xfrm>
          <a:prstGeom prst="rect">
            <a:avLst/>
          </a:prstGeom>
        </p:spPr>
      </p:pic>
    </p:spTree>
    <p:extLst>
      <p:ext uri="{BB962C8B-B14F-4D97-AF65-F5344CB8AC3E}">
        <p14:creationId xmlns:p14="http://schemas.microsoft.com/office/powerpoint/2010/main" val="3315290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r" defTabSz="914400" rtl="0" eaLnBrk="1" latinLnBrk="0" hangingPunct="1">
        <a:spcBef>
          <a:spcPct val="0"/>
        </a:spcBef>
        <a:buNone/>
        <a:defRPr sz="3000" b="1" kern="1200">
          <a:solidFill>
            <a:schemeClr val="tx2">
              <a:lumMod val="75000"/>
            </a:schemeClr>
          </a:solidFill>
          <a:latin typeface="Book Antiqua" panose="02040602050305030304" pitchFamily="18"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EB9803"/>
        </a:buClr>
        <a:buFont typeface="Arial" pitchFamily="34" charset="0"/>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Clr>
          <a:srgbClr val="EB9803"/>
        </a:buClr>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Clr>
          <a:srgbClr val="EB9803"/>
        </a:buClr>
        <a:buFont typeface="Wingdings" pitchFamily="2" charset="2"/>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Clr>
          <a:srgbClr val="EB9803"/>
        </a:buClr>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Clr>
          <a:srgbClr val="EB9803"/>
        </a:buClr>
        <a:buFont typeface="Arial" pitchFamily="34" charset="0"/>
        <a:buChar char="»"/>
        <a:defRPr sz="16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hyperlink" Target="https://us06web.zoom.us/meeting/register/tZIscOqoqTgsHddu-70AiNbzaMyUDFHuVrIh#/registration"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hyperlink" Target="https://nam04.safelinks.protection.outlook.com/?url=https%3A%2F%2Furldefense.com%2Fv3%2F__https%3A%2Fforms.office.com%2Fpages%2Fresponsepage.aspx%3Fid%3DulUTpl6xdEizuKw2rUTjcUR9TklHOc5Bg4CxWh3dmEVUNU1MSFVXWllPMzRQS0pMQU85SU5TRzRZTi4u__%3B!!JkUDQA!MlGho9DCg1dy0OsVJkujFXtD0XDRAFJH7TP6EgDfiqVPcMyqAohd5U0ffX-5_OpdFj80wMoMIlxpWtNLeCQ%24&amp;data=05%7C02%7Cccrabb2%40groute.uic.edu%7C747033bcc24c4aeda9d908dc80f07440%7Ce202cd477a564baa99e3e3b71a7c77dd%7C0%7C0%7C638527018719001038%7CUnknown%7CTWFpbGZsb3d8eyJWIjoiMC4wLjAwMDAiLCJQIjoiV2luMzIiLCJBTiI6Ik1haWwiLCJXVCI6Mn0%3D%7C0%7C%7C%7C&amp;sdata=Ub%2Fi92%2Fk82fWJ5R1temFZjCpzrC8oMRqoOtkh%2BE9OGw%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hyperlink" Target="https://www.cms.gov/newsroom/fact-sheets/ensuring-access-medicaid-services-final-rule-cms-2442-f" TargetMode="External"/><Relationship Id="rId4" Type="http://schemas.openxmlformats.org/officeDocument/2006/relationships/hyperlink" Target="https://acl.gov/news-and-events/acl-blog/medicaid-access-rule-historic-regulation-strengthen-home-and-commun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B823-3D7F-4777-94DC-5BA2646027DE}"/>
              </a:ext>
            </a:extLst>
          </p:cNvPr>
          <p:cNvSpPr>
            <a:spLocks noGrp="1"/>
          </p:cNvSpPr>
          <p:nvPr>
            <p:ph type="ctrTitle"/>
          </p:nvPr>
        </p:nvSpPr>
        <p:spPr>
          <a:xfrm>
            <a:off x="0" y="2226129"/>
            <a:ext cx="9143999" cy="1790700"/>
          </a:xfrm>
        </p:spPr>
        <p:txBody>
          <a:bodyPr>
            <a:normAutofit fontScale="90000"/>
          </a:bodyPr>
          <a:lstStyle/>
          <a:p>
            <a:pPr algn="ctr"/>
            <a:r>
              <a:rPr lang="en-US" sz="4900" b="1" dirty="0">
                <a:solidFill>
                  <a:schemeClr val="accent1">
                    <a:lumMod val="75000"/>
                  </a:schemeClr>
                </a:solidFill>
                <a:latin typeface="+mn-lt"/>
              </a:rPr>
              <a:t>Home and </a:t>
            </a:r>
            <a:r>
              <a:rPr lang="en-US" sz="4900" dirty="0">
                <a:solidFill>
                  <a:schemeClr val="accent1">
                    <a:lumMod val="75000"/>
                  </a:schemeClr>
                </a:solidFill>
                <a:latin typeface="+mn-lt"/>
              </a:rPr>
              <a:t>Community </a:t>
            </a:r>
            <a:r>
              <a:rPr lang="en-US" sz="4900" b="1" dirty="0">
                <a:solidFill>
                  <a:schemeClr val="accent1">
                    <a:lumMod val="75000"/>
                  </a:schemeClr>
                </a:solidFill>
                <a:latin typeface="+mn-lt"/>
              </a:rPr>
              <a:t>Based Services (HCBS) </a:t>
            </a:r>
            <a:br>
              <a:rPr lang="en-US" sz="4900" b="1" dirty="0">
                <a:solidFill>
                  <a:schemeClr val="accent1">
                    <a:lumMod val="75000"/>
                  </a:schemeClr>
                </a:solidFill>
                <a:latin typeface="+mn-lt"/>
              </a:rPr>
            </a:br>
            <a:r>
              <a:rPr lang="en-US" sz="4900" dirty="0">
                <a:solidFill>
                  <a:schemeClr val="accent1">
                    <a:lumMod val="75000"/>
                  </a:schemeClr>
                </a:solidFill>
                <a:latin typeface="+mn-lt"/>
              </a:rPr>
              <a:t>Special Interest Group (SIG)</a:t>
            </a:r>
            <a:br>
              <a:rPr lang="en-US" sz="4400" b="1" dirty="0">
                <a:solidFill>
                  <a:schemeClr val="accent1">
                    <a:lumMod val="75000"/>
                  </a:schemeClr>
                </a:solidFill>
                <a:latin typeface="+mn-lt"/>
              </a:rPr>
            </a:br>
            <a:endParaRPr lang="en-US" sz="4400" b="1" dirty="0">
              <a:solidFill>
                <a:schemeClr val="accent1">
                  <a:lumMod val="75000"/>
                </a:schemeClr>
              </a:solidFill>
              <a:latin typeface="+mn-lt"/>
            </a:endParaRPr>
          </a:p>
        </p:txBody>
      </p:sp>
      <p:sp>
        <p:nvSpPr>
          <p:cNvPr id="3" name="Subtitle 2">
            <a:extLst>
              <a:ext uri="{FF2B5EF4-FFF2-40B4-BE49-F238E27FC236}">
                <a16:creationId xmlns:a16="http://schemas.microsoft.com/office/drawing/2014/main" id="{85D2FAB6-B84D-40AC-92B1-A4D7D4BB343B}"/>
              </a:ext>
            </a:extLst>
          </p:cNvPr>
          <p:cNvSpPr>
            <a:spLocks noGrp="1"/>
          </p:cNvSpPr>
          <p:nvPr>
            <p:ph type="subTitle" idx="1"/>
          </p:nvPr>
        </p:nvSpPr>
        <p:spPr>
          <a:xfrm>
            <a:off x="853440" y="4651885"/>
            <a:ext cx="7500983" cy="1241822"/>
          </a:xfrm>
        </p:spPr>
        <p:txBody>
          <a:bodyPr>
            <a:noAutofit/>
          </a:bodyPr>
          <a:lstStyle/>
          <a:p>
            <a:pPr algn="l"/>
            <a:r>
              <a:rPr lang="en-US" sz="2400" b="1" dirty="0">
                <a:solidFill>
                  <a:schemeClr val="tx1"/>
                </a:solidFill>
              </a:rPr>
              <a:t>Presented By: Sarah Swanson, AUCD Consultant</a:t>
            </a:r>
          </a:p>
          <a:p>
            <a:pPr algn="l"/>
            <a:r>
              <a:rPr lang="en-US" sz="2400" b="1" dirty="0">
                <a:solidFill>
                  <a:schemeClr val="tx1"/>
                </a:solidFill>
              </a:rPr>
              <a:t>		Jon Neidorf, Caitlin Crabb, Wanda Felty</a:t>
            </a:r>
          </a:p>
          <a:p>
            <a:pPr algn="l"/>
            <a:r>
              <a:rPr lang="en-US" sz="2400" b="1" dirty="0">
                <a:solidFill>
                  <a:schemeClr val="tx1"/>
                </a:solidFill>
              </a:rPr>
              <a:t>		June 5, 2024</a:t>
            </a:r>
          </a:p>
        </p:txBody>
      </p:sp>
    </p:spTree>
    <p:extLst>
      <p:ext uri="{BB962C8B-B14F-4D97-AF65-F5344CB8AC3E}">
        <p14:creationId xmlns:p14="http://schemas.microsoft.com/office/powerpoint/2010/main" val="4046137896"/>
      </p:ext>
    </p:extLst>
  </p:cSld>
  <p:clrMapOvr>
    <a:masterClrMapping/>
  </p:clrMapOvr>
  <mc:AlternateContent xmlns:mc="http://schemas.openxmlformats.org/markup-compatibility/2006" xmlns:p14="http://schemas.microsoft.com/office/powerpoint/2010/main">
    <mc:Choice Requires="p14">
      <p:transition spd="slow" p14:dur="2000" advTm="53484"/>
    </mc:Choice>
    <mc:Fallback xmlns="">
      <p:transition spd="slow" advTm="5348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Updates</a:t>
            </a:r>
          </a:p>
        </p:txBody>
      </p:sp>
      <p:sp>
        <p:nvSpPr>
          <p:cNvPr id="4" name="Subtitle 3">
            <a:extLst>
              <a:ext uri="{FF2B5EF4-FFF2-40B4-BE49-F238E27FC236}">
                <a16:creationId xmlns:a16="http://schemas.microsoft.com/office/drawing/2014/main" id="{EE1CF86B-B068-7A90-028E-70D5DA7C9833}"/>
              </a:ext>
            </a:extLst>
          </p:cNvPr>
          <p:cNvSpPr>
            <a:spLocks noGrp="1"/>
          </p:cNvSpPr>
          <p:nvPr>
            <p:ph type="subTitle" idx="1"/>
          </p:nvPr>
        </p:nvSpPr>
        <p:spPr>
          <a:xfrm>
            <a:off x="339634" y="1632856"/>
            <a:ext cx="8464732" cy="4703349"/>
          </a:xfrm>
        </p:spPr>
        <p:txBody>
          <a:bodyPr>
            <a:normAutofit/>
          </a:bodyPr>
          <a:lstStyle/>
          <a:p>
            <a:pPr marR="0" lvl="0">
              <a:spcBef>
                <a:spcPts val="0"/>
              </a:spcBef>
              <a:spcAft>
                <a:spcPts val="0"/>
              </a:spcAft>
            </a:pPr>
            <a:r>
              <a:rPr lang="en-US" sz="3600" b="1" u="sng" dirty="0">
                <a:solidFill>
                  <a:srgbClr val="002957"/>
                </a:solidFill>
                <a:effectLst/>
                <a:latin typeface="Calibri" panose="020F0502020204030204" pitchFamily="34" charset="0"/>
                <a:ea typeface="Times New Roman" panose="02020603050405020304" pitchFamily="18" charset="0"/>
                <a:cs typeface="Calibri" panose="020F0502020204030204" pitchFamily="34" charset="0"/>
              </a:rPr>
              <a:t>Opportunities for Involvement</a:t>
            </a:r>
          </a:p>
          <a:p>
            <a:pPr marR="0" lvl="0">
              <a:spcBef>
                <a:spcPts val="0"/>
              </a:spcBef>
              <a:spcAft>
                <a:spcPts val="0"/>
              </a:spcAft>
            </a:pPr>
            <a:r>
              <a:rPr lang="en-US" sz="3600" b="1" dirty="0">
                <a:solidFill>
                  <a:srgbClr val="002957"/>
                </a:solidFill>
                <a:latin typeface="Calibri" panose="020F0502020204030204" pitchFamily="34" charset="0"/>
                <a:ea typeface="Times New Roman" panose="02020603050405020304" pitchFamily="18" charset="0"/>
                <a:cs typeface="Calibri" panose="020F0502020204030204" pitchFamily="34" charset="0"/>
              </a:rPr>
              <a:t>In your state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600" dirty="0">
                <a:solidFill>
                  <a:schemeClr val="tx1"/>
                </a:solidFill>
              </a:rPr>
              <a:t>Medicaid Advisory Committee</a:t>
            </a:r>
          </a:p>
          <a:p>
            <a:pPr marL="571500" indent="-571500" algn="l">
              <a:buFont typeface="Arial" panose="020B0604020202020204" pitchFamily="34" charset="0"/>
              <a:buChar char="•"/>
            </a:pPr>
            <a:r>
              <a:rPr lang="en-US" sz="3600" dirty="0">
                <a:solidFill>
                  <a:schemeClr val="tx1"/>
                </a:solidFill>
              </a:rPr>
              <a:t>Beneficiary Advisory Council (BAC)</a:t>
            </a:r>
          </a:p>
          <a:p>
            <a:pPr marL="571500" indent="-571500" algn="l">
              <a:buFont typeface="Arial" panose="020B0604020202020204" pitchFamily="34" charset="0"/>
              <a:buChar char="•"/>
            </a:pPr>
            <a:r>
              <a:rPr lang="en-US" sz="3600" dirty="0">
                <a:solidFill>
                  <a:schemeClr val="tx1"/>
                </a:solidFill>
              </a:rPr>
              <a:t>Interested </a:t>
            </a:r>
            <a:r>
              <a:rPr lang="en-US" sz="3600">
                <a:solidFill>
                  <a:schemeClr val="tx1"/>
                </a:solidFill>
              </a:rPr>
              <a:t>Parties Advisory</a:t>
            </a:r>
          </a:p>
          <a:p>
            <a:pPr marL="571500" indent="-571500" algn="l">
              <a:buFont typeface="Arial" panose="020B0604020202020204" pitchFamily="34" charset="0"/>
              <a:buChar char="•"/>
            </a:pPr>
            <a:endParaRPr lang="en-US" sz="3600" dirty="0">
              <a:solidFill>
                <a:schemeClr val="tx1"/>
              </a:solidFill>
            </a:endParaRPr>
          </a:p>
          <a:p>
            <a:pPr algn="l"/>
            <a:r>
              <a:rPr lang="en-US" sz="3600" dirty="0">
                <a:solidFill>
                  <a:schemeClr val="tx1"/>
                </a:solidFill>
              </a:rPr>
              <a:t>Engaged in how this rule gets implemented</a:t>
            </a:r>
            <a:endParaRPr lang="en-US" sz="2000" dirty="0">
              <a:solidFill>
                <a:schemeClr val="tx1"/>
              </a:solidFill>
            </a:endParaRPr>
          </a:p>
          <a:p>
            <a:pPr algn="l"/>
            <a:endParaRPr lang="en-US" sz="3600" dirty="0">
              <a:solidFill>
                <a:schemeClr val="tx1"/>
              </a:solidFill>
            </a:endParaRPr>
          </a:p>
        </p:txBody>
      </p:sp>
    </p:spTree>
    <p:custDataLst>
      <p:tags r:id="rId1"/>
    </p:custDataLst>
    <p:extLst>
      <p:ext uri="{BB962C8B-B14F-4D97-AF65-F5344CB8AC3E}">
        <p14:creationId xmlns:p14="http://schemas.microsoft.com/office/powerpoint/2010/main" val="3115216056"/>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title"/>
          </p:nvPr>
        </p:nvSpPr>
        <p:spPr>
          <a:xfrm>
            <a:off x="3429000" y="2243485"/>
            <a:ext cx="5715000" cy="944562"/>
          </a:xfrm>
        </p:spPr>
        <p:txBody>
          <a:bodyPr anchor="ctr">
            <a:normAutofit/>
          </a:bodyPr>
          <a:lstStyle/>
          <a:p>
            <a:pPr marL="0" indent="0">
              <a:buNone/>
            </a:pPr>
            <a:r>
              <a:rPr lang="en-US" sz="3600" b="1" dirty="0">
                <a:solidFill>
                  <a:schemeClr val="tx2"/>
                </a:solidFill>
              </a:rPr>
              <a:t>“The Grassroots Project”</a:t>
            </a: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11</a:t>
            </a:fld>
            <a:endParaRPr lang="en-US">
              <a:solidFill>
                <a:prstClr val="white">
                  <a:lumMod val="95000"/>
                </a:prstClr>
              </a:solidFill>
            </a:endParaRPr>
          </a:p>
        </p:txBody>
      </p:sp>
      <p:sp>
        <p:nvSpPr>
          <p:cNvPr id="3" name="Content Placeholder 2">
            <a:extLst>
              <a:ext uri="{FF2B5EF4-FFF2-40B4-BE49-F238E27FC236}">
                <a16:creationId xmlns:a16="http://schemas.microsoft.com/office/drawing/2014/main" id="{42C3E52B-08A9-2AB2-6E05-7A731317DBAA}"/>
              </a:ext>
            </a:extLst>
          </p:cNvPr>
          <p:cNvSpPr>
            <a:spLocks noGrp="1"/>
          </p:cNvSpPr>
          <p:nvPr>
            <p:ph sz="half" idx="2"/>
          </p:nvPr>
        </p:nvSpPr>
        <p:spPr>
          <a:xfrm>
            <a:off x="340360" y="1429453"/>
            <a:ext cx="7406640" cy="1044893"/>
          </a:xfrm>
        </p:spPr>
        <p:txBody>
          <a:bodyPr>
            <a:normAutofit/>
          </a:bodyPr>
          <a:lstStyle/>
          <a:p>
            <a:pPr marL="0" indent="0" algn="ctr">
              <a:buNone/>
            </a:pPr>
            <a:r>
              <a:rPr lang="en-US" sz="4400" b="1" dirty="0"/>
              <a:t>AUCD’s Workplan</a:t>
            </a:r>
          </a:p>
          <a:p>
            <a:pPr marL="0" indent="0" algn="ctr">
              <a:buNone/>
            </a:pPr>
            <a:endParaRPr lang="en-US" sz="4400" b="1" dirty="0"/>
          </a:p>
          <a:p>
            <a:pPr marL="0" indent="0" algn="ctr">
              <a:buNone/>
            </a:pPr>
            <a:endParaRPr lang="en-US" sz="4400" b="1" dirty="0"/>
          </a:p>
        </p:txBody>
      </p:sp>
      <p:pic>
        <p:nvPicPr>
          <p:cNvPr id="6" name="Picture 5">
            <a:extLst>
              <a:ext uri="{FF2B5EF4-FFF2-40B4-BE49-F238E27FC236}">
                <a16:creationId xmlns:a16="http://schemas.microsoft.com/office/drawing/2014/main" id="{46B1230E-46FA-2BF8-6C66-2B655EA34588}"/>
              </a:ext>
            </a:extLst>
          </p:cNvPr>
          <p:cNvPicPr>
            <a:picLocks noChangeAspect="1"/>
          </p:cNvPicPr>
          <p:nvPr/>
        </p:nvPicPr>
        <p:blipFill rotWithShape="1">
          <a:blip r:embed="rId4"/>
          <a:srcRect l="43333" r="35444" b="66163"/>
          <a:stretch/>
        </p:blipFill>
        <p:spPr>
          <a:xfrm>
            <a:off x="3275350" y="3071752"/>
            <a:ext cx="3277849" cy="2222011"/>
          </a:xfrm>
          <a:prstGeom prst="rect">
            <a:avLst/>
          </a:prstGeom>
        </p:spPr>
      </p:pic>
      <p:pic>
        <p:nvPicPr>
          <p:cNvPr id="7" name="Picture 6">
            <a:extLst>
              <a:ext uri="{FF2B5EF4-FFF2-40B4-BE49-F238E27FC236}">
                <a16:creationId xmlns:a16="http://schemas.microsoft.com/office/drawing/2014/main" id="{81546C4D-87C1-B242-89AA-F5235728C736}"/>
              </a:ext>
            </a:extLst>
          </p:cNvPr>
          <p:cNvPicPr>
            <a:picLocks noChangeAspect="1"/>
          </p:cNvPicPr>
          <p:nvPr/>
        </p:nvPicPr>
        <p:blipFill rotWithShape="1">
          <a:blip r:embed="rId4"/>
          <a:srcRect l="8644" t="13440" r="70403" b="62242"/>
          <a:stretch/>
        </p:blipFill>
        <p:spPr>
          <a:xfrm>
            <a:off x="199697" y="2359780"/>
            <a:ext cx="3120018" cy="1539558"/>
          </a:xfrm>
          <a:prstGeom prst="rect">
            <a:avLst/>
          </a:prstGeom>
        </p:spPr>
      </p:pic>
      <p:pic>
        <p:nvPicPr>
          <p:cNvPr id="9" name="Picture 8">
            <a:extLst>
              <a:ext uri="{FF2B5EF4-FFF2-40B4-BE49-F238E27FC236}">
                <a16:creationId xmlns:a16="http://schemas.microsoft.com/office/drawing/2014/main" id="{B5134B76-8515-07B6-7BFE-B2E1FA8EDFFD}"/>
              </a:ext>
            </a:extLst>
          </p:cNvPr>
          <p:cNvPicPr>
            <a:picLocks noChangeAspect="1"/>
          </p:cNvPicPr>
          <p:nvPr/>
        </p:nvPicPr>
        <p:blipFill rotWithShape="1">
          <a:blip r:embed="rId4"/>
          <a:srcRect l="76609" t="10918" r="3621" b="70063"/>
          <a:stretch/>
        </p:blipFill>
        <p:spPr>
          <a:xfrm>
            <a:off x="5931137" y="5065986"/>
            <a:ext cx="3302438" cy="1350689"/>
          </a:xfrm>
          <a:prstGeom prst="rect">
            <a:avLst/>
          </a:prstGeom>
        </p:spPr>
      </p:pic>
      <p:pic>
        <p:nvPicPr>
          <p:cNvPr id="2" name="Picture 1" descr="A blue and white logo&#10;&#10;Description automatically generated">
            <a:extLst>
              <a:ext uri="{FF2B5EF4-FFF2-40B4-BE49-F238E27FC236}">
                <a16:creationId xmlns:a16="http://schemas.microsoft.com/office/drawing/2014/main" id="{63252D58-9F18-1403-EE93-47811D9EF21F}"/>
              </a:ext>
            </a:extLst>
          </p:cNvPr>
          <p:cNvPicPr>
            <a:picLocks noChangeAspect="1"/>
          </p:cNvPicPr>
          <p:nvPr/>
        </p:nvPicPr>
        <p:blipFill>
          <a:blip r:embed="rId5"/>
          <a:stretch>
            <a:fillRect/>
          </a:stretch>
        </p:blipFill>
        <p:spPr>
          <a:xfrm>
            <a:off x="4711064" y="277473"/>
            <a:ext cx="3684270" cy="846184"/>
          </a:xfrm>
          <a:prstGeom prst="rect">
            <a:avLst/>
          </a:prstGeom>
        </p:spPr>
      </p:pic>
    </p:spTree>
    <p:custDataLst>
      <p:tags r:id="rId1"/>
    </p:custDataLst>
    <p:extLst>
      <p:ext uri="{BB962C8B-B14F-4D97-AF65-F5344CB8AC3E}">
        <p14:creationId xmlns:p14="http://schemas.microsoft.com/office/powerpoint/2010/main" val="999792438"/>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12</a:t>
            </a:fld>
            <a:endParaRPr lang="en-US">
              <a:solidFill>
                <a:prstClr val="white">
                  <a:lumMod val="95000"/>
                </a:prstClr>
              </a:solidFill>
            </a:endParaRPr>
          </a:p>
        </p:txBody>
      </p:sp>
      <p:pic>
        <p:nvPicPr>
          <p:cNvPr id="7" name="Picture 6">
            <a:extLst>
              <a:ext uri="{FF2B5EF4-FFF2-40B4-BE49-F238E27FC236}">
                <a16:creationId xmlns:a16="http://schemas.microsoft.com/office/drawing/2014/main" id="{81546C4D-87C1-B242-89AA-F5235728C736}"/>
              </a:ext>
            </a:extLst>
          </p:cNvPr>
          <p:cNvPicPr>
            <a:picLocks noChangeAspect="1"/>
          </p:cNvPicPr>
          <p:nvPr/>
        </p:nvPicPr>
        <p:blipFill rotWithShape="1">
          <a:blip r:embed="rId4"/>
          <a:srcRect l="8644" t="13440" r="70403" b="62242"/>
          <a:stretch/>
        </p:blipFill>
        <p:spPr>
          <a:xfrm>
            <a:off x="4648200" y="166828"/>
            <a:ext cx="3656355" cy="1804211"/>
          </a:xfrm>
          <a:prstGeom prst="rect">
            <a:avLst/>
          </a:prstGeom>
        </p:spPr>
      </p:pic>
      <p:sp>
        <p:nvSpPr>
          <p:cNvPr id="15" name="TextBox 14">
            <a:extLst>
              <a:ext uri="{FF2B5EF4-FFF2-40B4-BE49-F238E27FC236}">
                <a16:creationId xmlns:a16="http://schemas.microsoft.com/office/drawing/2014/main" id="{DCC58AC1-D813-B9A0-4609-D674B85651CE}"/>
              </a:ext>
            </a:extLst>
          </p:cNvPr>
          <p:cNvSpPr txBox="1"/>
          <p:nvPr/>
        </p:nvSpPr>
        <p:spPr>
          <a:xfrm>
            <a:off x="2489200" y="5448362"/>
            <a:ext cx="6725920" cy="968278"/>
          </a:xfrm>
          <a:prstGeom prst="rect">
            <a:avLst/>
          </a:prstGeom>
          <a:noFill/>
        </p:spPr>
        <p:txBody>
          <a:bodyPr wrap="square">
            <a:spAutoFit/>
          </a:bodyPr>
          <a:lstStyle/>
          <a:p>
            <a:pPr marL="0" marR="0">
              <a:lnSpc>
                <a:spcPct val="107000"/>
              </a:lnSpc>
              <a:spcBef>
                <a:spcPts val="0"/>
              </a:spcBef>
              <a:spcAft>
                <a:spcPts val="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Registration Link:</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u="sng" kern="100" dirty="0">
                <a:solidFill>
                  <a:srgbClr val="303B41"/>
                </a:solidFill>
                <a:effectLst/>
                <a:latin typeface="Calibri" panose="020F0502020204030204" pitchFamily="34" charset="0"/>
                <a:ea typeface="Calibri" panose="020F0502020204030204" pitchFamily="34" charset="0"/>
                <a:cs typeface="Times New Roman" panose="02020603050405020304" pitchFamily="18" charset="0"/>
                <a:hlinkClick r:id="rId5"/>
              </a:rPr>
              <a:t>https://us06web.zoom.us/meeting/register/tZIscOqoqTgsHddu-70AiNbzaMyUDFHuVrIh#/registration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45C7B0-E7E7-00D4-7908-FA0C0E33807C}"/>
              </a:ext>
            </a:extLst>
          </p:cNvPr>
          <p:cNvSpPr txBox="1"/>
          <p:nvPr/>
        </p:nvSpPr>
        <p:spPr>
          <a:xfrm>
            <a:off x="673910" y="1868760"/>
            <a:ext cx="8188960" cy="4063741"/>
          </a:xfrm>
          <a:prstGeom prst="rect">
            <a:avLst/>
          </a:prstGeom>
          <a:noFill/>
        </p:spPr>
        <p:txBody>
          <a:bodyPr wrap="square">
            <a:spAutoFit/>
          </a:bodyPr>
          <a:lstStyle/>
          <a:p>
            <a:pPr marL="0" marR="0">
              <a:lnSpc>
                <a:spcPct val="107000"/>
              </a:lnSpc>
              <a:spcBef>
                <a:spcPts val="0"/>
              </a:spcBef>
              <a:spcAft>
                <a:spcPts val="0"/>
              </a:spcAft>
            </a:pP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Invitation to Monthly Meetings</a:t>
            </a:r>
          </a:p>
          <a:p>
            <a:pPr marL="0" marR="0">
              <a:lnSpc>
                <a:spcPct val="107000"/>
              </a:lnSpc>
              <a:spcBef>
                <a:spcPts val="0"/>
              </a:spcBef>
              <a:spcAft>
                <a:spcPts val="0"/>
              </a:spcAft>
            </a:pPr>
            <a:endParaRPr lang="en-US" sz="2800" b="1" u="sng"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June 26</a:t>
            </a:r>
          </a:p>
          <a:p>
            <a:pPr marL="0" marR="0">
              <a:lnSpc>
                <a:spcPct val="107000"/>
              </a:lnSpc>
              <a:spcBef>
                <a:spcPts val="0"/>
              </a:spcBef>
              <a:spcAft>
                <a:spcPts val="0"/>
              </a:spcAft>
            </a:pPr>
            <a:r>
              <a:rPr lang="en-US" sz="2800" b="1" kern="100" dirty="0">
                <a:latin typeface="Calibri" panose="020F0502020204030204" pitchFamily="34" charset="0"/>
                <a:ea typeface="Calibri" panose="020F0502020204030204" pitchFamily="34" charset="0"/>
                <a:cs typeface="Times New Roman" panose="02020603050405020304" pitchFamily="18" charset="0"/>
              </a:rPr>
              <a:t>August 7</a:t>
            </a:r>
          </a:p>
          <a:p>
            <a:pPr marL="0" marR="0">
              <a:lnSpc>
                <a:spcPct val="107000"/>
              </a:lnSpc>
              <a:spcBef>
                <a:spcPts val="0"/>
              </a:spcBef>
              <a:spcAft>
                <a:spcPts val="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September 4	</a:t>
            </a:r>
          </a:p>
          <a:p>
            <a:pPr marL="0" marR="0">
              <a:lnSpc>
                <a:spcPct val="107000"/>
              </a:lnSpc>
              <a:spcBef>
                <a:spcPts val="0"/>
              </a:spcBef>
              <a:spcAft>
                <a:spcPts val="0"/>
              </a:spcAft>
            </a:pPr>
            <a:r>
              <a:rPr lang="en-US" sz="2800" b="1" kern="100" dirty="0">
                <a:latin typeface="Calibri" panose="020F0502020204030204" pitchFamily="34" charset="0"/>
                <a:ea typeface="Calibri" panose="020F0502020204030204" pitchFamily="34" charset="0"/>
                <a:cs typeface="Times New Roman" panose="02020603050405020304" pitchFamily="18" charset="0"/>
              </a:rPr>
              <a:t>October 2</a:t>
            </a:r>
          </a:p>
          <a:p>
            <a:pPr marL="0" marR="0">
              <a:lnSpc>
                <a:spcPct val="107000"/>
              </a:lnSpc>
              <a:spcBef>
                <a:spcPts val="0"/>
              </a:spcBef>
              <a:spcAft>
                <a:spcPts val="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November 6</a:t>
            </a:r>
          </a:p>
          <a:p>
            <a:pPr marL="0" marR="0">
              <a:lnSpc>
                <a:spcPct val="107000"/>
              </a:lnSpc>
              <a:spcBef>
                <a:spcPts val="0"/>
              </a:spcBef>
              <a:spcAft>
                <a:spcPts val="0"/>
              </a:spcAft>
            </a:pPr>
            <a:r>
              <a:rPr lang="en-US" sz="2800" b="1" kern="100" dirty="0">
                <a:latin typeface="Calibri" panose="020F0502020204030204" pitchFamily="34" charset="0"/>
                <a:ea typeface="Calibri" panose="020F0502020204030204" pitchFamily="34" charset="0"/>
                <a:cs typeface="Times New Roman" panose="02020603050405020304" pitchFamily="18" charset="0"/>
              </a:rPr>
              <a:t>Dec 4</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76739B28-BB5C-68F6-E49C-6388F07D72A8}"/>
              </a:ext>
            </a:extLst>
          </p:cNvPr>
          <p:cNvPicPr>
            <a:picLocks noChangeAspect="1"/>
          </p:cNvPicPr>
          <p:nvPr/>
        </p:nvPicPr>
        <p:blipFill>
          <a:blip r:embed="rId6"/>
          <a:stretch>
            <a:fillRect/>
          </a:stretch>
        </p:blipFill>
        <p:spPr>
          <a:xfrm>
            <a:off x="6425577" y="3142348"/>
            <a:ext cx="2074993" cy="2041525"/>
          </a:xfrm>
          <a:prstGeom prst="rect">
            <a:avLst/>
          </a:prstGeom>
        </p:spPr>
      </p:pic>
    </p:spTree>
    <p:custDataLst>
      <p:tags r:id="rId1"/>
    </p:custDataLst>
    <p:extLst>
      <p:ext uri="{BB962C8B-B14F-4D97-AF65-F5344CB8AC3E}">
        <p14:creationId xmlns:p14="http://schemas.microsoft.com/office/powerpoint/2010/main" val="237819306"/>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title"/>
          </p:nvPr>
        </p:nvSpPr>
        <p:spPr>
          <a:xfrm>
            <a:off x="2971800" y="193358"/>
            <a:ext cx="5715000" cy="944562"/>
          </a:xfrm>
        </p:spPr>
        <p:txBody>
          <a:bodyPr anchor="ctr">
            <a:normAutofit/>
          </a:bodyPr>
          <a:lstStyle/>
          <a:p>
            <a:pPr marL="0" indent="0">
              <a:buNone/>
            </a:pPr>
            <a:r>
              <a:rPr lang="en-US" sz="3600" b="1" dirty="0">
                <a:solidFill>
                  <a:schemeClr val="tx2"/>
                </a:solidFill>
              </a:rPr>
              <a:t>The Grassroots Project</a:t>
            </a: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13</a:t>
            </a:fld>
            <a:endParaRPr lang="en-US">
              <a:solidFill>
                <a:prstClr val="white">
                  <a:lumMod val="95000"/>
                </a:prstClr>
              </a:solidFill>
            </a:endParaRPr>
          </a:p>
        </p:txBody>
      </p:sp>
      <p:sp>
        <p:nvSpPr>
          <p:cNvPr id="3" name="Content Placeholder 2">
            <a:extLst>
              <a:ext uri="{FF2B5EF4-FFF2-40B4-BE49-F238E27FC236}">
                <a16:creationId xmlns:a16="http://schemas.microsoft.com/office/drawing/2014/main" id="{42C3E52B-08A9-2AB2-6E05-7A731317DBAA}"/>
              </a:ext>
            </a:extLst>
          </p:cNvPr>
          <p:cNvSpPr>
            <a:spLocks noGrp="1"/>
          </p:cNvSpPr>
          <p:nvPr>
            <p:ph sz="half" idx="2"/>
          </p:nvPr>
        </p:nvSpPr>
        <p:spPr>
          <a:xfrm>
            <a:off x="868680" y="1898704"/>
            <a:ext cx="7406640" cy="1044893"/>
          </a:xfrm>
        </p:spPr>
        <p:txBody>
          <a:bodyPr>
            <a:normAutofit fontScale="85000" lnSpcReduction="20000"/>
          </a:bodyPr>
          <a:lstStyle/>
          <a:p>
            <a:pPr marL="0" indent="0" algn="ctr">
              <a:buNone/>
            </a:pPr>
            <a:r>
              <a:rPr lang="en-US" sz="4400" b="1" dirty="0"/>
              <a:t>Opportunities for Stakeholder Engagement and Public Comments</a:t>
            </a:r>
          </a:p>
          <a:p>
            <a:pPr marL="0" indent="0" algn="ctr">
              <a:buNone/>
            </a:pPr>
            <a:endParaRPr lang="en-US" sz="4400" b="1" dirty="0"/>
          </a:p>
          <a:p>
            <a:pPr marL="0" indent="0" algn="ctr">
              <a:buNone/>
            </a:pPr>
            <a:endParaRPr lang="en-US" sz="4400" b="1" dirty="0"/>
          </a:p>
        </p:txBody>
      </p:sp>
      <p:pic>
        <p:nvPicPr>
          <p:cNvPr id="5" name="Picture 4" descr="A blue and white logo&#10;&#10;Description automatically generated">
            <a:extLst>
              <a:ext uri="{FF2B5EF4-FFF2-40B4-BE49-F238E27FC236}">
                <a16:creationId xmlns:a16="http://schemas.microsoft.com/office/drawing/2014/main" id="{39FE6552-8FF2-1FEC-A43E-E007483FBCD8}"/>
              </a:ext>
            </a:extLst>
          </p:cNvPr>
          <p:cNvPicPr>
            <a:picLocks noChangeAspect="1"/>
          </p:cNvPicPr>
          <p:nvPr/>
        </p:nvPicPr>
        <p:blipFill>
          <a:blip r:embed="rId4"/>
          <a:stretch>
            <a:fillRect/>
          </a:stretch>
        </p:blipFill>
        <p:spPr>
          <a:xfrm>
            <a:off x="5459730" y="5570491"/>
            <a:ext cx="3684270" cy="846184"/>
          </a:xfrm>
          <a:prstGeom prst="rect">
            <a:avLst/>
          </a:prstGeom>
        </p:spPr>
      </p:pic>
      <p:sp>
        <p:nvSpPr>
          <p:cNvPr id="10" name="Title 1">
            <a:extLst>
              <a:ext uri="{FF2B5EF4-FFF2-40B4-BE49-F238E27FC236}">
                <a16:creationId xmlns:a16="http://schemas.microsoft.com/office/drawing/2014/main" id="{0B282BF0-B42A-1288-D0FC-0F7AA02B8397}"/>
              </a:ext>
            </a:extLst>
          </p:cNvPr>
          <p:cNvSpPr txBox="1">
            <a:spLocks/>
          </p:cNvSpPr>
          <p:nvPr/>
        </p:nvSpPr>
        <p:spPr>
          <a:xfrm>
            <a:off x="538480" y="3018212"/>
            <a:ext cx="8392160" cy="2277959"/>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3000" b="1" kern="1200">
                <a:solidFill>
                  <a:schemeClr val="tx2">
                    <a:lumMod val="75000"/>
                  </a:schemeClr>
                </a:solidFill>
                <a:latin typeface="Book Antiqua" panose="02040602050305030304" pitchFamily="18" charset="0"/>
                <a:ea typeface="+mj-ea"/>
                <a:cs typeface="Arial" panose="020B0604020202020204" pitchFamily="34" charset="0"/>
              </a:defRPr>
            </a:lvl1pPr>
          </a:lstStyle>
          <a:p>
            <a:pPr marL="342900" indent="-342900" algn="l">
              <a:buFont typeface="Arial" panose="020B0604020202020204" pitchFamily="34" charset="0"/>
              <a:buChar char="•"/>
            </a:pPr>
            <a:r>
              <a:rPr lang="en-US" sz="3200" dirty="0">
                <a:solidFill>
                  <a:schemeClr val="tx2"/>
                </a:solidFill>
              </a:rPr>
              <a:t>CMS Calls and State Visits</a:t>
            </a:r>
          </a:p>
          <a:p>
            <a:pPr marL="342900" indent="-342900" algn="l">
              <a:buFont typeface="Arial" panose="020B0604020202020204" pitchFamily="34" charset="0"/>
              <a:buChar char="•"/>
            </a:pPr>
            <a:r>
              <a:rPr lang="en-US" sz="3200" dirty="0">
                <a:solidFill>
                  <a:schemeClr val="tx2"/>
                </a:solidFill>
              </a:rPr>
              <a:t>Medicaid Waiver Public Comment Periods</a:t>
            </a:r>
          </a:p>
        </p:txBody>
      </p:sp>
    </p:spTree>
    <p:custDataLst>
      <p:tags r:id="rId1"/>
    </p:custDataLst>
    <p:extLst>
      <p:ext uri="{BB962C8B-B14F-4D97-AF65-F5344CB8AC3E}">
        <p14:creationId xmlns:p14="http://schemas.microsoft.com/office/powerpoint/2010/main" val="409318"/>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E1CF86B-B068-7A90-028E-70D5DA7C9833}"/>
              </a:ext>
            </a:extLst>
          </p:cNvPr>
          <p:cNvSpPr>
            <a:spLocks noGrp="1"/>
          </p:cNvSpPr>
          <p:nvPr>
            <p:ph sz="half" idx="2"/>
          </p:nvPr>
        </p:nvSpPr>
        <p:spPr>
          <a:xfrm>
            <a:off x="391886" y="1799272"/>
            <a:ext cx="8569234" cy="4525963"/>
          </a:xfrm>
        </p:spPr>
        <p:txBody>
          <a:bodyPr>
            <a:normAutofit fontScale="85000" lnSpcReduction="20000"/>
          </a:bodyPr>
          <a:lstStyle/>
          <a:p>
            <a:pPr marL="0" indent="0">
              <a:buNone/>
            </a:pPr>
            <a:endParaRPr lang="en-US" sz="3900" b="1" u="sng" dirty="0">
              <a:solidFill>
                <a:schemeClr val="tx2"/>
              </a:solidFill>
            </a:endParaRPr>
          </a:p>
          <a:p>
            <a:r>
              <a:rPr lang="en-US" sz="3900" b="1" dirty="0">
                <a:solidFill>
                  <a:schemeClr val="tx2"/>
                </a:solidFill>
              </a:rPr>
              <a:t>An opportunity to share what’s going on in your state</a:t>
            </a:r>
          </a:p>
          <a:p>
            <a:endParaRPr lang="en-US" sz="3900" b="1" dirty="0">
              <a:solidFill>
                <a:schemeClr val="tx2"/>
              </a:solidFill>
            </a:endParaRPr>
          </a:p>
          <a:p>
            <a:r>
              <a:rPr lang="en-US" sz="3900" b="1" dirty="0">
                <a:solidFill>
                  <a:schemeClr val="tx2"/>
                </a:solidFill>
              </a:rPr>
              <a:t>Share concerns with state leadership and CMS</a:t>
            </a:r>
          </a:p>
          <a:p>
            <a:endParaRPr lang="en-US" sz="3900" b="1" dirty="0">
              <a:solidFill>
                <a:schemeClr val="tx2"/>
              </a:solidFill>
            </a:endParaRPr>
          </a:p>
          <a:p>
            <a:r>
              <a:rPr lang="en-US" sz="3900" b="1" dirty="0">
                <a:solidFill>
                  <a:schemeClr val="tx2"/>
                </a:solidFill>
              </a:rPr>
              <a:t>Get technical assistance from ACL leadership</a:t>
            </a:r>
          </a:p>
          <a:p>
            <a:pPr marL="0" indent="0">
              <a:buNone/>
            </a:pPr>
            <a:endParaRPr lang="en-US" sz="3600" b="1" dirty="0">
              <a:solidFill>
                <a:schemeClr val="tx2"/>
              </a:solidFill>
            </a:endParaRPr>
          </a:p>
          <a:p>
            <a:pPr marL="0" indent="0">
              <a:buNone/>
            </a:pPr>
            <a:r>
              <a:rPr lang="en-US" sz="3600" b="1" dirty="0">
                <a:solidFill>
                  <a:schemeClr val="tx2"/>
                </a:solidFill>
              </a:rPr>
              <a:t>		</a:t>
            </a:r>
            <a:endParaRPr lang="en-US" sz="3200" dirty="0">
              <a:solidFill>
                <a:schemeClr val="tx2"/>
              </a:solidFill>
            </a:endParaRP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14</a:t>
            </a:fld>
            <a:endParaRPr lang="en-US">
              <a:solidFill>
                <a:prstClr val="white">
                  <a:lumMod val="95000"/>
                </a:prstClr>
              </a:solidFill>
            </a:endParaRPr>
          </a:p>
        </p:txBody>
      </p:sp>
      <p:pic>
        <p:nvPicPr>
          <p:cNvPr id="7" name="Picture 6" descr="A blue and white logo&#10;&#10;Description automatically generated">
            <a:extLst>
              <a:ext uri="{FF2B5EF4-FFF2-40B4-BE49-F238E27FC236}">
                <a16:creationId xmlns:a16="http://schemas.microsoft.com/office/drawing/2014/main" id="{6405DF99-1F4D-3AE4-2994-AAA4BB3BBAA8}"/>
              </a:ext>
            </a:extLst>
          </p:cNvPr>
          <p:cNvPicPr>
            <a:picLocks noChangeAspect="1"/>
          </p:cNvPicPr>
          <p:nvPr/>
        </p:nvPicPr>
        <p:blipFill>
          <a:blip r:embed="rId4"/>
          <a:stretch>
            <a:fillRect/>
          </a:stretch>
        </p:blipFill>
        <p:spPr>
          <a:xfrm>
            <a:off x="5459730" y="5570491"/>
            <a:ext cx="3684270" cy="846184"/>
          </a:xfrm>
          <a:prstGeom prst="rect">
            <a:avLst/>
          </a:prstGeom>
        </p:spPr>
      </p:pic>
      <p:sp>
        <p:nvSpPr>
          <p:cNvPr id="8" name="Title 1">
            <a:extLst>
              <a:ext uri="{FF2B5EF4-FFF2-40B4-BE49-F238E27FC236}">
                <a16:creationId xmlns:a16="http://schemas.microsoft.com/office/drawing/2014/main" id="{2588BD9E-2877-7996-0214-D4C7F86AC022}"/>
              </a:ext>
            </a:extLst>
          </p:cNvPr>
          <p:cNvSpPr>
            <a:spLocks noGrp="1"/>
          </p:cNvSpPr>
          <p:nvPr>
            <p:ph type="title"/>
          </p:nvPr>
        </p:nvSpPr>
        <p:spPr>
          <a:xfrm>
            <a:off x="2743200" y="284798"/>
            <a:ext cx="5715000" cy="944562"/>
          </a:xfrm>
        </p:spPr>
        <p:txBody>
          <a:bodyPr anchor="ctr">
            <a:normAutofit fontScale="90000"/>
          </a:bodyPr>
          <a:lstStyle/>
          <a:p>
            <a:pPr marL="0" indent="0">
              <a:buNone/>
            </a:pPr>
            <a:r>
              <a:rPr lang="en-US" sz="3600" b="1" dirty="0">
                <a:solidFill>
                  <a:schemeClr val="tx2"/>
                </a:solidFill>
              </a:rPr>
              <a:t>CMS Calls and State Visits</a:t>
            </a:r>
          </a:p>
        </p:txBody>
      </p:sp>
    </p:spTree>
    <p:custDataLst>
      <p:tags r:id="rId1"/>
    </p:custDataLst>
    <p:extLst>
      <p:ext uri="{BB962C8B-B14F-4D97-AF65-F5344CB8AC3E}">
        <p14:creationId xmlns:p14="http://schemas.microsoft.com/office/powerpoint/2010/main" val="3056797757"/>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title"/>
          </p:nvPr>
        </p:nvSpPr>
        <p:spPr>
          <a:xfrm>
            <a:off x="3048000" y="274638"/>
            <a:ext cx="5715000" cy="944562"/>
          </a:xfrm>
        </p:spPr>
        <p:txBody>
          <a:bodyPr anchor="ctr">
            <a:normAutofit/>
          </a:bodyPr>
          <a:lstStyle/>
          <a:p>
            <a:pPr marL="0" indent="0">
              <a:buNone/>
            </a:pPr>
            <a:r>
              <a:rPr lang="en-US" sz="3600" b="1" dirty="0">
                <a:solidFill>
                  <a:schemeClr val="tx2"/>
                </a:solidFill>
              </a:rPr>
              <a:t>CMS State Visits</a:t>
            </a: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15</a:t>
            </a:fld>
            <a:endParaRPr lang="en-US">
              <a:solidFill>
                <a:prstClr val="white">
                  <a:lumMod val="95000"/>
                </a:prstClr>
              </a:solidFill>
            </a:endParaRPr>
          </a:p>
        </p:txBody>
      </p:sp>
      <p:sp>
        <p:nvSpPr>
          <p:cNvPr id="8" name="Subtitle 3">
            <a:extLst>
              <a:ext uri="{FF2B5EF4-FFF2-40B4-BE49-F238E27FC236}">
                <a16:creationId xmlns:a16="http://schemas.microsoft.com/office/drawing/2014/main" id="{BB695AD6-3799-AB38-9A28-5A42573FA964}"/>
              </a:ext>
            </a:extLst>
          </p:cNvPr>
          <p:cNvSpPr txBox="1">
            <a:spLocks/>
          </p:cNvSpPr>
          <p:nvPr/>
        </p:nvSpPr>
        <p:spPr>
          <a:xfrm>
            <a:off x="528320" y="1748472"/>
            <a:ext cx="893064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EB9803"/>
              </a:buClr>
              <a:buFont typeface="Arial" pitchFamily="34" charset="0"/>
              <a:buChar char="•"/>
              <a:defRPr sz="2800" kern="1200">
                <a:solidFill>
                  <a:schemeClr val="tx1"/>
                </a:solidFill>
                <a:latin typeface="+mn-lt"/>
                <a:ea typeface="+mn-ea"/>
                <a:cs typeface="Arial" pitchFamily="34" charset="0"/>
              </a:defRPr>
            </a:lvl1pPr>
            <a:lvl2pPr marL="742950" indent="-285750" algn="l" defTabSz="914400" rtl="0" eaLnBrk="1" latinLnBrk="0" hangingPunct="1">
              <a:spcBef>
                <a:spcPct val="20000"/>
              </a:spcBef>
              <a:buClr>
                <a:srgbClr val="EB9803"/>
              </a:buClr>
              <a:buFont typeface="Arial" pitchFamily="34" charset="0"/>
              <a:buChar char="–"/>
              <a:defRPr sz="2400" kern="1200">
                <a:solidFill>
                  <a:schemeClr val="tx1"/>
                </a:solidFill>
                <a:latin typeface="+mn-lt"/>
                <a:ea typeface="+mn-ea"/>
                <a:cs typeface="Arial" pitchFamily="34" charset="0"/>
              </a:defRPr>
            </a:lvl2pPr>
            <a:lvl3pPr marL="1143000" indent="-228600" algn="l" defTabSz="914400" rtl="0" eaLnBrk="1" latinLnBrk="0" hangingPunct="1">
              <a:spcBef>
                <a:spcPct val="20000"/>
              </a:spcBef>
              <a:buClr>
                <a:srgbClr val="EB9803"/>
              </a:buClr>
              <a:buFont typeface="Wingdings" pitchFamily="2" charset="2"/>
              <a:buChar char="§"/>
              <a:defRPr sz="2000" kern="1200">
                <a:solidFill>
                  <a:schemeClr val="tx1"/>
                </a:solidFill>
                <a:latin typeface="+mn-lt"/>
                <a:ea typeface="+mn-ea"/>
                <a:cs typeface="Arial" pitchFamily="34" charset="0"/>
              </a:defRPr>
            </a:lvl3pPr>
            <a:lvl4pPr marL="1600200" indent="-228600" algn="l" defTabSz="914400" rtl="0" eaLnBrk="1" latinLnBrk="0" hangingPunct="1">
              <a:spcBef>
                <a:spcPct val="20000"/>
              </a:spcBef>
              <a:buClr>
                <a:srgbClr val="EB9803"/>
              </a:buClr>
              <a:buFont typeface="Arial" pitchFamily="34" charset="0"/>
              <a:buChar char="–"/>
              <a:defRPr sz="1800" kern="1200">
                <a:solidFill>
                  <a:schemeClr val="tx1"/>
                </a:solidFill>
                <a:latin typeface="+mn-lt"/>
                <a:ea typeface="+mn-ea"/>
                <a:cs typeface="Arial" pitchFamily="34" charset="0"/>
              </a:defRPr>
            </a:lvl4pPr>
            <a:lvl5pPr marL="2057400" indent="-228600" algn="l" defTabSz="914400" rtl="0" eaLnBrk="1" latinLnBrk="0" hangingPunct="1">
              <a:spcBef>
                <a:spcPct val="20000"/>
              </a:spcBef>
              <a:buClr>
                <a:srgbClr val="EB9803"/>
              </a:buClr>
              <a:buFont typeface="Arial" pitchFamily="34" charset="0"/>
              <a:buChar char="»"/>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endParaRPr lang="en-US" sz="3900" b="1" u="sng" dirty="0">
              <a:solidFill>
                <a:schemeClr val="tx2"/>
              </a:solidFill>
            </a:endParaRPr>
          </a:p>
          <a:p>
            <a:pPr marL="0" indent="0">
              <a:buFont typeface="Arial" pitchFamily="34" charset="0"/>
              <a:buNone/>
            </a:pPr>
            <a:r>
              <a:rPr lang="en-US" sz="3200" b="1" dirty="0">
                <a:solidFill>
                  <a:schemeClr val="tx2"/>
                </a:solidFill>
              </a:rPr>
              <a:t>2 Different CMS Divisions with different focus:</a:t>
            </a:r>
          </a:p>
          <a:p>
            <a:pPr marL="0" indent="0">
              <a:buFont typeface="Arial" pitchFamily="34" charset="0"/>
              <a:buNone/>
            </a:pPr>
            <a:endParaRPr lang="en-US" sz="3200" b="1" dirty="0">
              <a:solidFill>
                <a:schemeClr val="tx2"/>
              </a:solidFill>
            </a:endParaRPr>
          </a:p>
          <a:p>
            <a:r>
              <a:rPr lang="en-US" sz="3200" b="1" dirty="0">
                <a:solidFill>
                  <a:schemeClr val="tx2"/>
                </a:solidFill>
              </a:rPr>
              <a:t>	MCOG: Health &amp; Welfare Visits</a:t>
            </a:r>
          </a:p>
          <a:p>
            <a:r>
              <a:rPr lang="en-US" sz="3200" b="1" dirty="0">
                <a:solidFill>
                  <a:schemeClr val="tx2"/>
                </a:solidFill>
              </a:rPr>
              <a:t>      MBHPG: HCBS Visits </a:t>
            </a:r>
          </a:p>
          <a:p>
            <a:pPr marL="0" indent="0">
              <a:buNone/>
            </a:pPr>
            <a:r>
              <a:rPr lang="en-US" b="1" dirty="0">
                <a:solidFill>
                  <a:schemeClr val="tx2"/>
                </a:solidFill>
              </a:rPr>
              <a:t>		(HCBS Settings Rule Compliance)</a:t>
            </a:r>
          </a:p>
          <a:p>
            <a:pPr marL="0" indent="0">
              <a:buFont typeface="Arial" pitchFamily="34" charset="0"/>
              <a:buNone/>
            </a:pPr>
            <a:endParaRPr lang="en-US" sz="3600" b="1" dirty="0">
              <a:solidFill>
                <a:schemeClr val="tx2"/>
              </a:solidFill>
            </a:endParaRPr>
          </a:p>
          <a:p>
            <a:pPr marL="0" indent="0">
              <a:buFont typeface="Arial" pitchFamily="34" charset="0"/>
              <a:buNone/>
            </a:pPr>
            <a:r>
              <a:rPr lang="en-US" sz="3600" b="1" dirty="0">
                <a:solidFill>
                  <a:schemeClr val="tx2"/>
                </a:solidFill>
              </a:rPr>
              <a:t>		</a:t>
            </a:r>
            <a:endParaRPr lang="en-US" sz="3200" dirty="0">
              <a:solidFill>
                <a:schemeClr val="tx2"/>
              </a:solidFill>
            </a:endParaRPr>
          </a:p>
        </p:txBody>
      </p:sp>
      <p:pic>
        <p:nvPicPr>
          <p:cNvPr id="10" name="Picture 9" descr="A blue and white logo&#10;&#10;Description automatically generated">
            <a:extLst>
              <a:ext uri="{FF2B5EF4-FFF2-40B4-BE49-F238E27FC236}">
                <a16:creationId xmlns:a16="http://schemas.microsoft.com/office/drawing/2014/main" id="{D6266F2B-C6BD-A31F-5ECC-7C7BCEE15BD1}"/>
              </a:ext>
            </a:extLst>
          </p:cNvPr>
          <p:cNvPicPr>
            <a:picLocks noChangeAspect="1"/>
          </p:cNvPicPr>
          <p:nvPr/>
        </p:nvPicPr>
        <p:blipFill>
          <a:blip r:embed="rId4"/>
          <a:stretch>
            <a:fillRect/>
          </a:stretch>
        </p:blipFill>
        <p:spPr>
          <a:xfrm>
            <a:off x="5459730" y="5570491"/>
            <a:ext cx="3684270" cy="846184"/>
          </a:xfrm>
          <a:prstGeom prst="rect">
            <a:avLst/>
          </a:prstGeom>
        </p:spPr>
      </p:pic>
    </p:spTree>
    <p:custDataLst>
      <p:tags r:id="rId1"/>
    </p:custDataLst>
    <p:extLst>
      <p:ext uri="{BB962C8B-B14F-4D97-AF65-F5344CB8AC3E}">
        <p14:creationId xmlns:p14="http://schemas.microsoft.com/office/powerpoint/2010/main" val="1048552427"/>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title"/>
          </p:nvPr>
        </p:nvSpPr>
        <p:spPr>
          <a:xfrm>
            <a:off x="3048000" y="274638"/>
            <a:ext cx="5715000" cy="944562"/>
          </a:xfrm>
        </p:spPr>
        <p:txBody>
          <a:bodyPr anchor="ctr">
            <a:normAutofit/>
          </a:bodyPr>
          <a:lstStyle/>
          <a:p>
            <a:pPr marL="0" indent="0">
              <a:buNone/>
            </a:pPr>
            <a:r>
              <a:rPr lang="en-US" sz="3600" b="1" dirty="0">
                <a:solidFill>
                  <a:schemeClr val="tx2"/>
                </a:solidFill>
              </a:rPr>
              <a:t>CMS State Visits</a:t>
            </a: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16</a:t>
            </a:fld>
            <a:endParaRPr lang="en-US">
              <a:solidFill>
                <a:prstClr val="white">
                  <a:lumMod val="95000"/>
                </a:prstClr>
              </a:solidFill>
            </a:endParaRPr>
          </a:p>
        </p:txBody>
      </p:sp>
      <p:sp>
        <p:nvSpPr>
          <p:cNvPr id="6" name="TextBox 5">
            <a:extLst>
              <a:ext uri="{FF2B5EF4-FFF2-40B4-BE49-F238E27FC236}">
                <a16:creationId xmlns:a16="http://schemas.microsoft.com/office/drawing/2014/main" id="{99D60976-EB1F-6117-5260-48C8EBA3DD5D}"/>
              </a:ext>
            </a:extLst>
          </p:cNvPr>
          <p:cNvSpPr txBox="1"/>
          <p:nvPr/>
        </p:nvSpPr>
        <p:spPr>
          <a:xfrm>
            <a:off x="5781040" y="2503706"/>
            <a:ext cx="4572000" cy="4278094"/>
          </a:xfrm>
          <a:prstGeom prst="rect">
            <a:avLst/>
          </a:prstGeom>
          <a:noFill/>
        </p:spPr>
        <p:txBody>
          <a:bodyPr wrap="square">
            <a:spAutoFit/>
          </a:bodyPr>
          <a:lstStyle/>
          <a:p>
            <a:pPr marL="342900" indent="-342900">
              <a:spcBef>
                <a:spcPts val="360"/>
              </a:spcBef>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NY - July 2023^</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OH - May 2022^</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OR - April 2023^</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PA - Feb. 2024*</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SC - Jan. 2023^</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SD - May 2024^</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TN - March 2024*</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TX - Feb. 2023^</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VT - June 2022^</a:t>
            </a:r>
            <a:endParaRPr lang="en-US" sz="16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VA - March 2024*</a:t>
            </a: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WA -  Sept. 2023*</a:t>
            </a:r>
            <a:endParaRPr lang="en-US" sz="18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18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WI - July 2022 ^</a:t>
            </a:r>
            <a:endParaRPr lang="en-US" sz="18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endParaRPr lang="en-US" sz="1600" dirty="0">
              <a:effectLst/>
              <a:highlight>
                <a:srgbClr val="FAF8F7"/>
              </a:highligh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E0F43360-B05A-4F50-7044-54F208A19D65}"/>
              </a:ext>
            </a:extLst>
          </p:cNvPr>
          <p:cNvSpPr txBox="1"/>
          <p:nvPr/>
        </p:nvSpPr>
        <p:spPr>
          <a:xfrm>
            <a:off x="1221740" y="2380517"/>
            <a:ext cx="4683760" cy="4647426"/>
          </a:xfrm>
          <a:prstGeom prst="rect">
            <a:avLst/>
          </a:prstGeom>
          <a:noFill/>
        </p:spPr>
        <p:txBody>
          <a:bodyPr wrap="square">
            <a:spAutoFit/>
          </a:bodyPr>
          <a:lstStyle/>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CA - June 2023^</a:t>
            </a: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GA - April 2024 ^</a:t>
            </a: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ID - Sept. 2023^</a:t>
            </a: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IL - Oct. 2022^</a:t>
            </a: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IN - Nov. 2022^</a:t>
            </a: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IA - June 2024</a:t>
            </a: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KS - March 2023</a:t>
            </a: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MI - July 2024^</a:t>
            </a: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MN - July 2022^</a:t>
            </a: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NH - May 2024*</a:t>
            </a:r>
          </a:p>
          <a:p>
            <a:pPr marL="342900" marR="0" lvl="0" indent="-342900">
              <a:spcBef>
                <a:spcPts val="360"/>
              </a:spcBef>
              <a:spcAft>
                <a:spcPts val="0"/>
              </a:spcAft>
              <a:buSzPts val="1000"/>
              <a:buFont typeface="Symbol" panose="05050102010706020507" pitchFamily="18" charset="2"/>
              <a:buChar char=""/>
              <a:tabLst>
                <a:tab pos="457200" algn="l"/>
              </a:tabLst>
            </a:pPr>
            <a:r>
              <a:rPr lang="en-US" sz="2000"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NM - Sept. 2024^</a:t>
            </a:r>
            <a:endParaRPr lang="en-US" sz="18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endParaRPr lang="en-US" sz="2000" dirty="0">
              <a:effectLst/>
              <a:highlight>
                <a:srgbClr val="FAF8F7"/>
              </a:highlight>
              <a:latin typeface="Calibri" panose="020F0502020204030204" pitchFamily="34" charset="0"/>
              <a:ea typeface="Times New Roman" panose="02020603050405020304" pitchFamily="18" charset="0"/>
            </a:endParaRPr>
          </a:p>
          <a:p>
            <a:pPr marL="342900" marR="0" lvl="0" indent="-342900">
              <a:spcBef>
                <a:spcPts val="360"/>
              </a:spcBef>
              <a:spcAft>
                <a:spcPts val="0"/>
              </a:spcAft>
              <a:buSzPts val="1000"/>
              <a:buFont typeface="Symbol" panose="05050102010706020507" pitchFamily="18" charset="2"/>
              <a:buChar char=""/>
              <a:tabLst>
                <a:tab pos="457200" algn="l"/>
              </a:tabLst>
            </a:pPr>
            <a:endParaRPr lang="en-US" sz="1600" b="1" dirty="0">
              <a:effectLst/>
              <a:highlight>
                <a:srgbClr val="FAF8F7"/>
              </a:highlight>
              <a:latin typeface="Calibri" panose="020F050202020403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B1919EA6-F9CC-988B-AF43-24E928EDB3E8}"/>
              </a:ext>
            </a:extLst>
          </p:cNvPr>
          <p:cNvSpPr txBox="1"/>
          <p:nvPr/>
        </p:nvSpPr>
        <p:spPr>
          <a:xfrm>
            <a:off x="2499360" y="1415177"/>
            <a:ext cx="5420360" cy="707886"/>
          </a:xfrm>
          <a:prstGeom prst="rect">
            <a:avLst/>
          </a:prstGeom>
          <a:noFill/>
        </p:spPr>
        <p:txBody>
          <a:bodyPr wrap="square">
            <a:spAutoFit/>
          </a:bodyPr>
          <a:lstStyle/>
          <a:p>
            <a:pPr marL="0" marR="0">
              <a:spcBef>
                <a:spcPts val="0"/>
              </a:spcBef>
              <a:spcAft>
                <a:spcPts val="0"/>
              </a:spcAft>
            </a:pPr>
            <a:r>
              <a:rPr lang="en-US" sz="2000" b="1"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	* = MCOG Health and Welfare Visit</a:t>
            </a:r>
            <a:br>
              <a:rPr lang="en-US" sz="2000" b="1"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br>
            <a:r>
              <a:rPr lang="en-US" sz="2000" b="1"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	^ = MBHPG HCBS Visit</a:t>
            </a:r>
            <a:endParaRPr lang="en-US" b="1" dirty="0">
              <a:effectLst/>
              <a:highlight>
                <a:srgbClr val="FAF8F7"/>
              </a:highligh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4AC12967-653D-1B8E-953D-CC393058A3D7}"/>
              </a:ext>
            </a:extLst>
          </p:cNvPr>
          <p:cNvSpPr txBox="1"/>
          <p:nvPr/>
        </p:nvSpPr>
        <p:spPr>
          <a:xfrm>
            <a:off x="1927860" y="1357333"/>
            <a:ext cx="4719320" cy="769441"/>
          </a:xfrm>
          <a:prstGeom prst="rect">
            <a:avLst/>
          </a:prstGeom>
          <a:noFill/>
        </p:spPr>
        <p:txBody>
          <a:bodyPr wrap="square">
            <a:spAutoFit/>
          </a:bodyPr>
          <a:lstStyle/>
          <a:p>
            <a:pPr marL="0" marR="0">
              <a:spcBef>
                <a:spcPts val="0"/>
              </a:spcBef>
              <a:spcAft>
                <a:spcPts val="0"/>
              </a:spcAft>
            </a:pPr>
            <a:r>
              <a:rPr lang="en-US" sz="4400" b="1" dirty="0">
                <a:solidFill>
                  <a:srgbClr val="283C46"/>
                </a:solidFill>
                <a:effectLst/>
                <a:highlight>
                  <a:srgbClr val="FAF8F7"/>
                </a:highlight>
                <a:latin typeface="Aptos" panose="020B0004020202020204" pitchFamily="34" charset="0"/>
                <a:ea typeface="Times New Roman" panose="02020603050405020304" pitchFamily="18" charset="0"/>
                <a:cs typeface="Times New Roman" panose="02020603050405020304" pitchFamily="18" charset="0"/>
              </a:rPr>
              <a:t>KEY:</a:t>
            </a:r>
            <a:endParaRPr lang="en-US" sz="4000" b="1" dirty="0">
              <a:effectLst/>
              <a:highlight>
                <a:srgbClr val="FAF8F7"/>
              </a:highlight>
              <a:latin typeface="Calibri" panose="020F0502020204030204" pitchFamily="34" charset="0"/>
              <a:ea typeface="Times New Roman" panose="02020603050405020304" pitchFamily="18" charset="0"/>
            </a:endParaRPr>
          </a:p>
        </p:txBody>
      </p:sp>
      <p:cxnSp>
        <p:nvCxnSpPr>
          <p:cNvPr id="8" name="Straight Connector 7">
            <a:extLst>
              <a:ext uri="{FF2B5EF4-FFF2-40B4-BE49-F238E27FC236}">
                <a16:creationId xmlns:a16="http://schemas.microsoft.com/office/drawing/2014/main" id="{C27D6EE7-F3CD-3612-6093-328BE2C1C6E2}"/>
              </a:ext>
            </a:extLst>
          </p:cNvPr>
          <p:cNvCxnSpPr/>
          <p:nvPr/>
        </p:nvCxnSpPr>
        <p:spPr>
          <a:xfrm>
            <a:off x="995680" y="2180907"/>
            <a:ext cx="7071360" cy="0"/>
          </a:xfrm>
          <a:prstGeom prst="line">
            <a:avLst/>
          </a:prstGeom>
          <a:ln w="190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52554607"/>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title"/>
          </p:nvPr>
        </p:nvSpPr>
        <p:spPr>
          <a:xfrm>
            <a:off x="3048000" y="274638"/>
            <a:ext cx="5715000" cy="944562"/>
          </a:xfrm>
        </p:spPr>
        <p:txBody>
          <a:bodyPr anchor="ctr">
            <a:normAutofit/>
          </a:bodyPr>
          <a:lstStyle/>
          <a:p>
            <a:pPr marL="0" indent="0">
              <a:buNone/>
            </a:pPr>
            <a:r>
              <a:rPr lang="en-US" sz="3600" b="1" dirty="0">
                <a:solidFill>
                  <a:schemeClr val="tx2"/>
                </a:solidFill>
              </a:rPr>
              <a:t>CMS State Visits</a:t>
            </a: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17</a:t>
            </a:fld>
            <a:endParaRPr lang="en-US">
              <a:solidFill>
                <a:prstClr val="white">
                  <a:lumMod val="95000"/>
                </a:prstClr>
              </a:solidFill>
            </a:endParaRPr>
          </a:p>
        </p:txBody>
      </p:sp>
      <p:sp>
        <p:nvSpPr>
          <p:cNvPr id="3" name="TextBox 2">
            <a:extLst>
              <a:ext uri="{FF2B5EF4-FFF2-40B4-BE49-F238E27FC236}">
                <a16:creationId xmlns:a16="http://schemas.microsoft.com/office/drawing/2014/main" id="{B1919EA6-F9CC-988B-AF43-24E928EDB3E8}"/>
              </a:ext>
            </a:extLst>
          </p:cNvPr>
          <p:cNvSpPr txBox="1"/>
          <p:nvPr/>
        </p:nvSpPr>
        <p:spPr>
          <a:xfrm>
            <a:off x="2499360" y="1415177"/>
            <a:ext cx="5420360" cy="707886"/>
          </a:xfrm>
          <a:prstGeom prst="rect">
            <a:avLst/>
          </a:prstGeom>
          <a:noFill/>
        </p:spPr>
        <p:txBody>
          <a:bodyPr wrap="square">
            <a:spAutoFit/>
          </a:bodyPr>
          <a:lstStyle/>
          <a:p>
            <a:pPr marL="0" marR="0">
              <a:spcBef>
                <a:spcPts val="0"/>
              </a:spcBef>
              <a:spcAft>
                <a:spcPts val="0"/>
              </a:spcAft>
            </a:pPr>
            <a:r>
              <a:rPr lang="en-US" sz="4000" b="1" dirty="0">
                <a:effectLst/>
                <a:highlight>
                  <a:srgbClr val="FAF8F7"/>
                </a:highlight>
                <a:latin typeface="Calibri" panose="020F0502020204030204" pitchFamily="34" charset="0"/>
                <a:ea typeface="Times New Roman" panose="02020603050405020304" pitchFamily="18" charset="0"/>
              </a:rPr>
              <a:t>Key Steps</a:t>
            </a:r>
          </a:p>
        </p:txBody>
      </p:sp>
      <p:cxnSp>
        <p:nvCxnSpPr>
          <p:cNvPr id="8" name="Straight Connector 7">
            <a:extLst>
              <a:ext uri="{FF2B5EF4-FFF2-40B4-BE49-F238E27FC236}">
                <a16:creationId xmlns:a16="http://schemas.microsoft.com/office/drawing/2014/main" id="{C27D6EE7-F3CD-3612-6093-328BE2C1C6E2}"/>
              </a:ext>
            </a:extLst>
          </p:cNvPr>
          <p:cNvCxnSpPr/>
          <p:nvPr/>
        </p:nvCxnSpPr>
        <p:spPr>
          <a:xfrm>
            <a:off x="995680" y="2180907"/>
            <a:ext cx="70713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D5F1FC-D08E-67FF-1865-0CD3F99FF089}"/>
              </a:ext>
            </a:extLst>
          </p:cNvPr>
          <p:cNvSpPr txBox="1">
            <a:spLocks/>
          </p:cNvSpPr>
          <p:nvPr/>
        </p:nvSpPr>
        <p:spPr>
          <a:xfrm>
            <a:off x="132080" y="2378493"/>
            <a:ext cx="9011920" cy="355774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000" b="1" kern="1200">
                <a:solidFill>
                  <a:schemeClr val="tx2">
                    <a:lumMod val="75000"/>
                  </a:schemeClr>
                </a:solidFill>
                <a:latin typeface="Book Antiqua" panose="02040602050305030304" pitchFamily="18" charset="0"/>
                <a:ea typeface="+mj-ea"/>
                <a:cs typeface="Arial" panose="020B0604020202020204" pitchFamily="34" charset="0"/>
              </a:defRPr>
            </a:lvl1pPr>
          </a:lstStyle>
          <a:p>
            <a:pPr marL="457200" indent="-457200" algn="l">
              <a:buFont typeface="Arial" panose="020B0604020202020204" pitchFamily="34" charset="0"/>
              <a:buChar char="•"/>
            </a:pPr>
            <a:r>
              <a:rPr lang="en-US" sz="2800" dirty="0">
                <a:solidFill>
                  <a:schemeClr val="tx2"/>
                </a:solidFill>
              </a:rPr>
              <a:t>UCEDD contacts will get email by ACL Leadership</a:t>
            </a: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r>
              <a:rPr lang="en-US" sz="2800" dirty="0">
                <a:solidFill>
                  <a:schemeClr val="tx2"/>
                </a:solidFill>
              </a:rPr>
              <a:t>I will reach out to see if you want to meet</a:t>
            </a: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r>
              <a:rPr lang="en-US" sz="2800" dirty="0">
                <a:solidFill>
                  <a:schemeClr val="tx2"/>
                </a:solidFill>
              </a:rPr>
              <a:t>ACL call to offer technical assistance</a:t>
            </a: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r>
              <a:rPr lang="en-US" sz="2800" dirty="0">
                <a:solidFill>
                  <a:schemeClr val="tx2"/>
                </a:solidFill>
              </a:rPr>
              <a:t>CMS call with state stakeholders who share</a:t>
            </a:r>
          </a:p>
        </p:txBody>
      </p:sp>
      <p:pic>
        <p:nvPicPr>
          <p:cNvPr id="5" name="Picture 4" descr="A blue and white logo&#10;&#10;Description automatically generated">
            <a:extLst>
              <a:ext uri="{FF2B5EF4-FFF2-40B4-BE49-F238E27FC236}">
                <a16:creationId xmlns:a16="http://schemas.microsoft.com/office/drawing/2014/main" id="{E6C0923C-A287-C085-2F5F-782AA1BB6599}"/>
              </a:ext>
            </a:extLst>
          </p:cNvPr>
          <p:cNvPicPr>
            <a:picLocks noChangeAspect="1"/>
          </p:cNvPicPr>
          <p:nvPr/>
        </p:nvPicPr>
        <p:blipFill>
          <a:blip r:embed="rId4"/>
          <a:stretch>
            <a:fillRect/>
          </a:stretch>
        </p:blipFill>
        <p:spPr>
          <a:xfrm>
            <a:off x="5459730" y="5570491"/>
            <a:ext cx="3684270" cy="846184"/>
          </a:xfrm>
          <a:prstGeom prst="rect">
            <a:avLst/>
          </a:prstGeom>
        </p:spPr>
      </p:pic>
    </p:spTree>
    <p:custDataLst>
      <p:tags r:id="rId1"/>
    </p:custDataLst>
    <p:extLst>
      <p:ext uri="{BB962C8B-B14F-4D97-AF65-F5344CB8AC3E}">
        <p14:creationId xmlns:p14="http://schemas.microsoft.com/office/powerpoint/2010/main" val="731023347"/>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title"/>
          </p:nvPr>
        </p:nvSpPr>
        <p:spPr>
          <a:xfrm>
            <a:off x="3048000" y="274638"/>
            <a:ext cx="5715000" cy="944562"/>
          </a:xfrm>
        </p:spPr>
        <p:txBody>
          <a:bodyPr anchor="ctr">
            <a:normAutofit/>
          </a:bodyPr>
          <a:lstStyle/>
          <a:p>
            <a:pPr marL="0" indent="0">
              <a:buNone/>
            </a:pPr>
            <a:r>
              <a:rPr lang="en-US" sz="3600" b="1" dirty="0">
                <a:solidFill>
                  <a:schemeClr val="tx2"/>
                </a:solidFill>
              </a:rPr>
              <a:t>Medicaid Waivers </a:t>
            </a: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18</a:t>
            </a:fld>
            <a:endParaRPr lang="en-US">
              <a:solidFill>
                <a:prstClr val="white">
                  <a:lumMod val="95000"/>
                </a:prstClr>
              </a:solidFill>
            </a:endParaRPr>
          </a:p>
        </p:txBody>
      </p:sp>
      <p:pic>
        <p:nvPicPr>
          <p:cNvPr id="6" name="Picture 5">
            <a:extLst>
              <a:ext uri="{FF2B5EF4-FFF2-40B4-BE49-F238E27FC236}">
                <a16:creationId xmlns:a16="http://schemas.microsoft.com/office/drawing/2014/main" id="{D807F7D9-9A7C-959D-3D2C-3B4E345B65FE}"/>
              </a:ext>
            </a:extLst>
          </p:cNvPr>
          <p:cNvPicPr>
            <a:picLocks noChangeAspect="1"/>
          </p:cNvPicPr>
          <p:nvPr/>
        </p:nvPicPr>
        <p:blipFill>
          <a:blip r:embed="rId4"/>
          <a:stretch>
            <a:fillRect/>
          </a:stretch>
        </p:blipFill>
        <p:spPr>
          <a:xfrm>
            <a:off x="233680" y="1348471"/>
            <a:ext cx="6876733" cy="4918612"/>
          </a:xfrm>
          <a:prstGeom prst="rect">
            <a:avLst/>
          </a:prstGeom>
        </p:spPr>
      </p:pic>
      <p:pic>
        <p:nvPicPr>
          <p:cNvPr id="4" name="Picture 3" descr="A blue and white logo&#10;&#10;Description automatically generated">
            <a:extLst>
              <a:ext uri="{FF2B5EF4-FFF2-40B4-BE49-F238E27FC236}">
                <a16:creationId xmlns:a16="http://schemas.microsoft.com/office/drawing/2014/main" id="{8E2C5FB1-9A1C-038F-4982-3FFDECA9E32B}"/>
              </a:ext>
            </a:extLst>
          </p:cNvPr>
          <p:cNvPicPr>
            <a:picLocks noChangeAspect="1"/>
          </p:cNvPicPr>
          <p:nvPr/>
        </p:nvPicPr>
        <p:blipFill>
          <a:blip r:embed="rId5"/>
          <a:stretch>
            <a:fillRect/>
          </a:stretch>
        </p:blipFill>
        <p:spPr>
          <a:xfrm>
            <a:off x="5078730" y="5076277"/>
            <a:ext cx="3684270" cy="846184"/>
          </a:xfrm>
          <a:prstGeom prst="rect">
            <a:avLst/>
          </a:prstGeom>
        </p:spPr>
      </p:pic>
    </p:spTree>
    <p:custDataLst>
      <p:tags r:id="rId1"/>
    </p:custDataLst>
    <p:extLst>
      <p:ext uri="{BB962C8B-B14F-4D97-AF65-F5344CB8AC3E}">
        <p14:creationId xmlns:p14="http://schemas.microsoft.com/office/powerpoint/2010/main" val="4123741323"/>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title"/>
          </p:nvPr>
        </p:nvSpPr>
        <p:spPr>
          <a:xfrm>
            <a:off x="3048000" y="274638"/>
            <a:ext cx="5715000" cy="944562"/>
          </a:xfrm>
        </p:spPr>
        <p:txBody>
          <a:bodyPr anchor="ctr">
            <a:normAutofit/>
          </a:bodyPr>
          <a:lstStyle/>
          <a:p>
            <a:pPr marL="0" indent="0">
              <a:buNone/>
            </a:pPr>
            <a:r>
              <a:rPr lang="en-US" sz="3600" b="1" dirty="0">
                <a:solidFill>
                  <a:schemeClr val="tx2"/>
                </a:solidFill>
              </a:rPr>
              <a:t>Medicaid Waivers </a:t>
            </a: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19</a:t>
            </a:fld>
            <a:endParaRPr lang="en-US">
              <a:solidFill>
                <a:prstClr val="white">
                  <a:lumMod val="95000"/>
                </a:prstClr>
              </a:solidFill>
            </a:endParaRPr>
          </a:p>
        </p:txBody>
      </p:sp>
      <p:sp>
        <p:nvSpPr>
          <p:cNvPr id="3" name="TextBox 2">
            <a:extLst>
              <a:ext uri="{FF2B5EF4-FFF2-40B4-BE49-F238E27FC236}">
                <a16:creationId xmlns:a16="http://schemas.microsoft.com/office/drawing/2014/main" id="{34A64843-39AB-1705-4739-A20E630E04C5}"/>
              </a:ext>
            </a:extLst>
          </p:cNvPr>
          <p:cNvSpPr txBox="1"/>
          <p:nvPr/>
        </p:nvSpPr>
        <p:spPr>
          <a:xfrm>
            <a:off x="0" y="1410649"/>
            <a:ext cx="4968240" cy="4926605"/>
          </a:xfrm>
          <a:prstGeom prst="rect">
            <a:avLst/>
          </a:prstGeom>
          <a:noFill/>
        </p:spPr>
        <p:txBody>
          <a:bodyPr wrap="square">
            <a:spAutoFit/>
          </a:bodyPr>
          <a:lstStyle/>
          <a:p>
            <a:pPr marL="0" marR="0">
              <a:lnSpc>
                <a:spcPct val="107000"/>
              </a:lnSpc>
              <a:spcBef>
                <a:spcPts val="0"/>
              </a:spcBef>
              <a:spcAft>
                <a:spcPts val="800"/>
              </a:spcAft>
            </a:pP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Waivers under review by CMS:</a:t>
            </a:r>
            <a:endParaRPr lang="en-US" sz="2000" u="sng"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Colorado Developmental Disabilities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Colorado Supportive Living Services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Colorado Children’s Residential Habilitation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Colorado Children’s Extensive Supports Waiver</a:t>
            </a:r>
          </a:p>
          <a:p>
            <a:pPr marL="34290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Delaware DDDD Lifespan Waiver</a:t>
            </a:r>
          </a:p>
          <a:p>
            <a:pPr marL="34290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Iowa Intellectual/Developmental Disabilities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Kansas I/DD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Kansas Brain Injury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Louisiana Supports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Louisiana Children’s Choice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Maine for Members with Brain Injury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Maryland Waiver for Children</a:t>
            </a:r>
          </a:p>
        </p:txBody>
      </p:sp>
      <p:sp>
        <p:nvSpPr>
          <p:cNvPr id="9" name="TextBox 8">
            <a:extLst>
              <a:ext uri="{FF2B5EF4-FFF2-40B4-BE49-F238E27FC236}">
                <a16:creationId xmlns:a16="http://schemas.microsoft.com/office/drawing/2014/main" id="{BD615CCF-9315-4B3E-302E-80EC2169BE27}"/>
              </a:ext>
            </a:extLst>
          </p:cNvPr>
          <p:cNvSpPr txBox="1"/>
          <p:nvPr/>
        </p:nvSpPr>
        <p:spPr>
          <a:xfrm>
            <a:off x="4826000" y="1558831"/>
            <a:ext cx="4572000" cy="463024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Massachusetts Traumatic Brain Injury Waiver</a:t>
            </a:r>
          </a:p>
          <a:p>
            <a:pPr marL="34290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Missouri Brain Injury Waiver</a:t>
            </a:r>
          </a:p>
          <a:p>
            <a:pPr marL="34290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North Carolina Innovations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Ohio Assisted Living Waiver 2023 Amendment</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Ohio IO Waiver 2023 Amendment</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Oregon Medically Fragile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Oregon Behavioral ICF/IDD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Virginia Community Living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Florida DD Individual Budgeting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Missouri Independent Living Waiver</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North Dakota IDD HCBS Waiver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Utah Acquired Brain Injury Waiver</a:t>
            </a:r>
          </a:p>
        </p:txBody>
      </p:sp>
    </p:spTree>
    <p:custDataLst>
      <p:tags r:id="rId1"/>
    </p:custDataLst>
    <p:extLst>
      <p:ext uri="{BB962C8B-B14F-4D97-AF65-F5344CB8AC3E}">
        <p14:creationId xmlns:p14="http://schemas.microsoft.com/office/powerpoint/2010/main" val="1634074944"/>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The AUCD HCBS SIG</a:t>
            </a:r>
          </a:p>
        </p:txBody>
      </p:sp>
      <p:sp>
        <p:nvSpPr>
          <p:cNvPr id="8" name="Subtitle 3">
            <a:extLst>
              <a:ext uri="{FF2B5EF4-FFF2-40B4-BE49-F238E27FC236}">
                <a16:creationId xmlns:a16="http://schemas.microsoft.com/office/drawing/2014/main" id="{EE631241-DDC2-F918-F879-49E24100BEAD}"/>
              </a:ext>
            </a:extLst>
          </p:cNvPr>
          <p:cNvSpPr>
            <a:spLocks noGrp="1"/>
          </p:cNvSpPr>
          <p:nvPr>
            <p:ph type="subTitle" idx="1"/>
          </p:nvPr>
        </p:nvSpPr>
        <p:spPr>
          <a:xfrm>
            <a:off x="306977" y="1658132"/>
            <a:ext cx="8530045" cy="4774475"/>
          </a:xfrm>
        </p:spPr>
        <p:txBody>
          <a:bodyPr>
            <a:normAutofit/>
          </a:bodyPr>
          <a:lstStyle/>
          <a:p>
            <a:pPr algn="l"/>
            <a:r>
              <a:rPr lang="en-US" sz="4000" b="1" dirty="0">
                <a:solidFill>
                  <a:schemeClr val="tx1"/>
                </a:solidFill>
              </a:rPr>
              <a:t>Housekeeping Items</a:t>
            </a:r>
          </a:p>
          <a:p>
            <a:pPr algn="l"/>
            <a:endParaRPr lang="en-US" sz="900" b="1" dirty="0">
              <a:solidFill>
                <a:schemeClr val="tx1"/>
              </a:solidFill>
            </a:endParaRPr>
          </a:p>
          <a:p>
            <a:pPr marL="342900" indent="-342900" algn="l">
              <a:buFont typeface="Arial" panose="020B0604020202020204" pitchFamily="34" charset="0"/>
              <a:buChar char="•"/>
            </a:pPr>
            <a:r>
              <a:rPr lang="en-US" sz="2800" dirty="0">
                <a:solidFill>
                  <a:schemeClr val="tx1"/>
                </a:solidFill>
              </a:rPr>
              <a:t>If you have any technical difficulty, please type in the chat to let us know.</a:t>
            </a:r>
          </a:p>
          <a:p>
            <a:pPr marL="342900" indent="-342900" algn="l">
              <a:buFont typeface="Arial" panose="020B0604020202020204" pitchFamily="34" charset="0"/>
              <a:buChar char="•"/>
            </a:pPr>
            <a:endParaRPr lang="en-US" sz="2800" dirty="0">
              <a:solidFill>
                <a:schemeClr val="tx1"/>
              </a:solidFill>
            </a:endParaRPr>
          </a:p>
          <a:p>
            <a:pPr marL="342900" indent="-342900" algn="l">
              <a:buFont typeface="Arial" panose="020B0604020202020204" pitchFamily="34" charset="0"/>
              <a:buChar char="•"/>
            </a:pPr>
            <a:r>
              <a:rPr lang="en-US" sz="2800" dirty="0">
                <a:solidFill>
                  <a:schemeClr val="tx1"/>
                </a:solidFill>
              </a:rPr>
              <a:t>Becky Willis, AUCD staff is available to help.</a:t>
            </a:r>
          </a:p>
          <a:p>
            <a:pPr marL="342900" indent="-342900" algn="l">
              <a:buFont typeface="Arial" panose="020B0604020202020204" pitchFamily="34" charset="0"/>
              <a:buChar char="•"/>
            </a:pPr>
            <a:endParaRPr lang="en-US" sz="2800" dirty="0">
              <a:solidFill>
                <a:schemeClr val="tx1"/>
              </a:solidFill>
            </a:endParaRPr>
          </a:p>
          <a:p>
            <a:pPr marL="342900" indent="-342900" algn="l">
              <a:buFont typeface="Arial" panose="020B0604020202020204" pitchFamily="34" charset="0"/>
              <a:buChar char="•"/>
            </a:pPr>
            <a:r>
              <a:rPr lang="en-US" sz="2800" dirty="0">
                <a:solidFill>
                  <a:schemeClr val="tx1"/>
                </a:solidFill>
              </a:rPr>
              <a:t>Thanks to ACL, the Human Services Research Institute (HSRI), and the AUCD’s Community Inclusion team.</a:t>
            </a:r>
          </a:p>
          <a:p>
            <a:pPr marL="342900" indent="-342900" algn="l">
              <a:buFont typeface="Arial" panose="020B0604020202020204" pitchFamily="34" charset="0"/>
              <a:buChar char="•"/>
            </a:pPr>
            <a:endParaRPr lang="en-US" sz="2400" dirty="0">
              <a:solidFill>
                <a:schemeClr val="tx1"/>
              </a:solidFill>
            </a:endParaRPr>
          </a:p>
          <a:p>
            <a:pPr algn="l"/>
            <a:endParaRPr lang="en-US" sz="2400" b="1" dirty="0">
              <a:solidFill>
                <a:schemeClr val="tx1"/>
              </a:solidFill>
            </a:endParaRPr>
          </a:p>
          <a:p>
            <a:pPr algn="l"/>
            <a:endParaRPr lang="en-US" sz="2000" dirty="0">
              <a:solidFill>
                <a:schemeClr val="tx1"/>
              </a:solidFill>
            </a:endParaRPr>
          </a:p>
        </p:txBody>
      </p:sp>
    </p:spTree>
    <p:custDataLst>
      <p:tags r:id="rId1"/>
    </p:custDataLst>
    <p:extLst>
      <p:ext uri="{BB962C8B-B14F-4D97-AF65-F5344CB8AC3E}">
        <p14:creationId xmlns:p14="http://schemas.microsoft.com/office/powerpoint/2010/main" val="3032305202"/>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title"/>
          </p:nvPr>
        </p:nvSpPr>
        <p:spPr>
          <a:xfrm>
            <a:off x="2545080" y="309151"/>
            <a:ext cx="5715000" cy="944562"/>
          </a:xfrm>
        </p:spPr>
        <p:txBody>
          <a:bodyPr anchor="ctr">
            <a:normAutofit/>
          </a:bodyPr>
          <a:lstStyle/>
          <a:p>
            <a:pPr marL="0" indent="0">
              <a:buNone/>
            </a:pPr>
            <a:r>
              <a:rPr lang="en-US" sz="3600" b="1" dirty="0">
                <a:solidFill>
                  <a:schemeClr val="tx2"/>
                </a:solidFill>
              </a:rPr>
              <a:t>Medicaid Waivers </a:t>
            </a:r>
          </a:p>
        </p:txBody>
      </p:sp>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20</a:t>
            </a:fld>
            <a:endParaRPr lang="en-US">
              <a:solidFill>
                <a:prstClr val="white">
                  <a:lumMod val="95000"/>
                </a:prstClr>
              </a:solidFill>
            </a:endParaRPr>
          </a:p>
        </p:txBody>
      </p:sp>
      <p:sp>
        <p:nvSpPr>
          <p:cNvPr id="9" name="TextBox 8">
            <a:extLst>
              <a:ext uri="{FF2B5EF4-FFF2-40B4-BE49-F238E27FC236}">
                <a16:creationId xmlns:a16="http://schemas.microsoft.com/office/drawing/2014/main" id="{BD615CCF-9315-4B3E-302E-80EC2169BE27}"/>
              </a:ext>
            </a:extLst>
          </p:cNvPr>
          <p:cNvSpPr txBox="1"/>
          <p:nvPr/>
        </p:nvSpPr>
        <p:spPr>
          <a:xfrm>
            <a:off x="690880" y="1576242"/>
            <a:ext cx="7569200" cy="4517903"/>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Collecting past public comments to send to HSRI for review</a:t>
            </a:r>
          </a:p>
          <a:p>
            <a:pPr marL="342900" marR="0" lvl="0" indent="-342900">
              <a:lnSpc>
                <a:spcPct val="107000"/>
              </a:lnSpc>
              <a:spcBef>
                <a:spcPts val="0"/>
              </a:spcBef>
              <a:spcAft>
                <a:spcPts val="0"/>
              </a:spcAft>
              <a:buFont typeface="Symbol" panose="05050102010706020507" pitchFamily="18" charset="2"/>
              <a:buChar char=""/>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Host Office Hours to ask questions</a:t>
            </a:r>
          </a:p>
          <a:p>
            <a:pPr marL="342900" marR="0" lvl="0" indent="-342900">
              <a:lnSpc>
                <a:spcPct val="107000"/>
              </a:lnSpc>
              <a:spcBef>
                <a:spcPts val="0"/>
              </a:spcBef>
              <a:spcAft>
                <a:spcPts val="0"/>
              </a:spcAft>
              <a:buFont typeface="Symbol" panose="05050102010706020507" pitchFamily="18" charset="2"/>
              <a:buChar char=""/>
            </a:pPr>
            <a:endParaRPr lang="en-US" sz="36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Work in coalitions to submit comments</a:t>
            </a:r>
          </a:p>
        </p:txBody>
      </p:sp>
    </p:spTree>
    <p:custDataLst>
      <p:tags r:id="rId1"/>
    </p:custDataLst>
    <p:extLst>
      <p:ext uri="{BB962C8B-B14F-4D97-AF65-F5344CB8AC3E}">
        <p14:creationId xmlns:p14="http://schemas.microsoft.com/office/powerpoint/2010/main" val="4217671724"/>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21</a:t>
            </a:fld>
            <a:endParaRPr lang="en-US">
              <a:solidFill>
                <a:prstClr val="white">
                  <a:lumMod val="95000"/>
                </a:prstClr>
              </a:solidFill>
            </a:endParaRPr>
          </a:p>
        </p:txBody>
      </p:sp>
      <p:pic>
        <p:nvPicPr>
          <p:cNvPr id="4" name="Picture 3">
            <a:extLst>
              <a:ext uri="{FF2B5EF4-FFF2-40B4-BE49-F238E27FC236}">
                <a16:creationId xmlns:a16="http://schemas.microsoft.com/office/drawing/2014/main" id="{4DA73B8F-2DA3-9BF5-DAF7-5C0F9FF6D5D2}"/>
              </a:ext>
            </a:extLst>
          </p:cNvPr>
          <p:cNvPicPr>
            <a:picLocks noChangeAspect="1"/>
          </p:cNvPicPr>
          <p:nvPr/>
        </p:nvPicPr>
        <p:blipFill>
          <a:blip r:embed="rId4"/>
          <a:stretch>
            <a:fillRect/>
          </a:stretch>
        </p:blipFill>
        <p:spPr>
          <a:xfrm>
            <a:off x="1719580" y="2359503"/>
            <a:ext cx="5435600" cy="3749356"/>
          </a:xfrm>
          <a:prstGeom prst="rect">
            <a:avLst/>
          </a:prstGeom>
        </p:spPr>
      </p:pic>
      <p:pic>
        <p:nvPicPr>
          <p:cNvPr id="12" name="Picture 11">
            <a:extLst>
              <a:ext uri="{FF2B5EF4-FFF2-40B4-BE49-F238E27FC236}">
                <a16:creationId xmlns:a16="http://schemas.microsoft.com/office/drawing/2014/main" id="{7296AFC7-C399-D9B9-C57F-650347C9C637}"/>
              </a:ext>
            </a:extLst>
          </p:cNvPr>
          <p:cNvPicPr>
            <a:picLocks noChangeAspect="1"/>
          </p:cNvPicPr>
          <p:nvPr/>
        </p:nvPicPr>
        <p:blipFill>
          <a:blip r:embed="rId5"/>
          <a:stretch>
            <a:fillRect/>
          </a:stretch>
        </p:blipFill>
        <p:spPr>
          <a:xfrm>
            <a:off x="673100" y="1257965"/>
            <a:ext cx="6868160" cy="1191470"/>
          </a:xfrm>
          <a:prstGeom prst="rect">
            <a:avLst/>
          </a:prstGeom>
        </p:spPr>
      </p:pic>
      <p:pic>
        <p:nvPicPr>
          <p:cNvPr id="15" name="Picture 14" descr="A blue and white logo&#10;&#10;Description automatically generated">
            <a:extLst>
              <a:ext uri="{FF2B5EF4-FFF2-40B4-BE49-F238E27FC236}">
                <a16:creationId xmlns:a16="http://schemas.microsoft.com/office/drawing/2014/main" id="{57050DD5-DAED-B6D0-E976-0F3BC895B88B}"/>
              </a:ext>
            </a:extLst>
          </p:cNvPr>
          <p:cNvPicPr>
            <a:picLocks noChangeAspect="1"/>
          </p:cNvPicPr>
          <p:nvPr/>
        </p:nvPicPr>
        <p:blipFill>
          <a:blip r:embed="rId6"/>
          <a:stretch>
            <a:fillRect/>
          </a:stretch>
        </p:blipFill>
        <p:spPr>
          <a:xfrm>
            <a:off x="3796664" y="76200"/>
            <a:ext cx="5026611" cy="1154486"/>
          </a:xfrm>
          <a:prstGeom prst="rect">
            <a:avLst/>
          </a:prstGeom>
        </p:spPr>
      </p:pic>
    </p:spTree>
    <p:custDataLst>
      <p:tags r:id="rId1"/>
    </p:custDataLst>
    <p:extLst>
      <p:ext uri="{BB962C8B-B14F-4D97-AF65-F5344CB8AC3E}">
        <p14:creationId xmlns:p14="http://schemas.microsoft.com/office/powerpoint/2010/main" val="1117249678"/>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22</a:t>
            </a:fld>
            <a:endParaRPr lang="en-US">
              <a:solidFill>
                <a:prstClr val="white">
                  <a:lumMod val="95000"/>
                </a:prstClr>
              </a:solidFill>
            </a:endParaRPr>
          </a:p>
        </p:txBody>
      </p:sp>
      <p:sp>
        <p:nvSpPr>
          <p:cNvPr id="3" name="Content Placeholder 2">
            <a:extLst>
              <a:ext uri="{FF2B5EF4-FFF2-40B4-BE49-F238E27FC236}">
                <a16:creationId xmlns:a16="http://schemas.microsoft.com/office/drawing/2014/main" id="{42C3E52B-08A9-2AB2-6E05-7A731317DBAA}"/>
              </a:ext>
            </a:extLst>
          </p:cNvPr>
          <p:cNvSpPr>
            <a:spLocks noGrp="1"/>
          </p:cNvSpPr>
          <p:nvPr>
            <p:ph sz="half" idx="2"/>
          </p:nvPr>
        </p:nvSpPr>
        <p:spPr>
          <a:xfrm>
            <a:off x="603293" y="1506894"/>
            <a:ext cx="7406640" cy="1044893"/>
          </a:xfrm>
        </p:spPr>
        <p:txBody>
          <a:bodyPr>
            <a:normAutofit/>
          </a:bodyPr>
          <a:lstStyle/>
          <a:p>
            <a:pPr marL="0" indent="0" algn="ctr">
              <a:buNone/>
            </a:pPr>
            <a:r>
              <a:rPr lang="en-US" sz="4400" b="1" dirty="0"/>
              <a:t>HCBS SIG Workgroups</a:t>
            </a:r>
          </a:p>
          <a:p>
            <a:pPr marL="0" indent="0" algn="ctr">
              <a:buNone/>
            </a:pPr>
            <a:endParaRPr lang="en-US" sz="4400" b="1" dirty="0"/>
          </a:p>
          <a:p>
            <a:pPr marL="0" indent="0" algn="ctr">
              <a:buNone/>
            </a:pPr>
            <a:endParaRPr lang="en-US" sz="4400" b="1" dirty="0"/>
          </a:p>
        </p:txBody>
      </p:sp>
      <p:pic>
        <p:nvPicPr>
          <p:cNvPr id="8" name="Picture 7">
            <a:extLst>
              <a:ext uri="{FF2B5EF4-FFF2-40B4-BE49-F238E27FC236}">
                <a16:creationId xmlns:a16="http://schemas.microsoft.com/office/drawing/2014/main" id="{7B10F652-C14A-CD56-9A2B-2317D976DC67}"/>
              </a:ext>
            </a:extLst>
          </p:cNvPr>
          <p:cNvPicPr>
            <a:picLocks noChangeAspect="1"/>
          </p:cNvPicPr>
          <p:nvPr/>
        </p:nvPicPr>
        <p:blipFill rotWithShape="1">
          <a:blip r:embed="rId4"/>
          <a:srcRect l="1450" t="56009" r="62703" b="13724"/>
          <a:stretch/>
        </p:blipFill>
        <p:spPr>
          <a:xfrm>
            <a:off x="834401" y="2890244"/>
            <a:ext cx="7175532" cy="2575836"/>
          </a:xfrm>
          <a:prstGeom prst="rect">
            <a:avLst/>
          </a:prstGeom>
        </p:spPr>
      </p:pic>
      <p:pic>
        <p:nvPicPr>
          <p:cNvPr id="2" name="Picture 1" descr="A blue and white logo&#10;&#10;Description automatically generated">
            <a:extLst>
              <a:ext uri="{FF2B5EF4-FFF2-40B4-BE49-F238E27FC236}">
                <a16:creationId xmlns:a16="http://schemas.microsoft.com/office/drawing/2014/main" id="{7102020A-F77C-0A35-39F9-D374987BB17B}"/>
              </a:ext>
            </a:extLst>
          </p:cNvPr>
          <p:cNvPicPr>
            <a:picLocks noChangeAspect="1"/>
          </p:cNvPicPr>
          <p:nvPr/>
        </p:nvPicPr>
        <p:blipFill>
          <a:blip r:embed="rId5"/>
          <a:stretch>
            <a:fillRect/>
          </a:stretch>
        </p:blipFill>
        <p:spPr>
          <a:xfrm>
            <a:off x="3796664" y="145994"/>
            <a:ext cx="5026611" cy="1154486"/>
          </a:xfrm>
          <a:prstGeom prst="rect">
            <a:avLst/>
          </a:prstGeom>
        </p:spPr>
      </p:pic>
    </p:spTree>
    <p:custDataLst>
      <p:tags r:id="rId1"/>
    </p:custDataLst>
    <p:extLst>
      <p:ext uri="{BB962C8B-B14F-4D97-AF65-F5344CB8AC3E}">
        <p14:creationId xmlns:p14="http://schemas.microsoft.com/office/powerpoint/2010/main" val="1999476419"/>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975244" y="1888371"/>
            <a:ext cx="9509644" cy="326509"/>
          </a:xfrm>
        </p:spPr>
        <p:txBody>
          <a:bodyPr>
            <a:noAutofit/>
          </a:bodyPr>
          <a:lstStyle/>
          <a:p>
            <a:r>
              <a:rPr lang="en-US" sz="6000" b="1" dirty="0">
                <a:solidFill>
                  <a:schemeClr val="accent1">
                    <a:lumMod val="75000"/>
                  </a:schemeClr>
                </a:solidFill>
                <a:latin typeface="+mn-lt"/>
              </a:rPr>
              <a:t>Knowledge Translation</a:t>
            </a:r>
          </a:p>
        </p:txBody>
      </p:sp>
      <p:sp>
        <p:nvSpPr>
          <p:cNvPr id="3" name="Subtitle 2">
            <a:extLst>
              <a:ext uri="{FF2B5EF4-FFF2-40B4-BE49-F238E27FC236}">
                <a16:creationId xmlns:a16="http://schemas.microsoft.com/office/drawing/2014/main" id="{2C171338-6EEB-235E-1FEA-68763223B6E8}"/>
              </a:ext>
            </a:extLst>
          </p:cNvPr>
          <p:cNvSpPr>
            <a:spLocks noGrp="1"/>
          </p:cNvSpPr>
          <p:nvPr>
            <p:ph type="subTitle" idx="1"/>
          </p:nvPr>
        </p:nvSpPr>
        <p:spPr>
          <a:xfrm>
            <a:off x="1198880" y="2552700"/>
            <a:ext cx="6400800" cy="1752600"/>
          </a:xfrm>
        </p:spPr>
        <p:txBody>
          <a:bodyPr/>
          <a:lstStyle/>
          <a:p>
            <a:r>
              <a:rPr lang="en-US" dirty="0"/>
              <a:t>Chair: Jon Neidorf</a:t>
            </a:r>
          </a:p>
        </p:txBody>
      </p:sp>
      <p:sp>
        <p:nvSpPr>
          <p:cNvPr id="4" name="TextBox 3">
            <a:extLst>
              <a:ext uri="{FF2B5EF4-FFF2-40B4-BE49-F238E27FC236}">
                <a16:creationId xmlns:a16="http://schemas.microsoft.com/office/drawing/2014/main" id="{48D4B435-7BD2-F364-216E-9C545B60C764}"/>
              </a:ext>
            </a:extLst>
          </p:cNvPr>
          <p:cNvSpPr txBox="1"/>
          <p:nvPr/>
        </p:nvSpPr>
        <p:spPr>
          <a:xfrm>
            <a:off x="924560" y="3289637"/>
            <a:ext cx="7335520" cy="2585323"/>
          </a:xfrm>
          <a:prstGeom prst="rect">
            <a:avLst/>
          </a:prstGeom>
          <a:noFill/>
        </p:spPr>
        <p:txBody>
          <a:bodyPr wrap="square">
            <a:spAutoFit/>
          </a:bodyPr>
          <a:lstStyle/>
          <a:p>
            <a:pPr marL="0" marR="0">
              <a:spcBef>
                <a:spcPts val="0"/>
              </a:spcBef>
              <a:spcAft>
                <a:spcPts val="0"/>
              </a:spcAft>
            </a:pPr>
            <a:r>
              <a:rPr lang="en-US" sz="1800" dirty="0">
                <a:effectLst/>
                <a:latin typeface="Arial" panose="020B0604020202020204" pitchFamily="34" charset="0"/>
                <a:ea typeface="Aptos" panose="020B0004020202020204" pitchFamily="34" charset="0"/>
                <a:cs typeface="Aptos" panose="020B0004020202020204" pitchFamily="34" charset="0"/>
              </a:rPr>
              <a:t>The knowledge translation (KT) workgroup will share tools people can use to make public comments on waivers that are up for renewal. We will help advocates share information in a way that policymakers can understand and improve services. These products will also be accessible so people with disabilities can understand and use them.</a:t>
            </a:r>
          </a:p>
          <a:p>
            <a:pPr marL="0" marR="0">
              <a:spcBef>
                <a:spcPts val="0"/>
              </a:spcBef>
              <a:spcAft>
                <a:spcPts val="0"/>
              </a:spcAft>
            </a:pPr>
            <a:endParaRPr lang="en-US" dirty="0">
              <a:latin typeface="Arial" panose="020B06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b="1" kern="0" dirty="0">
                <a:latin typeface="Arial" panose="020B0604020202020204" pitchFamily="34" charset="0"/>
                <a:ea typeface="Aptos" panose="020B0004020202020204" pitchFamily="34" charset="0"/>
              </a:rPr>
              <a:t>N</a:t>
            </a:r>
            <a:r>
              <a:rPr lang="en-US" sz="1800" b="1" kern="0" dirty="0">
                <a:effectLst/>
                <a:latin typeface="Arial" panose="020B0604020202020204" pitchFamily="34" charset="0"/>
                <a:ea typeface="Aptos" panose="020B0004020202020204" pitchFamily="34" charset="0"/>
              </a:rPr>
              <a:t>ext workgroup meeting on June 20.</a:t>
            </a:r>
          </a:p>
          <a:p>
            <a:pPr marL="0" marR="0">
              <a:spcBef>
                <a:spcPts val="0"/>
              </a:spcBef>
              <a:spcAft>
                <a:spcPts val="0"/>
              </a:spcAft>
            </a:pPr>
            <a:endParaRPr lang="en-US" b="1" kern="0" dirty="0">
              <a:latin typeface="Arial" panose="020B06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kern="0" dirty="0">
                <a:effectLst/>
                <a:latin typeface="Arial" panose="020B0604020202020204" pitchFamily="34" charset="0"/>
                <a:ea typeface="Aptos" panose="020B0004020202020204" pitchFamily="34" charset="0"/>
                <a:cs typeface="Aptos" panose="020B0004020202020204" pitchFamily="34" charset="0"/>
              </a:rPr>
              <a:t>For information: </a:t>
            </a:r>
            <a:r>
              <a:rPr lang="fi-FI" sz="1800" b="1" kern="0" dirty="0">
                <a:effectLst/>
                <a:latin typeface="Arial" panose="020B0604020202020204" pitchFamily="34" charset="0"/>
                <a:ea typeface="Aptos" panose="020B0004020202020204" pitchFamily="34" charset="0"/>
                <a:cs typeface="Aptos" panose="020B0004020202020204" pitchFamily="34" charset="0"/>
              </a:rPr>
              <a:t>Jon Neidorf &lt;jneidorf@umn.edu&gt;</a:t>
            </a:r>
            <a:endParaRPr lang="en-US" sz="1800" b="1" dirty="0">
              <a:effectLst/>
              <a:latin typeface="Aptos" panose="020B0004020202020204" pitchFamily="34" charset="0"/>
              <a:ea typeface="Aptos" panose="020B0004020202020204" pitchFamily="34" charset="0"/>
              <a:cs typeface="Aptos" panose="020B0004020202020204" pitchFamily="34" charset="0"/>
            </a:endParaRPr>
          </a:p>
        </p:txBody>
      </p:sp>
    </p:spTree>
    <p:custDataLst>
      <p:tags r:id="rId1"/>
    </p:custDataLst>
    <p:extLst>
      <p:ext uri="{BB962C8B-B14F-4D97-AF65-F5344CB8AC3E}">
        <p14:creationId xmlns:p14="http://schemas.microsoft.com/office/powerpoint/2010/main" val="1941497778"/>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087120" y="423692"/>
            <a:ext cx="9509644" cy="326509"/>
          </a:xfrm>
        </p:spPr>
        <p:txBody>
          <a:bodyPr>
            <a:noAutofit/>
          </a:bodyPr>
          <a:lstStyle/>
          <a:p>
            <a:pPr algn="ctr"/>
            <a:r>
              <a:rPr lang="en-US" sz="6000" b="1" dirty="0">
                <a:solidFill>
                  <a:schemeClr val="accent1">
                    <a:lumMod val="75000"/>
                  </a:schemeClr>
                </a:solidFill>
                <a:latin typeface="+mn-lt"/>
              </a:rPr>
              <a:t>Quality</a:t>
            </a:r>
          </a:p>
        </p:txBody>
      </p:sp>
      <p:sp>
        <p:nvSpPr>
          <p:cNvPr id="3" name="Subtitle 2">
            <a:extLst>
              <a:ext uri="{FF2B5EF4-FFF2-40B4-BE49-F238E27FC236}">
                <a16:creationId xmlns:a16="http://schemas.microsoft.com/office/drawing/2014/main" id="{2C171338-6EEB-235E-1FEA-68763223B6E8}"/>
              </a:ext>
            </a:extLst>
          </p:cNvPr>
          <p:cNvSpPr>
            <a:spLocks noGrp="1"/>
          </p:cNvSpPr>
          <p:nvPr>
            <p:ph type="subTitle" idx="1"/>
          </p:nvPr>
        </p:nvSpPr>
        <p:spPr>
          <a:xfrm>
            <a:off x="1280160" y="1502912"/>
            <a:ext cx="6400800" cy="1752600"/>
          </a:xfrm>
        </p:spPr>
        <p:txBody>
          <a:bodyPr/>
          <a:lstStyle/>
          <a:p>
            <a:r>
              <a:rPr lang="en-US" dirty="0"/>
              <a:t>Chair: Caitlin Crabb</a:t>
            </a:r>
          </a:p>
        </p:txBody>
      </p:sp>
      <p:sp>
        <p:nvSpPr>
          <p:cNvPr id="4" name="TextBox 3">
            <a:extLst>
              <a:ext uri="{FF2B5EF4-FFF2-40B4-BE49-F238E27FC236}">
                <a16:creationId xmlns:a16="http://schemas.microsoft.com/office/drawing/2014/main" id="{A5E1CF1D-8D3A-E79E-780E-529B958C6AFF}"/>
              </a:ext>
            </a:extLst>
          </p:cNvPr>
          <p:cNvSpPr txBox="1"/>
          <p:nvPr/>
        </p:nvSpPr>
        <p:spPr>
          <a:xfrm>
            <a:off x="543560" y="5513755"/>
            <a:ext cx="8199120" cy="369332"/>
          </a:xfrm>
          <a:prstGeom prst="rect">
            <a:avLst/>
          </a:prstGeom>
          <a:noFill/>
        </p:spPr>
        <p:txBody>
          <a:bodyPr wrap="square">
            <a:spAutoFit/>
          </a:bodyPr>
          <a:lstStyle/>
          <a:p>
            <a:r>
              <a:rPr lang="en-US" sz="1800" b="1" kern="0" dirty="0">
                <a:solidFill>
                  <a:srgbClr val="222222"/>
                </a:solidFill>
                <a:effectLst/>
                <a:latin typeface="Arial" panose="020B0604020202020204" pitchFamily="34" charset="0"/>
                <a:ea typeface="Aptos" panose="020B0004020202020204" pitchFamily="34" charset="0"/>
              </a:rPr>
              <a:t>Tentatively </a:t>
            </a:r>
            <a:r>
              <a:rPr lang="en-US" b="1" kern="0" dirty="0">
                <a:solidFill>
                  <a:srgbClr val="222222"/>
                </a:solidFill>
                <a:latin typeface="Arial" panose="020B0604020202020204" pitchFamily="34" charset="0"/>
                <a:ea typeface="Aptos" panose="020B0004020202020204" pitchFamily="34" charset="0"/>
              </a:rPr>
              <a:t>scheduled for</a:t>
            </a:r>
            <a:r>
              <a:rPr lang="en-US" sz="1800" b="1" kern="0" dirty="0">
                <a:solidFill>
                  <a:srgbClr val="222222"/>
                </a:solidFill>
                <a:effectLst/>
                <a:latin typeface="Arial" panose="020B0604020202020204" pitchFamily="34" charset="0"/>
                <a:ea typeface="Aptos" panose="020B0004020202020204" pitchFamily="34" charset="0"/>
              </a:rPr>
              <a:t> the third Tuesday of the month from 1-2pm CT </a:t>
            </a:r>
            <a:endParaRPr lang="en-US" b="1" dirty="0"/>
          </a:p>
        </p:txBody>
      </p:sp>
      <p:sp>
        <p:nvSpPr>
          <p:cNvPr id="6" name="TextBox 5">
            <a:extLst>
              <a:ext uri="{FF2B5EF4-FFF2-40B4-BE49-F238E27FC236}">
                <a16:creationId xmlns:a16="http://schemas.microsoft.com/office/drawing/2014/main" id="{3B272DF1-D76A-05C5-64AF-49FAD6377113}"/>
              </a:ext>
            </a:extLst>
          </p:cNvPr>
          <p:cNvSpPr txBox="1"/>
          <p:nvPr/>
        </p:nvSpPr>
        <p:spPr>
          <a:xfrm>
            <a:off x="543560" y="2032828"/>
            <a:ext cx="8341360" cy="3139321"/>
          </a:xfrm>
          <a:prstGeom prst="rect">
            <a:avLst/>
          </a:prstGeom>
          <a:noFill/>
        </p:spPr>
        <p:txBody>
          <a:bodyPr wrap="square">
            <a:spAutoFit/>
          </a:bodyPr>
          <a:lstStyle/>
          <a:p>
            <a:pPr marL="0" marR="0">
              <a:spcBef>
                <a:spcPts val="0"/>
              </a:spcBef>
              <a:spcAft>
                <a:spcPts val="0"/>
              </a:spcAft>
            </a:pPr>
            <a:r>
              <a:rPr lang="en-US" i="1" dirty="0">
                <a:solidFill>
                  <a:srgbClr val="222222"/>
                </a:solidFill>
                <a:effectLst/>
                <a:latin typeface="Arial" panose="020B0604020202020204" pitchFamily="34" charset="0"/>
                <a:ea typeface="Aptos" panose="020B0004020202020204" pitchFamily="34" charset="0"/>
                <a:cs typeface="Aptos" panose="020B0004020202020204" pitchFamily="34" charset="0"/>
              </a:rPr>
              <a:t>The Quality Workgroup aims to support self-advocates in understanding what quality means and how to advocate for better quality within their Medicaid Home and Community-Based Services (HCBS) waivers. The first activity of the Workgroup will be to define quality in the context of HCBS waivers in an accessible manner. Then, the Workgroup will identify an area or two of focus as it relates to quality within Medicaid Home and Community-Based Services (HCBS) waivers. The focus area(s) may derive from the HCBS Settings Rule; the HCBS Access Rule; or other areas that workgroup members identify as important. Once the focus area(s) have been identified, members will work together to identify accessible products/activities to develop in support of the focus area(s).</a:t>
            </a:r>
            <a:endParaRPr lang="en-US" dirty="0">
              <a:effectLst/>
              <a:latin typeface="Aptos" panose="020B0004020202020204" pitchFamily="34" charset="0"/>
              <a:ea typeface="Aptos" panose="020B0004020202020204" pitchFamily="34" charset="0"/>
              <a:cs typeface="Aptos" panose="020B0004020202020204" pitchFamily="34" charset="0"/>
            </a:endParaRPr>
          </a:p>
        </p:txBody>
      </p:sp>
      <p:sp>
        <p:nvSpPr>
          <p:cNvPr id="8" name="TextBox 7">
            <a:extLst>
              <a:ext uri="{FF2B5EF4-FFF2-40B4-BE49-F238E27FC236}">
                <a16:creationId xmlns:a16="http://schemas.microsoft.com/office/drawing/2014/main" id="{877E2B04-DC40-49D8-2750-189E0BE4D63D}"/>
              </a:ext>
            </a:extLst>
          </p:cNvPr>
          <p:cNvSpPr txBox="1"/>
          <p:nvPr/>
        </p:nvSpPr>
        <p:spPr>
          <a:xfrm>
            <a:off x="1361440" y="6034198"/>
            <a:ext cx="7051040" cy="400110"/>
          </a:xfrm>
          <a:prstGeom prst="rect">
            <a:avLst/>
          </a:prstGeom>
          <a:noFill/>
        </p:spPr>
        <p:txBody>
          <a:bodyPr wrap="square">
            <a:spAutoFit/>
          </a:bodyPr>
          <a:lstStyle/>
          <a:p>
            <a:r>
              <a:rPr lang="en-US" sz="2000" b="1" dirty="0"/>
              <a:t>For more information contact: Caitlin Crabb &lt;ccrabb2@uic.edu&gt;</a:t>
            </a:r>
          </a:p>
        </p:txBody>
      </p:sp>
    </p:spTree>
    <p:custDataLst>
      <p:tags r:id="rId1"/>
    </p:custDataLst>
    <p:extLst>
      <p:ext uri="{BB962C8B-B14F-4D97-AF65-F5344CB8AC3E}">
        <p14:creationId xmlns:p14="http://schemas.microsoft.com/office/powerpoint/2010/main" val="1762291785"/>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198880" y="613629"/>
            <a:ext cx="9509644" cy="326509"/>
          </a:xfrm>
        </p:spPr>
        <p:txBody>
          <a:bodyPr>
            <a:noAutofit/>
          </a:bodyPr>
          <a:lstStyle/>
          <a:p>
            <a:pPr algn="ctr"/>
            <a:r>
              <a:rPr lang="en-US" sz="4800" b="1" dirty="0">
                <a:solidFill>
                  <a:schemeClr val="accent1">
                    <a:lumMod val="75000"/>
                  </a:schemeClr>
                </a:solidFill>
                <a:latin typeface="+mn-lt"/>
              </a:rPr>
              <a:t>Stakeholder Engagement</a:t>
            </a:r>
          </a:p>
        </p:txBody>
      </p:sp>
      <p:sp>
        <p:nvSpPr>
          <p:cNvPr id="3" name="Subtitle 2">
            <a:extLst>
              <a:ext uri="{FF2B5EF4-FFF2-40B4-BE49-F238E27FC236}">
                <a16:creationId xmlns:a16="http://schemas.microsoft.com/office/drawing/2014/main" id="{2C171338-6EEB-235E-1FEA-68763223B6E8}"/>
              </a:ext>
            </a:extLst>
          </p:cNvPr>
          <p:cNvSpPr>
            <a:spLocks noGrp="1"/>
          </p:cNvSpPr>
          <p:nvPr>
            <p:ph type="subTitle" idx="1"/>
          </p:nvPr>
        </p:nvSpPr>
        <p:spPr>
          <a:xfrm>
            <a:off x="1198880" y="1419850"/>
            <a:ext cx="6400800" cy="1752600"/>
          </a:xfrm>
        </p:spPr>
        <p:txBody>
          <a:bodyPr/>
          <a:lstStyle/>
          <a:p>
            <a:r>
              <a:rPr lang="en-US" dirty="0"/>
              <a:t>Chair: Wanda Felty</a:t>
            </a:r>
          </a:p>
        </p:txBody>
      </p:sp>
      <p:sp>
        <p:nvSpPr>
          <p:cNvPr id="4" name="TextBox 3">
            <a:extLst>
              <a:ext uri="{FF2B5EF4-FFF2-40B4-BE49-F238E27FC236}">
                <a16:creationId xmlns:a16="http://schemas.microsoft.com/office/drawing/2014/main" id="{37E165EC-1F1A-AF4C-FECE-58C81800FDCB}"/>
              </a:ext>
            </a:extLst>
          </p:cNvPr>
          <p:cNvSpPr txBox="1"/>
          <p:nvPr/>
        </p:nvSpPr>
        <p:spPr>
          <a:xfrm>
            <a:off x="314960" y="5520174"/>
            <a:ext cx="8371840" cy="707886"/>
          </a:xfrm>
          <a:prstGeom prst="rect">
            <a:avLst/>
          </a:prstGeom>
          <a:noFill/>
        </p:spPr>
        <p:txBody>
          <a:bodyPr wrap="square">
            <a:spAutoFit/>
          </a:bodyPr>
          <a:lstStyle/>
          <a:p>
            <a:pPr algn="ctr"/>
            <a:r>
              <a:rPr lang="en-US" sz="2000" b="1" dirty="0"/>
              <a:t>Monthly meeting: To be determined</a:t>
            </a:r>
          </a:p>
          <a:p>
            <a:pPr algn="ctr"/>
            <a:r>
              <a:rPr lang="en-US" sz="2000" b="1" dirty="0"/>
              <a:t>For more information contact: Felty, Wanda (HSC) &lt;Wanda-Felty@ouhsc.edu&gt;</a:t>
            </a:r>
          </a:p>
        </p:txBody>
      </p:sp>
      <p:sp>
        <p:nvSpPr>
          <p:cNvPr id="6" name="TextBox 5">
            <a:extLst>
              <a:ext uri="{FF2B5EF4-FFF2-40B4-BE49-F238E27FC236}">
                <a16:creationId xmlns:a16="http://schemas.microsoft.com/office/drawing/2014/main" id="{6DCECF6F-8FEA-1B66-64D0-EE5F689FCDC6}"/>
              </a:ext>
            </a:extLst>
          </p:cNvPr>
          <p:cNvSpPr txBox="1"/>
          <p:nvPr/>
        </p:nvSpPr>
        <p:spPr>
          <a:xfrm>
            <a:off x="314960" y="1942207"/>
            <a:ext cx="8696960" cy="3700244"/>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Support stakeholders in advocacy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Keep stakeholders informed on opportunities to make comments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Provide examples of opportunities for advocacy and leadership (individual and at a systems-level)</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Help develop materials written in plain language so it’s accessible to everyone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Provide examples of public comments so that people receiving HCBS have the life they desire.</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Teach researchers how they can provide information to stakeholders on quality in plain language</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Provide a resource list of individuals and organizations where stakeholders can get more information and get connected</a:t>
            </a:r>
          </a:p>
        </p:txBody>
      </p:sp>
    </p:spTree>
    <p:custDataLst>
      <p:tags r:id="rId1"/>
    </p:custDataLst>
    <p:extLst>
      <p:ext uri="{BB962C8B-B14F-4D97-AF65-F5344CB8AC3E}">
        <p14:creationId xmlns:p14="http://schemas.microsoft.com/office/powerpoint/2010/main" val="734980685"/>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The AUCD HCBS SIG</a:t>
            </a:r>
          </a:p>
        </p:txBody>
      </p:sp>
      <p:sp>
        <p:nvSpPr>
          <p:cNvPr id="4" name="Subtitle 3">
            <a:extLst>
              <a:ext uri="{FF2B5EF4-FFF2-40B4-BE49-F238E27FC236}">
                <a16:creationId xmlns:a16="http://schemas.microsoft.com/office/drawing/2014/main" id="{EE1CF86B-B068-7A90-028E-70D5DA7C9833}"/>
              </a:ext>
            </a:extLst>
          </p:cNvPr>
          <p:cNvSpPr>
            <a:spLocks noGrp="1"/>
          </p:cNvSpPr>
          <p:nvPr>
            <p:ph type="subTitle" idx="1"/>
          </p:nvPr>
        </p:nvSpPr>
        <p:spPr>
          <a:xfrm>
            <a:off x="548640" y="1632856"/>
            <a:ext cx="8255726" cy="4258491"/>
          </a:xfrm>
        </p:spPr>
        <p:txBody>
          <a:bodyPr>
            <a:normAutofit/>
          </a:bodyPr>
          <a:lstStyle/>
          <a:p>
            <a:pPr algn="l"/>
            <a:r>
              <a:rPr lang="en-US" sz="4000" b="1" dirty="0">
                <a:solidFill>
                  <a:schemeClr val="tx2"/>
                </a:solidFill>
              </a:rPr>
              <a:t>News From the Network</a:t>
            </a:r>
          </a:p>
          <a:p>
            <a:pPr algn="l"/>
            <a:endParaRPr lang="en-US" sz="900" b="1" dirty="0">
              <a:solidFill>
                <a:schemeClr val="tx2"/>
              </a:solidFill>
            </a:endParaRPr>
          </a:p>
          <a:p>
            <a:pPr algn="l"/>
            <a:endParaRPr lang="en-US" sz="900" b="1" dirty="0">
              <a:solidFill>
                <a:schemeClr val="tx2"/>
              </a:solidFill>
            </a:endParaRPr>
          </a:p>
          <a:p>
            <a:pPr marL="1028700" lvl="1" indent="-571500" algn="l">
              <a:buFont typeface="Arial" panose="020B0604020202020204" pitchFamily="34" charset="0"/>
              <a:buChar char="•"/>
            </a:pPr>
            <a:r>
              <a:rPr lang="en-US" sz="3600" b="1" dirty="0">
                <a:solidFill>
                  <a:schemeClr val="tx2"/>
                </a:solidFill>
              </a:rPr>
              <a:t>Any Innovations?</a:t>
            </a:r>
          </a:p>
          <a:p>
            <a:pPr marL="1028700" lvl="1" indent="-571500" algn="l">
              <a:buFont typeface="Arial" panose="020B0604020202020204" pitchFamily="34" charset="0"/>
              <a:buChar char="•"/>
            </a:pPr>
            <a:r>
              <a:rPr lang="en-US" sz="3600" b="1" dirty="0">
                <a:solidFill>
                  <a:schemeClr val="tx2"/>
                </a:solidFill>
              </a:rPr>
              <a:t>Cool things to share?</a:t>
            </a:r>
            <a:endParaRPr lang="en-US" sz="2800" b="1" dirty="0">
              <a:solidFill>
                <a:schemeClr val="tx2"/>
              </a:solidFill>
            </a:endParaRPr>
          </a:p>
          <a:p>
            <a:pPr algn="l"/>
            <a:endParaRPr lang="en-US" sz="3600" dirty="0">
              <a:solidFill>
                <a:schemeClr val="tx1"/>
              </a:solidFill>
            </a:endParaRPr>
          </a:p>
        </p:txBody>
      </p:sp>
      <p:pic>
        <p:nvPicPr>
          <p:cNvPr id="3" name="Picture 2">
            <a:extLst>
              <a:ext uri="{FF2B5EF4-FFF2-40B4-BE49-F238E27FC236}">
                <a16:creationId xmlns:a16="http://schemas.microsoft.com/office/drawing/2014/main" id="{5FD165AA-C3D8-86BF-C5AC-0767AB7B75AC}"/>
              </a:ext>
            </a:extLst>
          </p:cNvPr>
          <p:cNvPicPr>
            <a:picLocks noChangeAspect="1"/>
          </p:cNvPicPr>
          <p:nvPr/>
        </p:nvPicPr>
        <p:blipFill>
          <a:blip r:embed="rId4"/>
          <a:stretch>
            <a:fillRect/>
          </a:stretch>
        </p:blipFill>
        <p:spPr>
          <a:xfrm>
            <a:off x="3806102" y="4260635"/>
            <a:ext cx="4532408" cy="1929018"/>
          </a:xfrm>
          <a:prstGeom prst="rect">
            <a:avLst/>
          </a:prstGeom>
        </p:spPr>
      </p:pic>
    </p:spTree>
    <p:custDataLst>
      <p:tags r:id="rId1"/>
    </p:custDataLst>
    <p:extLst>
      <p:ext uri="{BB962C8B-B14F-4D97-AF65-F5344CB8AC3E}">
        <p14:creationId xmlns:p14="http://schemas.microsoft.com/office/powerpoint/2010/main" val="1823377252"/>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The AUCD HCBS SIG</a:t>
            </a:r>
          </a:p>
        </p:txBody>
      </p:sp>
      <p:sp>
        <p:nvSpPr>
          <p:cNvPr id="4" name="Subtitle 3">
            <a:extLst>
              <a:ext uri="{FF2B5EF4-FFF2-40B4-BE49-F238E27FC236}">
                <a16:creationId xmlns:a16="http://schemas.microsoft.com/office/drawing/2014/main" id="{EE1CF86B-B068-7A90-028E-70D5DA7C9833}"/>
              </a:ext>
            </a:extLst>
          </p:cNvPr>
          <p:cNvSpPr>
            <a:spLocks noGrp="1"/>
          </p:cNvSpPr>
          <p:nvPr>
            <p:ph type="subTitle" idx="1"/>
          </p:nvPr>
        </p:nvSpPr>
        <p:spPr>
          <a:xfrm>
            <a:off x="548640" y="1632856"/>
            <a:ext cx="8255726" cy="4258491"/>
          </a:xfrm>
        </p:spPr>
        <p:txBody>
          <a:bodyPr>
            <a:normAutofit/>
          </a:bodyPr>
          <a:lstStyle/>
          <a:p>
            <a:pPr algn="l"/>
            <a:r>
              <a:rPr lang="en-US" sz="4000" b="1" dirty="0">
                <a:solidFill>
                  <a:schemeClr val="tx2"/>
                </a:solidFill>
              </a:rPr>
              <a:t>News From the Network</a:t>
            </a:r>
          </a:p>
          <a:p>
            <a:pPr algn="l"/>
            <a:endParaRPr lang="en-US" sz="4000" b="1" dirty="0">
              <a:solidFill>
                <a:schemeClr val="tx2"/>
              </a:solidFill>
            </a:endParaRPr>
          </a:p>
          <a:p>
            <a:pPr lvl="1" indent="-339725" algn="l">
              <a:buFont typeface="Arial" panose="020B0604020202020204" pitchFamily="34" charset="0"/>
              <a:buChar char="•"/>
            </a:pPr>
            <a:r>
              <a:rPr lang="en-US" sz="3600" b="1" dirty="0">
                <a:solidFill>
                  <a:schemeClr val="tx2"/>
                </a:solidFill>
              </a:rPr>
              <a:t>What do you want to </a:t>
            </a:r>
          </a:p>
          <a:p>
            <a:pPr lvl="1" algn="l"/>
            <a:r>
              <a:rPr lang="en-US" sz="3600" b="1" dirty="0">
                <a:solidFill>
                  <a:schemeClr val="tx2"/>
                </a:solidFill>
              </a:rPr>
              <a:t>learn more about?</a:t>
            </a:r>
            <a:endParaRPr lang="en-US" sz="2800" b="1" dirty="0">
              <a:solidFill>
                <a:schemeClr val="tx2"/>
              </a:solidFill>
            </a:endParaRPr>
          </a:p>
          <a:p>
            <a:pPr algn="l"/>
            <a:endParaRPr lang="en-US" sz="3600" dirty="0">
              <a:solidFill>
                <a:schemeClr val="tx1"/>
              </a:solidFill>
            </a:endParaRPr>
          </a:p>
        </p:txBody>
      </p:sp>
      <p:pic>
        <p:nvPicPr>
          <p:cNvPr id="3" name="Picture 2">
            <a:extLst>
              <a:ext uri="{FF2B5EF4-FFF2-40B4-BE49-F238E27FC236}">
                <a16:creationId xmlns:a16="http://schemas.microsoft.com/office/drawing/2014/main" id="{1C654D58-34C7-44D2-AD56-18CA25039BA0}"/>
              </a:ext>
            </a:extLst>
          </p:cNvPr>
          <p:cNvPicPr>
            <a:picLocks noChangeAspect="1"/>
          </p:cNvPicPr>
          <p:nvPr/>
        </p:nvPicPr>
        <p:blipFill>
          <a:blip r:embed="rId4"/>
          <a:stretch>
            <a:fillRect/>
          </a:stretch>
        </p:blipFill>
        <p:spPr>
          <a:xfrm>
            <a:off x="6366237" y="2281407"/>
            <a:ext cx="2634071" cy="3351269"/>
          </a:xfrm>
          <a:prstGeom prst="rect">
            <a:avLst/>
          </a:prstGeom>
        </p:spPr>
      </p:pic>
    </p:spTree>
    <p:custDataLst>
      <p:tags r:id="rId1"/>
    </p:custDataLst>
    <p:extLst>
      <p:ext uri="{BB962C8B-B14F-4D97-AF65-F5344CB8AC3E}">
        <p14:creationId xmlns:p14="http://schemas.microsoft.com/office/powerpoint/2010/main" val="1971026433"/>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The AUCD HCBS SIG</a:t>
            </a:r>
          </a:p>
        </p:txBody>
      </p:sp>
      <p:pic>
        <p:nvPicPr>
          <p:cNvPr id="2" name="Picture 1">
            <a:extLst>
              <a:ext uri="{FF2B5EF4-FFF2-40B4-BE49-F238E27FC236}">
                <a16:creationId xmlns:a16="http://schemas.microsoft.com/office/drawing/2014/main" id="{1B25DC97-B774-397E-6040-2F99E174E5F8}"/>
              </a:ext>
            </a:extLst>
          </p:cNvPr>
          <p:cNvPicPr>
            <a:picLocks noChangeAspect="1"/>
          </p:cNvPicPr>
          <p:nvPr/>
        </p:nvPicPr>
        <p:blipFill rotWithShape="1">
          <a:blip r:embed="rId4"/>
          <a:srcRect l="-26052" t="-1363" r="-9243" b="-38957"/>
          <a:stretch/>
        </p:blipFill>
        <p:spPr>
          <a:xfrm>
            <a:off x="2752024" y="3253915"/>
            <a:ext cx="4206240" cy="3905250"/>
          </a:xfrm>
          <a:prstGeom prst="rect">
            <a:avLst/>
          </a:prstGeom>
        </p:spPr>
      </p:pic>
      <p:sp>
        <p:nvSpPr>
          <p:cNvPr id="6" name="Subtitle 5">
            <a:extLst>
              <a:ext uri="{FF2B5EF4-FFF2-40B4-BE49-F238E27FC236}">
                <a16:creationId xmlns:a16="http://schemas.microsoft.com/office/drawing/2014/main" id="{F6FCAA9F-C106-A697-7216-F2F33F1B686E}"/>
              </a:ext>
            </a:extLst>
          </p:cNvPr>
          <p:cNvSpPr>
            <a:spLocks noGrp="1"/>
          </p:cNvSpPr>
          <p:nvPr>
            <p:ph type="subTitle" idx="1"/>
          </p:nvPr>
        </p:nvSpPr>
        <p:spPr>
          <a:xfrm>
            <a:off x="1197545" y="1835331"/>
            <a:ext cx="6400800" cy="1752600"/>
          </a:xfrm>
        </p:spPr>
        <p:txBody>
          <a:bodyPr>
            <a:normAutofit/>
          </a:bodyPr>
          <a:lstStyle/>
          <a:p>
            <a:r>
              <a:rPr lang="en-US" sz="4400" b="1" dirty="0">
                <a:solidFill>
                  <a:schemeClr val="tx2"/>
                </a:solidFill>
              </a:rPr>
              <a:t>Any Questions?</a:t>
            </a:r>
          </a:p>
        </p:txBody>
      </p:sp>
    </p:spTree>
    <p:custDataLst>
      <p:tags r:id="rId1"/>
    </p:custDataLst>
    <p:extLst>
      <p:ext uri="{BB962C8B-B14F-4D97-AF65-F5344CB8AC3E}">
        <p14:creationId xmlns:p14="http://schemas.microsoft.com/office/powerpoint/2010/main" val="1147036683"/>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The AUCD HCBS SIG</a:t>
            </a:r>
          </a:p>
        </p:txBody>
      </p:sp>
      <p:sp>
        <p:nvSpPr>
          <p:cNvPr id="6" name="Subtitle 5">
            <a:extLst>
              <a:ext uri="{FF2B5EF4-FFF2-40B4-BE49-F238E27FC236}">
                <a16:creationId xmlns:a16="http://schemas.microsoft.com/office/drawing/2014/main" id="{F6FCAA9F-C106-A697-7216-F2F33F1B686E}"/>
              </a:ext>
            </a:extLst>
          </p:cNvPr>
          <p:cNvSpPr>
            <a:spLocks noGrp="1"/>
          </p:cNvSpPr>
          <p:nvPr>
            <p:ph type="subTitle" idx="1"/>
          </p:nvPr>
        </p:nvSpPr>
        <p:spPr>
          <a:xfrm>
            <a:off x="1197545" y="1835330"/>
            <a:ext cx="6400800" cy="2929709"/>
          </a:xfrm>
        </p:spPr>
        <p:txBody>
          <a:bodyPr>
            <a:normAutofit/>
          </a:bodyPr>
          <a:lstStyle/>
          <a:p>
            <a:r>
              <a:rPr lang="en-US" sz="4400" b="1" dirty="0">
                <a:solidFill>
                  <a:schemeClr val="tx2"/>
                </a:solidFill>
              </a:rPr>
              <a:t>Please Help Us By</a:t>
            </a:r>
          </a:p>
          <a:p>
            <a:r>
              <a:rPr lang="en-US" sz="4400" b="1" dirty="0">
                <a:solidFill>
                  <a:schemeClr val="tx2"/>
                </a:solidFill>
              </a:rPr>
              <a:t>Completing this Survey:</a:t>
            </a:r>
          </a:p>
          <a:p>
            <a:endParaRPr lang="en-US" sz="2000" b="1" dirty="0">
              <a:solidFill>
                <a:schemeClr val="tx2"/>
              </a:solidFill>
            </a:endParaRPr>
          </a:p>
          <a:p>
            <a:r>
              <a:rPr lang="en-US" sz="4400" b="1" dirty="0">
                <a:solidFill>
                  <a:schemeClr val="tx2"/>
                </a:solidFill>
              </a:rPr>
              <a:t> </a:t>
            </a:r>
            <a:r>
              <a:rPr lang="en-US" sz="3500" u="sng" kern="100" dirty="0">
                <a:solidFill>
                  <a:srgbClr val="1155CC"/>
                </a:solidFill>
                <a:effectLst/>
                <a:latin typeface="Arial" panose="020B0604020202020204" pitchFamily="34" charset="0"/>
                <a:ea typeface="Calibri" panose="020F0502020204030204" pitchFamily="34" charset="0"/>
                <a:hlinkClick r:id="rId4" tooltip="https://forms.office.com/pages/responsepage.aspx?id=ulUTpl6xdEizuKw2rUTjcUR9TklHOc5Bg4CxWh3dmEVUNU1MSFVXWllPMzRQS0pMQU85SU5TRzRZTi4u"/>
              </a:rPr>
              <a:t>Engagement Survey</a:t>
            </a:r>
            <a:r>
              <a:rPr lang="en-US" sz="3500" u="none" strike="noStrike" kern="100" dirty="0">
                <a:solidFill>
                  <a:srgbClr val="1155CC"/>
                </a:solidFill>
                <a:effectLst/>
                <a:latin typeface="Arial" panose="020B0604020202020204" pitchFamily="34" charset="0"/>
                <a:ea typeface="Calibri" panose="020F0502020204030204" pitchFamily="34" charset="0"/>
                <a:hlinkClick r:id="rId4" tooltip="https://forms.office.com/pages/responsepage.aspx?id=ulUTpl6xdEizuKw2rUTjcUR9TklHOc5Bg4CxWh3dmEVUNU1MSFVXWllPMzRQS0pMQU85SU5TRzRZTi4u"/>
              </a:rPr>
              <a:t> </a:t>
            </a:r>
            <a:endParaRPr lang="en-US" sz="3500" kern="100" dirty="0">
              <a:solidFill>
                <a:srgbClr val="000000"/>
              </a:solidFill>
              <a:effectLst/>
              <a:latin typeface="Arial" panose="020B0604020202020204" pitchFamily="34" charset="0"/>
              <a:ea typeface="Calibri" panose="020F0502020204030204" pitchFamily="34" charset="0"/>
            </a:endParaRPr>
          </a:p>
          <a:p>
            <a:endParaRPr lang="en-US" sz="4400" b="1" dirty="0">
              <a:solidFill>
                <a:schemeClr val="tx2"/>
              </a:solidFill>
            </a:endParaRPr>
          </a:p>
        </p:txBody>
      </p:sp>
    </p:spTree>
    <p:custDataLst>
      <p:tags r:id="rId1"/>
    </p:custDataLst>
    <p:extLst>
      <p:ext uri="{BB962C8B-B14F-4D97-AF65-F5344CB8AC3E}">
        <p14:creationId xmlns:p14="http://schemas.microsoft.com/office/powerpoint/2010/main" val="4243578612"/>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a:extLst>
              <a:ext uri="{FF2B5EF4-FFF2-40B4-BE49-F238E27FC236}">
                <a16:creationId xmlns:a16="http://schemas.microsoft.com/office/drawing/2014/main" id="{3C2C8222-A2B9-19DC-CD90-B2F1E6345FB0}"/>
              </a:ext>
            </a:extLst>
          </p:cNvPr>
          <p:cNvSpPr>
            <a:spLocks noGrp="1"/>
          </p:cNvSpPr>
          <p:nvPr>
            <p:ph type="sldNum" sz="quarter" idx="12"/>
          </p:nvPr>
        </p:nvSpPr>
        <p:spPr>
          <a:xfrm>
            <a:off x="6553200" y="6416675"/>
            <a:ext cx="2133600" cy="365125"/>
          </a:xfrm>
        </p:spPr>
        <p:txBody>
          <a:bodyPr/>
          <a:lstStyle/>
          <a:p>
            <a:pPr>
              <a:spcAft>
                <a:spcPts val="600"/>
              </a:spcAft>
            </a:pPr>
            <a:fld id="{458CCA3A-69A2-4C41-9AAC-B1F6093DAA51}" type="slidenum">
              <a:rPr lang="en-US" smtClean="0">
                <a:solidFill>
                  <a:prstClr val="white">
                    <a:lumMod val="95000"/>
                  </a:prstClr>
                </a:solidFill>
              </a:rPr>
              <a:pPr>
                <a:spcAft>
                  <a:spcPts val="600"/>
                </a:spcAft>
              </a:pPr>
              <a:t>3</a:t>
            </a:fld>
            <a:endParaRPr lang="en-US">
              <a:solidFill>
                <a:prstClr val="white">
                  <a:lumMod val="95000"/>
                </a:prstClr>
              </a:solidFill>
            </a:endParaRPr>
          </a:p>
        </p:txBody>
      </p:sp>
      <p:pic>
        <p:nvPicPr>
          <p:cNvPr id="10" name="Picture 9" descr="A blue and white logo&#10;&#10;Description automatically generated">
            <a:extLst>
              <a:ext uri="{FF2B5EF4-FFF2-40B4-BE49-F238E27FC236}">
                <a16:creationId xmlns:a16="http://schemas.microsoft.com/office/drawing/2014/main" id="{31AEB177-F034-82EC-DF29-773C2CBE3770}"/>
              </a:ext>
            </a:extLst>
          </p:cNvPr>
          <p:cNvPicPr>
            <a:picLocks noChangeAspect="1"/>
          </p:cNvPicPr>
          <p:nvPr/>
        </p:nvPicPr>
        <p:blipFill>
          <a:blip r:embed="rId4"/>
          <a:stretch>
            <a:fillRect/>
          </a:stretch>
        </p:blipFill>
        <p:spPr>
          <a:xfrm>
            <a:off x="3675124" y="381000"/>
            <a:ext cx="5087192" cy="1168400"/>
          </a:xfrm>
          <a:prstGeom prst="rect">
            <a:avLst/>
          </a:prstGeom>
        </p:spPr>
      </p:pic>
      <p:sp>
        <p:nvSpPr>
          <p:cNvPr id="12" name="TextBox 11">
            <a:extLst>
              <a:ext uri="{FF2B5EF4-FFF2-40B4-BE49-F238E27FC236}">
                <a16:creationId xmlns:a16="http://schemas.microsoft.com/office/drawing/2014/main" id="{6DA13B8C-83FD-3CE9-BEA0-EBBAE8061A24}"/>
              </a:ext>
            </a:extLst>
          </p:cNvPr>
          <p:cNvSpPr txBox="1"/>
          <p:nvPr/>
        </p:nvSpPr>
        <p:spPr>
          <a:xfrm>
            <a:off x="1371600" y="1558051"/>
            <a:ext cx="6248400" cy="461665"/>
          </a:xfrm>
          <a:prstGeom prst="rect">
            <a:avLst/>
          </a:prstGeom>
          <a:solidFill>
            <a:schemeClr val="tx2"/>
          </a:solidFill>
        </p:spPr>
        <p:txBody>
          <a:bodyPr wrap="square" rtlCol="0">
            <a:spAutoFit/>
          </a:bodyPr>
          <a:lstStyle/>
          <a:p>
            <a:pPr algn="ctr"/>
            <a:r>
              <a:rPr lang="en-US" sz="2400" b="1" dirty="0">
                <a:solidFill>
                  <a:schemeClr val="bg1"/>
                </a:solidFill>
              </a:rPr>
              <a:t>Administration for Community Living (ACL)</a:t>
            </a:r>
            <a:endParaRPr lang="en-US" sz="2400" b="1" dirty="0"/>
          </a:p>
        </p:txBody>
      </p:sp>
      <p:sp>
        <p:nvSpPr>
          <p:cNvPr id="13" name="TextBox 12">
            <a:extLst>
              <a:ext uri="{FF2B5EF4-FFF2-40B4-BE49-F238E27FC236}">
                <a16:creationId xmlns:a16="http://schemas.microsoft.com/office/drawing/2014/main" id="{6FFB54C4-3343-F546-B6DD-1192B838AB0D}"/>
              </a:ext>
            </a:extLst>
          </p:cNvPr>
          <p:cNvSpPr txBox="1"/>
          <p:nvPr/>
        </p:nvSpPr>
        <p:spPr>
          <a:xfrm>
            <a:off x="2179320" y="2109917"/>
            <a:ext cx="4785360" cy="400110"/>
          </a:xfrm>
          <a:prstGeom prst="rect">
            <a:avLst/>
          </a:prstGeom>
          <a:solidFill>
            <a:schemeClr val="tx2"/>
          </a:solidFill>
        </p:spPr>
        <p:txBody>
          <a:bodyPr wrap="square" rtlCol="0">
            <a:spAutoFit/>
          </a:bodyPr>
          <a:lstStyle/>
          <a:p>
            <a:pPr algn="ctr"/>
            <a:r>
              <a:rPr lang="en-US" sz="2000" b="1" dirty="0">
                <a:solidFill>
                  <a:schemeClr val="bg1"/>
                </a:solidFill>
              </a:rPr>
              <a:t>Human Services Research Institute (HSRI)</a:t>
            </a:r>
            <a:endParaRPr lang="en-US" sz="2000" b="1" dirty="0"/>
          </a:p>
        </p:txBody>
      </p:sp>
      <p:pic>
        <p:nvPicPr>
          <p:cNvPr id="16" name="Picture 15">
            <a:extLst>
              <a:ext uri="{FF2B5EF4-FFF2-40B4-BE49-F238E27FC236}">
                <a16:creationId xmlns:a16="http://schemas.microsoft.com/office/drawing/2014/main" id="{651AC6CA-94E3-F2D7-49DC-0DCF5A977564}"/>
              </a:ext>
            </a:extLst>
          </p:cNvPr>
          <p:cNvPicPr>
            <a:picLocks noChangeAspect="1"/>
          </p:cNvPicPr>
          <p:nvPr/>
        </p:nvPicPr>
        <p:blipFill>
          <a:blip r:embed="rId5"/>
          <a:stretch>
            <a:fillRect/>
          </a:stretch>
        </p:blipFill>
        <p:spPr>
          <a:xfrm>
            <a:off x="1261493" y="2652160"/>
            <a:ext cx="2586351" cy="3764515"/>
          </a:xfrm>
          <a:prstGeom prst="rect">
            <a:avLst/>
          </a:prstGeom>
        </p:spPr>
      </p:pic>
      <p:pic>
        <p:nvPicPr>
          <p:cNvPr id="19" name="Picture 18">
            <a:extLst>
              <a:ext uri="{FF2B5EF4-FFF2-40B4-BE49-F238E27FC236}">
                <a16:creationId xmlns:a16="http://schemas.microsoft.com/office/drawing/2014/main" id="{7A9B8F2A-50B6-B17A-9A7E-A90DE165854B}"/>
              </a:ext>
            </a:extLst>
          </p:cNvPr>
          <p:cNvPicPr>
            <a:picLocks noChangeAspect="1"/>
          </p:cNvPicPr>
          <p:nvPr/>
        </p:nvPicPr>
        <p:blipFill>
          <a:blip r:embed="rId6"/>
          <a:stretch>
            <a:fillRect/>
          </a:stretch>
        </p:blipFill>
        <p:spPr>
          <a:xfrm>
            <a:off x="4871720" y="2581093"/>
            <a:ext cx="2323147" cy="3764515"/>
          </a:xfrm>
          <a:prstGeom prst="rect">
            <a:avLst/>
          </a:prstGeom>
        </p:spPr>
      </p:pic>
    </p:spTree>
    <p:custDataLst>
      <p:tags r:id="rId1"/>
    </p:custDataLst>
    <p:extLst>
      <p:ext uri="{BB962C8B-B14F-4D97-AF65-F5344CB8AC3E}">
        <p14:creationId xmlns:p14="http://schemas.microsoft.com/office/powerpoint/2010/main" val="2317673082"/>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The AUCD HCBS SIG</a:t>
            </a:r>
          </a:p>
        </p:txBody>
      </p:sp>
      <p:sp>
        <p:nvSpPr>
          <p:cNvPr id="4" name="Subtitle 3">
            <a:extLst>
              <a:ext uri="{FF2B5EF4-FFF2-40B4-BE49-F238E27FC236}">
                <a16:creationId xmlns:a16="http://schemas.microsoft.com/office/drawing/2014/main" id="{EE1CF86B-B068-7A90-028E-70D5DA7C9833}"/>
              </a:ext>
            </a:extLst>
          </p:cNvPr>
          <p:cNvSpPr>
            <a:spLocks noGrp="1"/>
          </p:cNvSpPr>
          <p:nvPr>
            <p:ph type="subTitle" idx="1"/>
          </p:nvPr>
        </p:nvSpPr>
        <p:spPr>
          <a:xfrm>
            <a:off x="3196161" y="1509303"/>
            <a:ext cx="8255726" cy="4258491"/>
          </a:xfrm>
        </p:spPr>
        <p:txBody>
          <a:bodyPr>
            <a:normAutofit/>
          </a:bodyPr>
          <a:lstStyle/>
          <a:p>
            <a:pPr algn="l"/>
            <a:r>
              <a:rPr lang="en-US" sz="4000" b="1" dirty="0">
                <a:solidFill>
                  <a:schemeClr val="tx2"/>
                </a:solidFill>
              </a:rPr>
              <a:t>Next Meeting Date:</a:t>
            </a:r>
          </a:p>
          <a:p>
            <a:pPr algn="l"/>
            <a:endParaRPr lang="en-US" sz="4000" b="1" dirty="0">
              <a:solidFill>
                <a:schemeClr val="tx2"/>
              </a:solidFill>
            </a:endParaRPr>
          </a:p>
          <a:p>
            <a:pPr lvl="1" algn="l"/>
            <a:r>
              <a:rPr lang="en-US" sz="3200" b="1" dirty="0">
                <a:solidFill>
                  <a:schemeClr val="tx2"/>
                </a:solidFill>
              </a:rPr>
              <a:t>June 26, 2024 </a:t>
            </a:r>
          </a:p>
          <a:p>
            <a:pPr lvl="1" algn="l"/>
            <a:r>
              <a:rPr lang="en-US" sz="3200" b="1" dirty="0">
                <a:solidFill>
                  <a:schemeClr val="tx2"/>
                </a:solidFill>
              </a:rPr>
              <a:t>from 11-12 CT</a:t>
            </a:r>
          </a:p>
          <a:p>
            <a:pPr marL="914400" lvl="1" indent="-457200" algn="l">
              <a:buFont typeface="Arial" panose="020B0604020202020204" pitchFamily="34" charset="0"/>
              <a:buChar char="•"/>
            </a:pPr>
            <a:endParaRPr lang="en-US" sz="2400" b="1" dirty="0">
              <a:solidFill>
                <a:schemeClr val="tx1"/>
              </a:solidFill>
            </a:endParaRPr>
          </a:p>
          <a:p>
            <a:pPr algn="l"/>
            <a:endParaRPr lang="en-US" sz="3600" dirty="0">
              <a:solidFill>
                <a:schemeClr val="tx1"/>
              </a:solidFill>
            </a:endParaRPr>
          </a:p>
        </p:txBody>
      </p:sp>
      <p:pic>
        <p:nvPicPr>
          <p:cNvPr id="3" name="Picture 2">
            <a:extLst>
              <a:ext uri="{FF2B5EF4-FFF2-40B4-BE49-F238E27FC236}">
                <a16:creationId xmlns:a16="http://schemas.microsoft.com/office/drawing/2014/main" id="{209C1692-DA94-661C-8978-3A140BF4BAAB}"/>
              </a:ext>
            </a:extLst>
          </p:cNvPr>
          <p:cNvPicPr>
            <a:picLocks noChangeAspect="1"/>
          </p:cNvPicPr>
          <p:nvPr/>
        </p:nvPicPr>
        <p:blipFill>
          <a:blip r:embed="rId4"/>
          <a:stretch>
            <a:fillRect/>
          </a:stretch>
        </p:blipFill>
        <p:spPr>
          <a:xfrm>
            <a:off x="281940" y="2926080"/>
            <a:ext cx="3086349" cy="3036569"/>
          </a:xfrm>
          <a:prstGeom prst="rect">
            <a:avLst/>
          </a:prstGeom>
        </p:spPr>
      </p:pic>
    </p:spTree>
    <p:custDataLst>
      <p:tags r:id="rId1"/>
    </p:custDataLst>
    <p:extLst>
      <p:ext uri="{BB962C8B-B14F-4D97-AF65-F5344CB8AC3E}">
        <p14:creationId xmlns:p14="http://schemas.microsoft.com/office/powerpoint/2010/main" val="2660167972"/>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The AUCD HCBS SIG</a:t>
            </a:r>
          </a:p>
        </p:txBody>
      </p:sp>
      <p:sp>
        <p:nvSpPr>
          <p:cNvPr id="3" name="Subtitle 2">
            <a:extLst>
              <a:ext uri="{FF2B5EF4-FFF2-40B4-BE49-F238E27FC236}">
                <a16:creationId xmlns:a16="http://schemas.microsoft.com/office/drawing/2014/main" id="{04379B64-486F-2484-C6EC-7531C0A04B48}"/>
              </a:ext>
            </a:extLst>
          </p:cNvPr>
          <p:cNvSpPr>
            <a:spLocks noGrp="1"/>
          </p:cNvSpPr>
          <p:nvPr>
            <p:ph type="subTitle" idx="1"/>
          </p:nvPr>
        </p:nvSpPr>
        <p:spPr>
          <a:xfrm>
            <a:off x="602334" y="1999340"/>
            <a:ext cx="7615646" cy="3781699"/>
          </a:xfrm>
        </p:spPr>
        <p:txBody>
          <a:bodyPr>
            <a:normAutofit fontScale="77500" lnSpcReduction="20000"/>
          </a:bodyPr>
          <a:lstStyle/>
          <a:p>
            <a:r>
              <a:rPr lang="en-US" sz="6300" b="1" dirty="0">
                <a:solidFill>
                  <a:schemeClr val="tx1"/>
                </a:solidFill>
              </a:rPr>
              <a:t>Welcome and Introductions</a:t>
            </a:r>
          </a:p>
          <a:p>
            <a:endParaRPr lang="en-US" sz="4000" b="1" dirty="0">
              <a:solidFill>
                <a:schemeClr val="tx1"/>
              </a:solidFill>
            </a:endParaRPr>
          </a:p>
          <a:p>
            <a:pPr algn="l"/>
            <a:r>
              <a:rPr lang="en-US" sz="4600" dirty="0">
                <a:solidFill>
                  <a:schemeClr val="tx1"/>
                </a:solidFill>
              </a:rPr>
              <a:t>In the chat, please write:</a:t>
            </a:r>
          </a:p>
          <a:p>
            <a:pPr marL="914400" lvl="1" indent="-457200" algn="l">
              <a:buFont typeface="Arial" panose="020B0604020202020204" pitchFamily="34" charset="0"/>
              <a:buChar char="•"/>
            </a:pPr>
            <a:r>
              <a:rPr lang="en-US" sz="4000" dirty="0">
                <a:solidFill>
                  <a:schemeClr val="tx1"/>
                </a:solidFill>
              </a:rPr>
              <a:t>your name, </a:t>
            </a:r>
          </a:p>
          <a:p>
            <a:pPr marL="914400" lvl="1" indent="-457200" algn="l">
              <a:buFont typeface="Arial" panose="020B0604020202020204" pitchFamily="34" charset="0"/>
              <a:buChar char="•"/>
            </a:pPr>
            <a:r>
              <a:rPr lang="en-US" sz="4000" dirty="0">
                <a:solidFill>
                  <a:schemeClr val="tx1"/>
                </a:solidFill>
              </a:rPr>
              <a:t>organization, and </a:t>
            </a:r>
          </a:p>
          <a:p>
            <a:pPr marL="914400" lvl="1" indent="-457200" algn="l">
              <a:buFont typeface="Arial" panose="020B0604020202020204" pitchFamily="34" charset="0"/>
              <a:buChar char="•"/>
            </a:pPr>
            <a:r>
              <a:rPr lang="en-US" sz="4000" dirty="0">
                <a:solidFill>
                  <a:schemeClr val="tx1"/>
                </a:solidFill>
              </a:rPr>
              <a:t>interest in this meeting</a:t>
            </a:r>
          </a:p>
        </p:txBody>
      </p:sp>
    </p:spTree>
    <p:custDataLst>
      <p:tags r:id="rId1"/>
    </p:custDataLst>
    <p:extLst>
      <p:ext uri="{BB962C8B-B14F-4D97-AF65-F5344CB8AC3E}">
        <p14:creationId xmlns:p14="http://schemas.microsoft.com/office/powerpoint/2010/main" val="4237630208"/>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The AUCD HCBS SIG</a:t>
            </a:r>
          </a:p>
        </p:txBody>
      </p:sp>
      <p:pic>
        <p:nvPicPr>
          <p:cNvPr id="6" name="Picture 5">
            <a:extLst>
              <a:ext uri="{FF2B5EF4-FFF2-40B4-BE49-F238E27FC236}">
                <a16:creationId xmlns:a16="http://schemas.microsoft.com/office/drawing/2014/main" id="{B34180E2-DC77-8AA3-A972-AFC35D855F96}"/>
              </a:ext>
            </a:extLst>
          </p:cNvPr>
          <p:cNvPicPr>
            <a:picLocks noChangeAspect="1"/>
          </p:cNvPicPr>
          <p:nvPr/>
        </p:nvPicPr>
        <p:blipFill rotWithShape="1">
          <a:blip r:embed="rId4"/>
          <a:srcRect t="56754" r="14550" b="20247"/>
          <a:stretch/>
        </p:blipFill>
        <p:spPr>
          <a:xfrm>
            <a:off x="21887" y="3222714"/>
            <a:ext cx="9122114" cy="2013682"/>
          </a:xfrm>
          <a:prstGeom prst="rect">
            <a:avLst/>
          </a:prstGeom>
        </p:spPr>
      </p:pic>
      <p:sp>
        <p:nvSpPr>
          <p:cNvPr id="2" name="Subtitle 2">
            <a:extLst>
              <a:ext uri="{FF2B5EF4-FFF2-40B4-BE49-F238E27FC236}">
                <a16:creationId xmlns:a16="http://schemas.microsoft.com/office/drawing/2014/main" id="{59041DE5-F63B-1376-5456-3F26001E306A}"/>
              </a:ext>
            </a:extLst>
          </p:cNvPr>
          <p:cNvSpPr>
            <a:spLocks noGrp="1"/>
          </p:cNvSpPr>
          <p:nvPr>
            <p:ph type="subTitle" idx="1"/>
          </p:nvPr>
        </p:nvSpPr>
        <p:spPr>
          <a:xfrm>
            <a:off x="464448" y="1562461"/>
            <a:ext cx="7615646" cy="682900"/>
          </a:xfrm>
        </p:spPr>
        <p:txBody>
          <a:bodyPr>
            <a:normAutofit lnSpcReduction="10000"/>
          </a:bodyPr>
          <a:lstStyle/>
          <a:p>
            <a:r>
              <a:rPr lang="en-US" sz="4000" b="1" dirty="0">
                <a:solidFill>
                  <a:schemeClr val="tx1"/>
                </a:solidFill>
              </a:rPr>
              <a:t>Agenda</a:t>
            </a:r>
          </a:p>
          <a:p>
            <a:endParaRPr lang="en-US" sz="4000" b="1" dirty="0">
              <a:solidFill>
                <a:schemeClr val="tx1"/>
              </a:solidFill>
            </a:endParaRPr>
          </a:p>
        </p:txBody>
      </p:sp>
      <p:pic>
        <p:nvPicPr>
          <p:cNvPr id="3" name="Picture 2">
            <a:extLst>
              <a:ext uri="{FF2B5EF4-FFF2-40B4-BE49-F238E27FC236}">
                <a16:creationId xmlns:a16="http://schemas.microsoft.com/office/drawing/2014/main" id="{1A353A5A-CFAA-58D7-D81D-2D70DA5D9353}"/>
              </a:ext>
            </a:extLst>
          </p:cNvPr>
          <p:cNvPicPr>
            <a:picLocks noChangeAspect="1"/>
          </p:cNvPicPr>
          <p:nvPr/>
        </p:nvPicPr>
        <p:blipFill rotWithShape="1">
          <a:blip r:embed="rId4"/>
          <a:srcRect t="15570" r="15058" b="78942"/>
          <a:stretch/>
        </p:blipFill>
        <p:spPr>
          <a:xfrm>
            <a:off x="21887" y="2193102"/>
            <a:ext cx="9030673" cy="478480"/>
          </a:xfrm>
          <a:prstGeom prst="rect">
            <a:avLst/>
          </a:prstGeom>
        </p:spPr>
      </p:pic>
      <p:pic>
        <p:nvPicPr>
          <p:cNvPr id="4" name="Picture 3">
            <a:extLst>
              <a:ext uri="{FF2B5EF4-FFF2-40B4-BE49-F238E27FC236}">
                <a16:creationId xmlns:a16="http://schemas.microsoft.com/office/drawing/2014/main" id="{1E157E91-17D2-BE3E-EDD6-195418AE6B4D}"/>
              </a:ext>
            </a:extLst>
          </p:cNvPr>
          <p:cNvPicPr>
            <a:picLocks noChangeAspect="1"/>
          </p:cNvPicPr>
          <p:nvPr/>
        </p:nvPicPr>
        <p:blipFill rotWithShape="1">
          <a:blip r:embed="rId4"/>
          <a:srcRect t="36803" r="32674" b="57072"/>
          <a:stretch/>
        </p:blipFill>
        <p:spPr>
          <a:xfrm>
            <a:off x="123487" y="2792931"/>
            <a:ext cx="6937713" cy="517647"/>
          </a:xfrm>
          <a:prstGeom prst="rect">
            <a:avLst/>
          </a:prstGeom>
        </p:spPr>
      </p:pic>
      <p:pic>
        <p:nvPicPr>
          <p:cNvPr id="8" name="Picture 7">
            <a:extLst>
              <a:ext uri="{FF2B5EF4-FFF2-40B4-BE49-F238E27FC236}">
                <a16:creationId xmlns:a16="http://schemas.microsoft.com/office/drawing/2014/main" id="{9F1E4824-691D-7E29-4FFB-81411ECCDD27}"/>
              </a:ext>
            </a:extLst>
          </p:cNvPr>
          <p:cNvPicPr>
            <a:picLocks noChangeAspect="1"/>
          </p:cNvPicPr>
          <p:nvPr/>
        </p:nvPicPr>
        <p:blipFill rotWithShape="1">
          <a:blip r:embed="rId5"/>
          <a:srcRect t="11239" b="32357"/>
          <a:stretch/>
        </p:blipFill>
        <p:spPr>
          <a:xfrm>
            <a:off x="541992" y="5092339"/>
            <a:ext cx="6285528" cy="1281989"/>
          </a:xfrm>
          <a:prstGeom prst="rect">
            <a:avLst/>
          </a:prstGeom>
        </p:spPr>
      </p:pic>
    </p:spTree>
    <p:custDataLst>
      <p:tags r:id="rId1"/>
    </p:custDataLst>
    <p:extLst>
      <p:ext uri="{BB962C8B-B14F-4D97-AF65-F5344CB8AC3E}">
        <p14:creationId xmlns:p14="http://schemas.microsoft.com/office/powerpoint/2010/main" val="1722783387"/>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HCBS SIG Goals</a:t>
            </a:r>
          </a:p>
        </p:txBody>
      </p:sp>
      <p:sp>
        <p:nvSpPr>
          <p:cNvPr id="4" name="Subtitle 3">
            <a:extLst>
              <a:ext uri="{FF2B5EF4-FFF2-40B4-BE49-F238E27FC236}">
                <a16:creationId xmlns:a16="http://schemas.microsoft.com/office/drawing/2014/main" id="{EE1CF86B-B068-7A90-028E-70D5DA7C9833}"/>
              </a:ext>
            </a:extLst>
          </p:cNvPr>
          <p:cNvSpPr>
            <a:spLocks noGrp="1"/>
          </p:cNvSpPr>
          <p:nvPr>
            <p:ph type="subTitle" idx="1"/>
          </p:nvPr>
        </p:nvSpPr>
        <p:spPr>
          <a:xfrm>
            <a:off x="548640" y="1632856"/>
            <a:ext cx="8255726" cy="4703349"/>
          </a:xfrm>
        </p:spPr>
        <p:txBody>
          <a:bodyPr>
            <a:normAutofit/>
          </a:bodyPr>
          <a:lstStyle/>
          <a:p>
            <a:pPr marL="342900" marR="0" lvl="0" indent="-342900" algn="l">
              <a:spcBef>
                <a:spcPts val="0"/>
              </a:spcBef>
              <a:spcAft>
                <a:spcPts val="0"/>
              </a:spcAft>
              <a:buFont typeface="Symbol" panose="05050102010706020507" pitchFamily="18" charset="2"/>
              <a:buChar char=""/>
            </a:pPr>
            <a:r>
              <a:rPr lang="en-US" b="1" dirty="0">
                <a:solidFill>
                  <a:srgbClr val="002957"/>
                </a:solidFill>
                <a:effectLst/>
                <a:latin typeface="Calibri Light" panose="020F0302020204030204" pitchFamily="34" charset="0"/>
                <a:ea typeface="Times New Roman" panose="02020603050405020304" pitchFamily="18" charset="0"/>
                <a:cs typeface="Times New Roman" panose="02020603050405020304" pitchFamily="18" charset="0"/>
              </a:rPr>
              <a:t>Identify best practices related to compliance with the CMS HCBS Settings Rule</a:t>
            </a:r>
          </a:p>
          <a:p>
            <a:pPr marL="342900" marR="0" lvl="0" indent="-342900" algn="l">
              <a:spcBef>
                <a:spcPts val="0"/>
              </a:spcBef>
              <a:spcAft>
                <a:spcPts val="0"/>
              </a:spcAft>
              <a:buFont typeface="Symbol" panose="05050102010706020507" pitchFamily="18" charset="2"/>
              <a:buChar char=""/>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b="1" dirty="0">
                <a:solidFill>
                  <a:srgbClr val="002957"/>
                </a:solidFill>
                <a:effectLst/>
                <a:latin typeface="Calibri Light" panose="020F0302020204030204" pitchFamily="34" charset="0"/>
                <a:ea typeface="Times New Roman" panose="02020603050405020304" pitchFamily="18" charset="0"/>
                <a:cs typeface="Times New Roman" panose="02020603050405020304" pitchFamily="18" charset="0"/>
              </a:rPr>
              <a:t>Stay current on ACL and CMS actions and priorities related to the Heightened Scrutiny process and on-going compliance</a:t>
            </a:r>
          </a:p>
          <a:p>
            <a:pPr marL="342900" marR="0" lvl="0" indent="-342900" algn="l">
              <a:spcBef>
                <a:spcPts val="0"/>
              </a:spcBef>
              <a:spcAft>
                <a:spcPts val="0"/>
              </a:spcAft>
              <a:buFont typeface="Symbol" panose="05050102010706020507" pitchFamily="18" charset="2"/>
              <a:buChar char=""/>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b="1" dirty="0">
                <a:solidFill>
                  <a:srgbClr val="002957"/>
                </a:solidFill>
                <a:effectLst/>
                <a:latin typeface="Calibri Light" panose="020F0302020204030204" pitchFamily="34" charset="0"/>
                <a:ea typeface="Times New Roman" panose="02020603050405020304" pitchFamily="18" charset="0"/>
                <a:cs typeface="Times New Roman" panose="02020603050405020304" pitchFamily="18" charset="0"/>
              </a:rPr>
              <a:t>Learn from other UCEDDs opportunities for contracting</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sz="3600" dirty="0">
              <a:solidFill>
                <a:schemeClr val="tx1"/>
              </a:solidFill>
            </a:endParaRPr>
          </a:p>
        </p:txBody>
      </p:sp>
    </p:spTree>
    <p:custDataLst>
      <p:tags r:id="rId1"/>
    </p:custDataLst>
    <p:extLst>
      <p:ext uri="{BB962C8B-B14F-4D97-AF65-F5344CB8AC3E}">
        <p14:creationId xmlns:p14="http://schemas.microsoft.com/office/powerpoint/2010/main" val="547952990"/>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HCBS SIG Goals</a:t>
            </a:r>
          </a:p>
        </p:txBody>
      </p:sp>
      <p:sp>
        <p:nvSpPr>
          <p:cNvPr id="4" name="Subtitle 3">
            <a:extLst>
              <a:ext uri="{FF2B5EF4-FFF2-40B4-BE49-F238E27FC236}">
                <a16:creationId xmlns:a16="http://schemas.microsoft.com/office/drawing/2014/main" id="{EE1CF86B-B068-7A90-028E-70D5DA7C9833}"/>
              </a:ext>
            </a:extLst>
          </p:cNvPr>
          <p:cNvSpPr>
            <a:spLocks noGrp="1"/>
          </p:cNvSpPr>
          <p:nvPr>
            <p:ph type="subTitle" idx="1"/>
          </p:nvPr>
        </p:nvSpPr>
        <p:spPr>
          <a:xfrm>
            <a:off x="339634" y="1632856"/>
            <a:ext cx="8464732" cy="4703349"/>
          </a:xfrm>
        </p:spPr>
        <p:txBody>
          <a:bodyPr>
            <a:normAutofit lnSpcReduction="10000"/>
          </a:bodyPr>
          <a:lstStyle/>
          <a:p>
            <a:pPr marL="342900" marR="0" lvl="0" indent="-342900" algn="l">
              <a:spcBef>
                <a:spcPts val="0"/>
              </a:spcBef>
              <a:spcAft>
                <a:spcPts val="0"/>
              </a:spcAft>
              <a:buFont typeface="Symbol" panose="05050102010706020507" pitchFamily="18" charset="2"/>
              <a:buChar char=""/>
            </a:pPr>
            <a:r>
              <a:rPr lang="en-US" sz="2800" b="1" dirty="0">
                <a:solidFill>
                  <a:srgbClr val="002957"/>
                </a:solidFill>
                <a:effectLst/>
                <a:latin typeface="Calibri Light" panose="020F0302020204030204" pitchFamily="34" charset="0"/>
                <a:ea typeface="Times New Roman" panose="02020603050405020304" pitchFamily="18" charset="0"/>
                <a:cs typeface="Times New Roman" panose="02020603050405020304" pitchFamily="18" charset="0"/>
              </a:rPr>
              <a:t>Partner with individuals with disabilities and other stakeholders to improve HCBS</a:t>
            </a:r>
          </a:p>
          <a:p>
            <a:pPr marR="0" lvl="0" algn="l">
              <a:spcBef>
                <a:spcPts val="0"/>
              </a:spcBef>
              <a:spcAft>
                <a:spcPts val="0"/>
              </a:spcAft>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2800" b="1" dirty="0">
                <a:solidFill>
                  <a:srgbClr val="002957"/>
                </a:solidFill>
                <a:effectLst/>
                <a:latin typeface="Calibri Light" panose="020F0302020204030204" pitchFamily="34" charset="0"/>
                <a:ea typeface="Times New Roman" panose="02020603050405020304" pitchFamily="18" charset="0"/>
                <a:cs typeface="Times New Roman" panose="02020603050405020304" pitchFamily="18" charset="0"/>
              </a:rPr>
              <a:t>Empower people with disabilities and family leaders to actively participate in the public comment period for new waiver applications, waiver renewals, and activities related to compliance with the HCBS settings rule</a:t>
            </a:r>
          </a:p>
          <a:p>
            <a:pPr marL="342900" marR="0" lvl="0" indent="-342900" algn="l">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2800" b="1" dirty="0">
                <a:solidFill>
                  <a:srgbClr val="002957"/>
                </a:solidFill>
                <a:effectLst/>
                <a:latin typeface="Calibri Light" panose="020F0302020204030204" pitchFamily="34" charset="0"/>
                <a:ea typeface="Times New Roman" panose="02020603050405020304" pitchFamily="18" charset="0"/>
                <a:cs typeface="Times New Roman" panose="02020603050405020304" pitchFamily="18" charset="0"/>
              </a:rPr>
              <a:t>Leverage waiver services available to support the full inclusion of people who need Long-Term Services and Supports (LTSS) and their families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sz="3600" dirty="0">
              <a:solidFill>
                <a:schemeClr val="tx1"/>
              </a:solidFill>
            </a:endParaRPr>
          </a:p>
        </p:txBody>
      </p:sp>
    </p:spTree>
    <p:custDataLst>
      <p:tags r:id="rId1"/>
    </p:custDataLst>
    <p:extLst>
      <p:ext uri="{BB962C8B-B14F-4D97-AF65-F5344CB8AC3E}">
        <p14:creationId xmlns:p14="http://schemas.microsoft.com/office/powerpoint/2010/main" val="2398351097"/>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Updates</a:t>
            </a:r>
          </a:p>
        </p:txBody>
      </p:sp>
      <p:sp>
        <p:nvSpPr>
          <p:cNvPr id="4" name="Subtitle 3">
            <a:extLst>
              <a:ext uri="{FF2B5EF4-FFF2-40B4-BE49-F238E27FC236}">
                <a16:creationId xmlns:a16="http://schemas.microsoft.com/office/drawing/2014/main" id="{EE1CF86B-B068-7A90-028E-70D5DA7C9833}"/>
              </a:ext>
            </a:extLst>
          </p:cNvPr>
          <p:cNvSpPr>
            <a:spLocks noGrp="1"/>
          </p:cNvSpPr>
          <p:nvPr>
            <p:ph type="subTitle" idx="1"/>
          </p:nvPr>
        </p:nvSpPr>
        <p:spPr>
          <a:xfrm>
            <a:off x="339634" y="1632856"/>
            <a:ext cx="8464732" cy="4703349"/>
          </a:xfrm>
        </p:spPr>
        <p:txBody>
          <a:bodyPr>
            <a:normAutofit/>
          </a:bodyPr>
          <a:lstStyle/>
          <a:p>
            <a:pPr marR="0" lvl="0">
              <a:spcBef>
                <a:spcPts val="0"/>
              </a:spcBef>
              <a:spcAft>
                <a:spcPts val="0"/>
              </a:spcAft>
            </a:pPr>
            <a:r>
              <a:rPr lang="en-US" sz="3600" b="1" dirty="0">
                <a:solidFill>
                  <a:srgbClr val="002957"/>
                </a:solidFill>
                <a:effectLst/>
                <a:latin typeface="Calibri" panose="020F0502020204030204" pitchFamily="34" charset="0"/>
                <a:ea typeface="Times New Roman" panose="02020603050405020304" pitchFamily="18" charset="0"/>
                <a:cs typeface="Calibri" panose="020F0502020204030204" pitchFamily="34" charset="0"/>
              </a:rPr>
              <a:t>New Rules by the Centers for Medicare and Medicaid Servic</a:t>
            </a:r>
            <a:r>
              <a:rPr lang="en-US" sz="3600" b="1" dirty="0">
                <a:solidFill>
                  <a:srgbClr val="002957"/>
                </a:solidFill>
                <a:latin typeface="Calibri" panose="020F0502020204030204" pitchFamily="34" charset="0"/>
                <a:ea typeface="Times New Roman" panose="02020603050405020304" pitchFamily="18" charset="0"/>
                <a:cs typeface="Calibri" panose="020F0502020204030204" pitchFamily="34" charset="0"/>
              </a:rPr>
              <a:t>es  (CMS)</a:t>
            </a:r>
          </a:p>
          <a:p>
            <a:pPr marR="0" lvl="0">
              <a:spcBef>
                <a:spcPts val="0"/>
              </a:spcBef>
              <a:spcAft>
                <a:spcPts val="0"/>
              </a:spcAft>
            </a:pPr>
            <a:endParaRPr lang="en-US" sz="2800" b="1" dirty="0">
              <a:solidFill>
                <a:srgbClr val="002957"/>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marR="0" lvl="0" indent="-457200" algn="l">
              <a:spcBef>
                <a:spcPts val="0"/>
              </a:spcBef>
              <a:spcAft>
                <a:spcPts val="0"/>
              </a:spcAft>
              <a:buFont typeface="Arial" panose="020B0604020202020204" pitchFamily="34" charset="0"/>
              <a:buChar char="•"/>
            </a:pPr>
            <a:r>
              <a:rPr lang="en-US" b="1" dirty="0">
                <a:solidFill>
                  <a:srgbClr val="002957"/>
                </a:solidFill>
                <a:latin typeface="Calibri Light" panose="020F0302020204030204" pitchFamily="34" charset="0"/>
                <a:ea typeface="Times New Roman" panose="02020603050405020304" pitchFamily="18" charset="0"/>
                <a:cs typeface="Times New Roman" panose="02020603050405020304" pitchFamily="18" charset="0"/>
              </a:rPr>
              <a:t>Access Rule</a:t>
            </a:r>
          </a:p>
          <a:p>
            <a:pPr marL="457200" marR="0" lvl="0" indent="-457200" algn="l">
              <a:spcBef>
                <a:spcPts val="0"/>
              </a:spcBef>
              <a:spcAft>
                <a:spcPts val="0"/>
              </a:spcAft>
              <a:buFont typeface="Arial" panose="020B0604020202020204" pitchFamily="34" charset="0"/>
              <a:buChar char="•"/>
            </a:pPr>
            <a:r>
              <a:rPr lang="en-US" b="1" dirty="0">
                <a:solidFill>
                  <a:srgbClr val="002957"/>
                </a:solidFill>
                <a:effectLst/>
                <a:latin typeface="Calibri Light" panose="020F0302020204030204" pitchFamily="34" charset="0"/>
                <a:ea typeface="Times New Roman" panose="02020603050405020304" pitchFamily="18" charset="0"/>
                <a:cs typeface="Times New Roman" panose="02020603050405020304" pitchFamily="18" charset="0"/>
              </a:rPr>
              <a:t>504 Rehabilitation Act</a:t>
            </a:r>
          </a:p>
          <a:p>
            <a:pPr marL="457200" marR="0" lvl="0" indent="-457200" algn="l">
              <a:spcBef>
                <a:spcPts val="0"/>
              </a:spcBef>
              <a:spcAft>
                <a:spcPts val="0"/>
              </a:spcAft>
              <a:buFont typeface="Arial" panose="020B0604020202020204" pitchFamily="34" charset="0"/>
              <a:buChar char="•"/>
            </a:pPr>
            <a:r>
              <a:rPr lang="en-US" b="1" dirty="0">
                <a:solidFill>
                  <a:srgbClr val="002957"/>
                </a:solidFill>
                <a:latin typeface="Calibri Light" panose="020F0302020204030204" pitchFamily="34" charset="0"/>
                <a:ea typeface="Times New Roman" panose="02020603050405020304" pitchFamily="18" charset="0"/>
                <a:cs typeface="Times New Roman" panose="02020603050405020304" pitchFamily="18" charset="0"/>
              </a:rPr>
              <a:t>Other</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sz="3600" dirty="0">
              <a:solidFill>
                <a:schemeClr val="tx1"/>
              </a:solidFill>
            </a:endParaRPr>
          </a:p>
        </p:txBody>
      </p:sp>
    </p:spTree>
    <p:custDataLst>
      <p:tags r:id="rId1"/>
    </p:custDataLst>
    <p:extLst>
      <p:ext uri="{BB962C8B-B14F-4D97-AF65-F5344CB8AC3E}">
        <p14:creationId xmlns:p14="http://schemas.microsoft.com/office/powerpoint/2010/main" val="2270050632"/>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2998DA1-70CC-4C66-84F3-3F6165B4762E}"/>
              </a:ext>
            </a:extLst>
          </p:cNvPr>
          <p:cNvSpPr>
            <a:spLocks noGrp="1"/>
          </p:cNvSpPr>
          <p:nvPr>
            <p:ph type="ctrTitle"/>
          </p:nvPr>
        </p:nvSpPr>
        <p:spPr>
          <a:xfrm>
            <a:off x="1759247" y="521795"/>
            <a:ext cx="6858000" cy="358378"/>
          </a:xfrm>
        </p:spPr>
        <p:txBody>
          <a:bodyPr>
            <a:noAutofit/>
          </a:bodyPr>
          <a:lstStyle/>
          <a:p>
            <a:r>
              <a:rPr lang="en-US" sz="4400" b="1" dirty="0">
                <a:solidFill>
                  <a:schemeClr val="accent1">
                    <a:lumMod val="75000"/>
                  </a:schemeClr>
                </a:solidFill>
                <a:latin typeface="+mn-lt"/>
              </a:rPr>
              <a:t>Updates</a:t>
            </a:r>
          </a:p>
        </p:txBody>
      </p:sp>
      <p:sp>
        <p:nvSpPr>
          <p:cNvPr id="4" name="Subtitle 3">
            <a:extLst>
              <a:ext uri="{FF2B5EF4-FFF2-40B4-BE49-F238E27FC236}">
                <a16:creationId xmlns:a16="http://schemas.microsoft.com/office/drawing/2014/main" id="{EE1CF86B-B068-7A90-028E-70D5DA7C9833}"/>
              </a:ext>
            </a:extLst>
          </p:cNvPr>
          <p:cNvSpPr>
            <a:spLocks noGrp="1"/>
          </p:cNvSpPr>
          <p:nvPr>
            <p:ph type="subTitle" idx="1"/>
          </p:nvPr>
        </p:nvSpPr>
        <p:spPr>
          <a:xfrm>
            <a:off x="339634" y="1632856"/>
            <a:ext cx="8464732" cy="4703349"/>
          </a:xfrm>
        </p:spPr>
        <p:txBody>
          <a:bodyPr>
            <a:normAutofit/>
          </a:bodyPr>
          <a:lstStyle/>
          <a:p>
            <a:pPr marR="0" lvl="0">
              <a:spcBef>
                <a:spcPts val="0"/>
              </a:spcBef>
              <a:spcAft>
                <a:spcPts val="0"/>
              </a:spcAft>
            </a:pPr>
            <a:r>
              <a:rPr lang="en-US" sz="3600" b="1" u="sng" dirty="0">
                <a:solidFill>
                  <a:srgbClr val="002957"/>
                </a:solidFill>
                <a:effectLst/>
                <a:latin typeface="Calibri" panose="020F0502020204030204" pitchFamily="34" charset="0"/>
                <a:ea typeface="Times New Roman" panose="02020603050405020304" pitchFamily="18" charset="0"/>
                <a:cs typeface="Calibri" panose="020F0502020204030204" pitchFamily="34" charset="0"/>
              </a:rPr>
              <a:t>CMS’ Access Rule</a:t>
            </a:r>
            <a:endParaRPr lang="en-US" sz="3600" b="1" u="sng" dirty="0">
              <a:solidFill>
                <a:srgbClr val="002957"/>
              </a:solidFill>
              <a:latin typeface="Calibri" panose="020F0502020204030204" pitchFamily="34" charset="0"/>
              <a:ea typeface="Times New Roman" panose="02020603050405020304" pitchFamily="18" charset="0"/>
              <a:cs typeface="Calibri" panose="020F0502020204030204" pitchFamily="34" charset="0"/>
            </a:endParaRPr>
          </a:p>
          <a:p>
            <a:pPr marR="0" lvl="0" algn="l">
              <a:spcBef>
                <a:spcPts val="0"/>
              </a:spcBef>
              <a:spcAft>
                <a:spcPts val="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US" sz="3600" dirty="0">
                <a:solidFill>
                  <a:schemeClr val="tx1"/>
                </a:solidFill>
              </a:rPr>
              <a:t>ACL Website on Access Rule:</a:t>
            </a:r>
          </a:p>
          <a:p>
            <a:pPr algn="l"/>
            <a:r>
              <a:rPr lang="en-US" sz="2000" dirty="0">
                <a:solidFill>
                  <a:schemeClr val="tx1"/>
                </a:solidFill>
                <a:hlinkClick r:id="rId4"/>
              </a:rPr>
              <a:t>https://acl.gov/news-and-events/acl-blog/medicaid-access-rule-historic-regulation-strengthen-home-and-community</a:t>
            </a:r>
            <a:endParaRPr lang="en-US" sz="2000" dirty="0">
              <a:solidFill>
                <a:schemeClr val="tx1"/>
              </a:solidFill>
            </a:endParaRPr>
          </a:p>
          <a:p>
            <a:pPr algn="l"/>
            <a:endParaRPr lang="en-US" sz="2000" dirty="0">
              <a:solidFill>
                <a:schemeClr val="tx1"/>
              </a:solidFill>
            </a:endParaRPr>
          </a:p>
          <a:p>
            <a:pPr algn="l"/>
            <a:r>
              <a:rPr lang="en-US" sz="3600" dirty="0">
                <a:solidFill>
                  <a:schemeClr val="tx1"/>
                </a:solidFill>
              </a:rPr>
              <a:t>CMS Website on Access Rule:</a:t>
            </a:r>
          </a:p>
          <a:p>
            <a:pPr algn="l"/>
            <a:r>
              <a:rPr lang="en-US" sz="2000" dirty="0">
                <a:solidFill>
                  <a:schemeClr val="tx1"/>
                </a:solidFill>
                <a:hlinkClick r:id="rId5"/>
              </a:rPr>
              <a:t>https://www.cms.gov/newsroom/fact-sheets/ensuring-access-medicaid-services-final-rule-cms-2442-f</a:t>
            </a:r>
            <a:endParaRPr lang="en-US" sz="2000" dirty="0">
              <a:solidFill>
                <a:schemeClr val="tx1"/>
              </a:solidFill>
            </a:endParaRPr>
          </a:p>
          <a:p>
            <a:pPr algn="l"/>
            <a:endParaRPr lang="en-US" sz="2000" dirty="0">
              <a:solidFill>
                <a:schemeClr val="tx1"/>
              </a:solidFill>
            </a:endParaRPr>
          </a:p>
          <a:p>
            <a:pPr algn="l"/>
            <a:endParaRPr lang="en-US" sz="3600" dirty="0">
              <a:solidFill>
                <a:schemeClr val="tx1"/>
              </a:solidFill>
            </a:endParaRPr>
          </a:p>
        </p:txBody>
      </p:sp>
    </p:spTree>
    <p:custDataLst>
      <p:tags r:id="rId1"/>
    </p:custDataLst>
    <p:extLst>
      <p:ext uri="{BB962C8B-B14F-4D97-AF65-F5344CB8AC3E}">
        <p14:creationId xmlns:p14="http://schemas.microsoft.com/office/powerpoint/2010/main" val="3268589773"/>
      </p:ext>
    </p:extLst>
  </p:cSld>
  <p:clrMapOvr>
    <a:masterClrMapping/>
  </p:clrMapOvr>
  <mc:AlternateContent xmlns:mc="http://schemas.openxmlformats.org/markup-compatibility/2006" xmlns:p14="http://schemas.microsoft.com/office/powerpoint/2010/main">
    <mc:Choice Requires="p14">
      <p:transition spd="slow" p14:dur="2000" advTm="16209"/>
    </mc:Choice>
    <mc:Fallback xmlns="">
      <p:transition spd="slow" advTm="1620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6|1.3"/>
</p:tagLst>
</file>

<file path=ppt/tags/tag10.xml><?xml version="1.0" encoding="utf-8"?>
<p:tagLst xmlns:a="http://schemas.openxmlformats.org/drawingml/2006/main" xmlns:r="http://schemas.openxmlformats.org/officeDocument/2006/relationships" xmlns:p="http://schemas.openxmlformats.org/presentationml/2006/main">
  <p:tag name="TIMING" val="|3.6|1.3"/>
</p:tagLst>
</file>

<file path=ppt/tags/tag11.xml><?xml version="1.0" encoding="utf-8"?>
<p:tagLst xmlns:a="http://schemas.openxmlformats.org/drawingml/2006/main" xmlns:r="http://schemas.openxmlformats.org/officeDocument/2006/relationships" xmlns:p="http://schemas.openxmlformats.org/presentationml/2006/main">
  <p:tag name="TIMING" val="|3.6|1.3"/>
</p:tagLst>
</file>

<file path=ppt/tags/tag12.xml><?xml version="1.0" encoding="utf-8"?>
<p:tagLst xmlns:a="http://schemas.openxmlformats.org/drawingml/2006/main" xmlns:r="http://schemas.openxmlformats.org/officeDocument/2006/relationships" xmlns:p="http://schemas.openxmlformats.org/presentationml/2006/main">
  <p:tag name="TIMING" val="|3.6|1.3"/>
</p:tagLst>
</file>

<file path=ppt/tags/tag13.xml><?xml version="1.0" encoding="utf-8"?>
<p:tagLst xmlns:a="http://schemas.openxmlformats.org/drawingml/2006/main" xmlns:r="http://schemas.openxmlformats.org/officeDocument/2006/relationships" xmlns:p="http://schemas.openxmlformats.org/presentationml/2006/main">
  <p:tag name="TIMING" val="|3.6|1.3"/>
</p:tagLst>
</file>

<file path=ppt/tags/tag14.xml><?xml version="1.0" encoding="utf-8"?>
<p:tagLst xmlns:a="http://schemas.openxmlformats.org/drawingml/2006/main" xmlns:r="http://schemas.openxmlformats.org/officeDocument/2006/relationships" xmlns:p="http://schemas.openxmlformats.org/presentationml/2006/main">
  <p:tag name="TIMING" val="|3.6|1.3"/>
</p:tagLst>
</file>

<file path=ppt/tags/tag15.xml><?xml version="1.0" encoding="utf-8"?>
<p:tagLst xmlns:a="http://schemas.openxmlformats.org/drawingml/2006/main" xmlns:r="http://schemas.openxmlformats.org/officeDocument/2006/relationships" xmlns:p="http://schemas.openxmlformats.org/presentationml/2006/main">
  <p:tag name="TIMING" val="|3.6|1.3"/>
</p:tagLst>
</file>

<file path=ppt/tags/tag16.xml><?xml version="1.0" encoding="utf-8"?>
<p:tagLst xmlns:a="http://schemas.openxmlformats.org/drawingml/2006/main" xmlns:r="http://schemas.openxmlformats.org/officeDocument/2006/relationships" xmlns:p="http://schemas.openxmlformats.org/presentationml/2006/main">
  <p:tag name="TIMING" val="|3.6|1.3"/>
</p:tagLst>
</file>

<file path=ppt/tags/tag17.xml><?xml version="1.0" encoding="utf-8"?>
<p:tagLst xmlns:a="http://schemas.openxmlformats.org/drawingml/2006/main" xmlns:r="http://schemas.openxmlformats.org/officeDocument/2006/relationships" xmlns:p="http://schemas.openxmlformats.org/presentationml/2006/main">
  <p:tag name="TIMING" val="|3.6|1.3"/>
</p:tagLst>
</file>

<file path=ppt/tags/tag18.xml><?xml version="1.0" encoding="utf-8"?>
<p:tagLst xmlns:a="http://schemas.openxmlformats.org/drawingml/2006/main" xmlns:r="http://schemas.openxmlformats.org/officeDocument/2006/relationships" xmlns:p="http://schemas.openxmlformats.org/presentationml/2006/main">
  <p:tag name="TIMING" val="|3.6|1.3"/>
</p:tagLst>
</file>

<file path=ppt/tags/tag19.xml><?xml version="1.0" encoding="utf-8"?>
<p:tagLst xmlns:a="http://schemas.openxmlformats.org/drawingml/2006/main" xmlns:r="http://schemas.openxmlformats.org/officeDocument/2006/relationships" xmlns:p="http://schemas.openxmlformats.org/presentationml/2006/main">
  <p:tag name="TIMING" val="|3.6|1.3"/>
</p:tagLst>
</file>

<file path=ppt/tags/tag2.xml><?xml version="1.0" encoding="utf-8"?>
<p:tagLst xmlns:a="http://schemas.openxmlformats.org/drawingml/2006/main" xmlns:r="http://schemas.openxmlformats.org/officeDocument/2006/relationships" xmlns:p="http://schemas.openxmlformats.org/presentationml/2006/main">
  <p:tag name="TIMING" val="|3.6|1.3"/>
</p:tagLst>
</file>

<file path=ppt/tags/tag20.xml><?xml version="1.0" encoding="utf-8"?>
<p:tagLst xmlns:a="http://schemas.openxmlformats.org/drawingml/2006/main" xmlns:r="http://schemas.openxmlformats.org/officeDocument/2006/relationships" xmlns:p="http://schemas.openxmlformats.org/presentationml/2006/main">
  <p:tag name="TIMING" val="|3.6|1.3"/>
</p:tagLst>
</file>

<file path=ppt/tags/tag21.xml><?xml version="1.0" encoding="utf-8"?>
<p:tagLst xmlns:a="http://schemas.openxmlformats.org/drawingml/2006/main" xmlns:r="http://schemas.openxmlformats.org/officeDocument/2006/relationships" xmlns:p="http://schemas.openxmlformats.org/presentationml/2006/main">
  <p:tag name="TIMING" val="|3.6|1.3"/>
</p:tagLst>
</file>

<file path=ppt/tags/tag22.xml><?xml version="1.0" encoding="utf-8"?>
<p:tagLst xmlns:a="http://schemas.openxmlformats.org/drawingml/2006/main" xmlns:r="http://schemas.openxmlformats.org/officeDocument/2006/relationships" xmlns:p="http://schemas.openxmlformats.org/presentationml/2006/main">
  <p:tag name="TIMING" val="|3.6|1.3"/>
</p:tagLst>
</file>

<file path=ppt/tags/tag23.xml><?xml version="1.0" encoding="utf-8"?>
<p:tagLst xmlns:a="http://schemas.openxmlformats.org/drawingml/2006/main" xmlns:r="http://schemas.openxmlformats.org/officeDocument/2006/relationships" xmlns:p="http://schemas.openxmlformats.org/presentationml/2006/main">
  <p:tag name="TIMING" val="|3.6|1.3"/>
</p:tagLst>
</file>

<file path=ppt/tags/tag24.xml><?xml version="1.0" encoding="utf-8"?>
<p:tagLst xmlns:a="http://schemas.openxmlformats.org/drawingml/2006/main" xmlns:r="http://schemas.openxmlformats.org/officeDocument/2006/relationships" xmlns:p="http://schemas.openxmlformats.org/presentationml/2006/main">
  <p:tag name="TIMING" val="|3.6|1.3"/>
</p:tagLst>
</file>

<file path=ppt/tags/tag25.xml><?xml version="1.0" encoding="utf-8"?>
<p:tagLst xmlns:a="http://schemas.openxmlformats.org/drawingml/2006/main" xmlns:r="http://schemas.openxmlformats.org/officeDocument/2006/relationships" xmlns:p="http://schemas.openxmlformats.org/presentationml/2006/main">
  <p:tag name="TIMING" val="|3.6|1.3"/>
</p:tagLst>
</file>

<file path=ppt/tags/tag26.xml><?xml version="1.0" encoding="utf-8"?>
<p:tagLst xmlns:a="http://schemas.openxmlformats.org/drawingml/2006/main" xmlns:r="http://schemas.openxmlformats.org/officeDocument/2006/relationships" xmlns:p="http://schemas.openxmlformats.org/presentationml/2006/main">
  <p:tag name="TIMING" val="|3.6|1.3"/>
</p:tagLst>
</file>

<file path=ppt/tags/tag27.xml><?xml version="1.0" encoding="utf-8"?>
<p:tagLst xmlns:a="http://schemas.openxmlformats.org/drawingml/2006/main" xmlns:r="http://schemas.openxmlformats.org/officeDocument/2006/relationships" xmlns:p="http://schemas.openxmlformats.org/presentationml/2006/main">
  <p:tag name="TIMING" val="|3.6|1.3"/>
</p:tagLst>
</file>

<file path=ppt/tags/tag28.xml><?xml version="1.0" encoding="utf-8"?>
<p:tagLst xmlns:a="http://schemas.openxmlformats.org/drawingml/2006/main" xmlns:r="http://schemas.openxmlformats.org/officeDocument/2006/relationships" xmlns:p="http://schemas.openxmlformats.org/presentationml/2006/main">
  <p:tag name="TIMING" val="|3.6|1.3"/>
</p:tagLst>
</file>

<file path=ppt/tags/tag29.xml><?xml version="1.0" encoding="utf-8"?>
<p:tagLst xmlns:a="http://schemas.openxmlformats.org/drawingml/2006/main" xmlns:r="http://schemas.openxmlformats.org/officeDocument/2006/relationships" xmlns:p="http://schemas.openxmlformats.org/presentationml/2006/main">
  <p:tag name="TIMING" val="|3.6|1.3"/>
</p:tagLst>
</file>

<file path=ppt/tags/tag3.xml><?xml version="1.0" encoding="utf-8"?>
<p:tagLst xmlns:a="http://schemas.openxmlformats.org/drawingml/2006/main" xmlns:r="http://schemas.openxmlformats.org/officeDocument/2006/relationships" xmlns:p="http://schemas.openxmlformats.org/presentationml/2006/main">
  <p:tag name="TIMING" val="|3.6|1.3"/>
</p:tagLst>
</file>

<file path=ppt/tags/tag4.xml><?xml version="1.0" encoding="utf-8"?>
<p:tagLst xmlns:a="http://schemas.openxmlformats.org/drawingml/2006/main" xmlns:r="http://schemas.openxmlformats.org/officeDocument/2006/relationships" xmlns:p="http://schemas.openxmlformats.org/presentationml/2006/main">
  <p:tag name="TIMING" val="|3.6|1.3"/>
</p:tagLst>
</file>

<file path=ppt/tags/tag5.xml><?xml version="1.0" encoding="utf-8"?>
<p:tagLst xmlns:a="http://schemas.openxmlformats.org/drawingml/2006/main" xmlns:r="http://schemas.openxmlformats.org/officeDocument/2006/relationships" xmlns:p="http://schemas.openxmlformats.org/presentationml/2006/main">
  <p:tag name="TIMING" val="|3.6|1.3"/>
</p:tagLst>
</file>

<file path=ppt/tags/tag6.xml><?xml version="1.0" encoding="utf-8"?>
<p:tagLst xmlns:a="http://schemas.openxmlformats.org/drawingml/2006/main" xmlns:r="http://schemas.openxmlformats.org/officeDocument/2006/relationships" xmlns:p="http://schemas.openxmlformats.org/presentationml/2006/main">
  <p:tag name="TIMING" val="|3.6|1.3"/>
</p:tagLst>
</file>

<file path=ppt/tags/tag7.xml><?xml version="1.0" encoding="utf-8"?>
<p:tagLst xmlns:a="http://schemas.openxmlformats.org/drawingml/2006/main" xmlns:r="http://schemas.openxmlformats.org/officeDocument/2006/relationships" xmlns:p="http://schemas.openxmlformats.org/presentationml/2006/main">
  <p:tag name="TIMING" val="|3.6|1.3"/>
</p:tagLst>
</file>

<file path=ppt/tags/tag8.xml><?xml version="1.0" encoding="utf-8"?>
<p:tagLst xmlns:a="http://schemas.openxmlformats.org/drawingml/2006/main" xmlns:r="http://schemas.openxmlformats.org/officeDocument/2006/relationships" xmlns:p="http://schemas.openxmlformats.org/presentationml/2006/main">
  <p:tag name="TIMING" val="|3.6|1.3"/>
</p:tagLst>
</file>

<file path=ppt/tags/tag9.xml><?xml version="1.0" encoding="utf-8"?>
<p:tagLst xmlns:a="http://schemas.openxmlformats.org/drawingml/2006/main" xmlns:r="http://schemas.openxmlformats.org/officeDocument/2006/relationships" xmlns:p="http://schemas.openxmlformats.org/presentationml/2006/main">
  <p:tag name="TIMING" val="|3.6|1.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883E899D54D74BA1C1A6CB9D71703E" ma:contentTypeVersion="17" ma:contentTypeDescription="Create a new document." ma:contentTypeScope="" ma:versionID="3be0929695a9ae88a8d94391f3d56e19">
  <xsd:schema xmlns:xsd="http://www.w3.org/2001/XMLSchema" xmlns:xs="http://www.w3.org/2001/XMLSchema" xmlns:p="http://schemas.microsoft.com/office/2006/metadata/properties" xmlns:ns2="efb5d312-3244-4da2-b682-98eb9f5698f6" xmlns:ns3="79817154-d81f-4d9d-a8cb-964bf513cd3b" targetNamespace="http://schemas.microsoft.com/office/2006/metadata/properties" ma:root="true" ma:fieldsID="de58a4b344844909a0d42ff46a3ab589" ns2:_="" ns3:_="">
    <xsd:import namespace="efb5d312-3244-4da2-b682-98eb9f5698f6"/>
    <xsd:import namespace="79817154-d81f-4d9d-a8cb-964bf513cd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Journalartic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5d312-3244-4da2-b682-98eb9f5698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c74c03-2f9c-4dc9-9ac7-d15f18607ae3" ma:termSetId="09814cd3-568e-fe90-9814-8d621ff8fb84" ma:anchorId="fba54fb3-c3e1-fe81-a776-ca4b69148c4d" ma:open="true" ma:isKeyword="false">
      <xsd:complexType>
        <xsd:sequence>
          <xsd:element ref="pc:Terms" minOccurs="0" maxOccurs="1"/>
        </xsd:sequence>
      </xsd:complexType>
    </xsd:element>
    <xsd:element name="Journalarticle" ma:index="24" nillable="true" ma:displayName="Document type" ma:format="Dropdown" ma:internalName="Journalarticle">
      <xsd:simpleType>
        <xsd:restriction base="dms:Choice">
          <xsd:enumeration value="Journal article"/>
          <xsd:enumeration value="Report"/>
          <xsd:enumeration value="Website"/>
          <xsd:enumeration value="Presentation"/>
        </xsd:restriction>
      </xsd:simpleType>
    </xsd:element>
  </xsd:schema>
  <xsd:schema xmlns:xsd="http://www.w3.org/2001/XMLSchema" xmlns:xs="http://www.w3.org/2001/XMLSchema" xmlns:dms="http://schemas.microsoft.com/office/2006/documentManagement/types" xmlns:pc="http://schemas.microsoft.com/office/infopath/2007/PartnerControls" targetNamespace="79817154-d81f-4d9d-a8cb-964bf513cd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571147-f908-406e-838c-ee9f7f3b6eb5}" ma:internalName="TaxCatchAll" ma:showField="CatchAllData" ma:web="79817154-d81f-4d9d-a8cb-964bf513cd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817154-d81f-4d9d-a8cb-964bf513cd3b" xsi:nil="true"/>
    <lcf76f155ced4ddcb4097134ff3c332f xmlns="efb5d312-3244-4da2-b682-98eb9f5698f6">
      <Terms xmlns="http://schemas.microsoft.com/office/infopath/2007/PartnerControls"/>
    </lcf76f155ced4ddcb4097134ff3c332f>
    <Journalarticle xmlns="efb5d312-3244-4da2-b682-98eb9f5698f6" xsi:nil="true"/>
  </documentManagement>
</p:properties>
</file>

<file path=customXml/itemProps1.xml><?xml version="1.0" encoding="utf-8"?>
<ds:datastoreItem xmlns:ds="http://schemas.openxmlformats.org/officeDocument/2006/customXml" ds:itemID="{4D8BE6F1-7460-4CCF-A2DD-08E8986A1729}">
  <ds:schemaRefs>
    <ds:schemaRef ds:uri="79817154-d81f-4d9d-a8cb-964bf513cd3b"/>
    <ds:schemaRef ds:uri="efb5d312-3244-4da2-b682-98eb9f5698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26A82E-22C0-40E3-9E48-5F37C2FBE1A0}">
  <ds:schemaRefs>
    <ds:schemaRef ds:uri="http://schemas.microsoft.com/sharepoint/v3/contenttype/forms"/>
  </ds:schemaRefs>
</ds:datastoreItem>
</file>

<file path=customXml/itemProps3.xml><?xml version="1.0" encoding="utf-8"?>
<ds:datastoreItem xmlns:ds="http://schemas.openxmlformats.org/officeDocument/2006/customXml" ds:itemID="{B8085C8E-78C7-4FEC-8878-61617A2394DF}">
  <ds:schemaRefs>
    <ds:schemaRef ds:uri="http://www.w3.org/XML/1998/namespace"/>
    <ds:schemaRef ds:uri="http://schemas.microsoft.com/office/infopath/2007/PartnerControls"/>
    <ds:schemaRef ds:uri="http://purl.org/dc/dcmitype/"/>
    <ds:schemaRef ds:uri="efb5d312-3244-4da2-b682-98eb9f5698f6"/>
    <ds:schemaRef ds:uri="http://purl.org/dc/terms/"/>
    <ds:schemaRef ds:uri="http://purl.org/dc/elements/1.1/"/>
    <ds:schemaRef ds:uri="79817154-d81f-4d9d-a8cb-964bf513cd3b"/>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5737</TotalTime>
  <Words>1307</Words>
  <Application>Microsoft Office PowerPoint</Application>
  <PresentationFormat>On-screen Show (4:3)</PresentationFormat>
  <Paragraphs>254</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Book Antiqua</vt:lpstr>
      <vt:lpstr>Calibri</vt:lpstr>
      <vt:lpstr>Calibri Light</vt:lpstr>
      <vt:lpstr>Symbol</vt:lpstr>
      <vt:lpstr>Wingdings</vt:lpstr>
      <vt:lpstr>1_Office Theme</vt:lpstr>
      <vt:lpstr>Home and Community Based Services (HCBS)  Special Interest Group (SIG) </vt:lpstr>
      <vt:lpstr>The AUCD HCBS SIG</vt:lpstr>
      <vt:lpstr>PowerPoint Presentation</vt:lpstr>
      <vt:lpstr>The AUCD HCBS SIG</vt:lpstr>
      <vt:lpstr>The AUCD HCBS SIG</vt:lpstr>
      <vt:lpstr>HCBS SIG Goals</vt:lpstr>
      <vt:lpstr>HCBS SIG Goals</vt:lpstr>
      <vt:lpstr>Updates</vt:lpstr>
      <vt:lpstr>Updates</vt:lpstr>
      <vt:lpstr>Updates</vt:lpstr>
      <vt:lpstr>“The Grassroots Project”</vt:lpstr>
      <vt:lpstr>PowerPoint Presentation</vt:lpstr>
      <vt:lpstr>The Grassroots Project</vt:lpstr>
      <vt:lpstr>CMS Calls and State Visits</vt:lpstr>
      <vt:lpstr>CMS State Visits</vt:lpstr>
      <vt:lpstr>CMS State Visits</vt:lpstr>
      <vt:lpstr>CMS State Visits</vt:lpstr>
      <vt:lpstr>Medicaid Waivers </vt:lpstr>
      <vt:lpstr>Medicaid Waivers </vt:lpstr>
      <vt:lpstr>Medicaid Waivers </vt:lpstr>
      <vt:lpstr>PowerPoint Presentation</vt:lpstr>
      <vt:lpstr>PowerPoint Presentation</vt:lpstr>
      <vt:lpstr>Knowledge Translation</vt:lpstr>
      <vt:lpstr>Quality</vt:lpstr>
      <vt:lpstr>Stakeholder Engagement</vt:lpstr>
      <vt:lpstr>The AUCD HCBS SIG</vt:lpstr>
      <vt:lpstr>The AUCD HCBS SIG</vt:lpstr>
      <vt:lpstr>The AUCD HCBS SIG</vt:lpstr>
      <vt:lpstr>The AUCD HCBS SIG</vt:lpstr>
      <vt:lpstr>The AUCD HCBS SIG</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UPDATES</dc:title>
  <dc:creator>Dawn Rudolph</dc:creator>
  <cp:lastModifiedBy>Swanson, Sarah R</cp:lastModifiedBy>
  <cp:revision>13</cp:revision>
  <cp:lastPrinted>2022-11-11T23:49:09Z</cp:lastPrinted>
  <dcterms:created xsi:type="dcterms:W3CDTF">2015-03-19T17:51:44Z</dcterms:created>
  <dcterms:modified xsi:type="dcterms:W3CDTF">2024-06-13T16:49:21Z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0x01010088883E899D54D74BA1C1A6CB9D71703E</vt:lpwstr>
  </property>
  <property fmtid="{D5CDD505-2E9C-101B-9397-08002B2CF9AE}" pid="3" name="Order">
    <vt:r8>2482100</vt:r8>
  </property>
  <property fmtid="{D5CDD505-2E9C-101B-9397-08002B2CF9AE}" pid="4" name="MediaServiceImageTags">
    <vt:lpwstr/>
  </property>
</Properties>
</file>