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8" autoAdjust="0"/>
    <p:restoredTop sz="86457" autoAdjust="0"/>
  </p:normalViewPr>
  <p:slideViewPr>
    <p:cSldViewPr>
      <p:cViewPr varScale="1">
        <p:scale>
          <a:sx n="64" d="100"/>
          <a:sy n="64" d="100"/>
        </p:scale>
        <p:origin x="82" y="350"/>
      </p:cViewPr>
      <p:guideLst>
        <p:guide orient="horz" pos="2160"/>
        <p:guide pos="2880"/>
      </p:guideLst>
    </p:cSldViewPr>
  </p:slideViewPr>
  <p:outlineViewPr>
    <p:cViewPr>
      <p:scale>
        <a:sx n="33" d="100"/>
        <a:sy n="33" d="100"/>
      </p:scale>
      <p:origin x="0" y="-6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3E75-F3BA-4E3D-B2B4-640847DF17E6}"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3E75-F3BA-4E3D-B2B4-640847DF17E6}"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304800" y="6050281"/>
            <a:ext cx="8534400"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3E75-F3BA-4E3D-B2B4-640847DF17E6}"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3E75-F3BA-4E3D-B2B4-640847DF17E6}"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3E75-F3BA-4E3D-B2B4-640847DF17E6}" type="datetimeFigureOut">
              <a:rPr lang="en-US" smtClean="0"/>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3E75-F3BA-4E3D-B2B4-640847DF17E6}" type="datetimeFigureOut">
              <a:rPr lang="en-US" smtClean="0"/>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3E75-F3BA-4E3D-B2B4-640847DF17E6}" type="datetimeFigureOut">
              <a:rPr lang="en-US" smtClean="0"/>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3E75-F3BA-4E3D-B2B4-640847DF17E6}"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3E75-F3BA-4E3D-B2B4-640847DF17E6}"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629400" y="5105400"/>
            <a:ext cx="2133600" cy="1676400"/>
          </a:xfrm>
          <a:prstGeom prst="rect">
            <a:avLst/>
          </a:prstGeom>
        </p:spPr>
        <p:txBody>
          <a:bodyPr/>
          <a:lstStyle/>
          <a:p>
            <a:fld id="{F8969DF6-8AC7-4B1F-A2BF-5D868158C785}"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3E75-F3BA-4E3D-B2B4-640847DF17E6}" type="datetimeFigureOut">
              <a:rPr lang="en-US" smtClean="0"/>
              <a:t>8/14/2018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descr="Inst_on_Disabilities black.pdf"/>
          <p:cNvPicPr>
            <a:picLocks noChangeAspect="1"/>
          </p:cNvPicPr>
          <p:nvPr userDrawn="1"/>
        </p:nvPicPr>
        <p:blipFill>
          <a:blip r:embed="rId13">
            <a:alphaModFix amt="14000"/>
            <a:extLst>
              <a:ext uri="{28A0092B-C50C-407E-A947-70E740481C1C}">
                <a14:useLocalDpi xmlns:a14="http://schemas.microsoft.com/office/drawing/2010/main" val="0"/>
              </a:ext>
            </a:extLst>
          </a:blip>
          <a:stretch>
            <a:fillRect/>
          </a:stretch>
        </p:blipFill>
        <p:spPr>
          <a:xfrm>
            <a:off x="7391400" y="6172200"/>
            <a:ext cx="1301301" cy="5019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819400"/>
          </a:xfrm>
        </p:spPr>
        <p:txBody>
          <a:bodyPr>
            <a:normAutofit fontScale="90000"/>
          </a:bodyPr>
          <a:lstStyle/>
          <a:p>
            <a:pPr>
              <a:lnSpc>
                <a:spcPct val="110000"/>
              </a:lnSpc>
            </a:pPr>
            <a:r>
              <a:rPr lang="en-US" dirty="0" smtClean="0">
                <a:solidFill>
                  <a:schemeClr val="tx2"/>
                </a:solidFill>
                <a:cs typeface="Arial" charset="0"/>
              </a:rPr>
              <a:t>Getting to Know the HCBS Final Rule</a:t>
            </a:r>
            <a:br>
              <a:rPr lang="en-US" dirty="0" smtClean="0">
                <a:solidFill>
                  <a:schemeClr val="tx2"/>
                </a:solidFill>
                <a:cs typeface="Arial" charset="0"/>
              </a:rPr>
            </a:br>
            <a:r>
              <a:rPr lang="en-US" dirty="0">
                <a:solidFill>
                  <a:schemeClr val="tx2"/>
                </a:solidFill>
                <a:cs typeface="Arial" charset="0"/>
              </a:rPr>
              <a:t/>
            </a:r>
            <a:br>
              <a:rPr lang="en-US" dirty="0">
                <a:solidFill>
                  <a:schemeClr val="tx2"/>
                </a:solidFill>
                <a:cs typeface="Arial" charset="0"/>
              </a:rPr>
            </a:br>
            <a:r>
              <a:rPr lang="en-US" sz="3200" dirty="0" smtClean="0">
                <a:solidFill>
                  <a:schemeClr val="tx2"/>
                </a:solidFill>
                <a:cs typeface="Arial" charset="0"/>
              </a:rPr>
              <a:t>Jamie Ray-Leonetti</a:t>
            </a:r>
            <a:br>
              <a:rPr lang="en-US" sz="3200" dirty="0" smtClean="0">
                <a:solidFill>
                  <a:schemeClr val="tx2"/>
                </a:solidFill>
                <a:cs typeface="Arial" charset="0"/>
              </a:rPr>
            </a:br>
            <a:r>
              <a:rPr lang="en-US" sz="3200" dirty="0" smtClean="0">
                <a:solidFill>
                  <a:schemeClr val="tx2"/>
                </a:solidFill>
                <a:cs typeface="Arial" charset="0"/>
              </a:rPr>
              <a:t>Associate Director of Policy</a:t>
            </a:r>
            <a:endParaRPr lang="en-US" sz="3600" dirty="0"/>
          </a:p>
        </p:txBody>
      </p:sp>
      <p:sp>
        <p:nvSpPr>
          <p:cNvPr id="5" name="Line 12" title="Red line"/>
          <p:cNvSpPr>
            <a:spLocks noChangeShapeType="1"/>
          </p:cNvSpPr>
          <p:nvPr/>
        </p:nvSpPr>
        <p:spPr bwMode="auto">
          <a:xfrm>
            <a:off x="457200" y="5181600"/>
            <a:ext cx="8229600" cy="0"/>
          </a:xfrm>
          <a:prstGeom prst="line">
            <a:avLst/>
          </a:prstGeom>
          <a:noFill/>
          <a:ln w="9525">
            <a:solidFill>
              <a:srgbClr val="FF0000"/>
            </a:solidFill>
            <a:round/>
            <a:headEnd/>
            <a:tailEnd/>
          </a:ln>
        </p:spPr>
        <p:txBody>
          <a:bodyPr wrap="none" anchor="ctr"/>
          <a:lstStyle/>
          <a:p>
            <a:endParaRPr lang="en-US"/>
          </a:p>
        </p:txBody>
      </p:sp>
      <p:pic>
        <p:nvPicPr>
          <p:cNvPr id="6" name="Picture 5" descr="Inst_on_Disabilities black.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0200" y="5540271"/>
            <a:ext cx="2231000" cy="860529"/>
          </a:xfrm>
          <a:prstGeom prst="rect">
            <a:avLst/>
          </a:prstGeom>
        </p:spPr>
      </p:pic>
      <p:sp>
        <p:nvSpPr>
          <p:cNvPr id="4" name="Subtitle 3"/>
          <p:cNvSpPr>
            <a:spLocks noGrp="1"/>
          </p:cNvSpPr>
          <p:nvPr>
            <p:ph type="subTitle" idx="1"/>
          </p:nvPr>
        </p:nvSpPr>
        <p:spPr>
          <a:xfrm>
            <a:off x="1371600" y="3886200"/>
            <a:ext cx="6400800" cy="1143000"/>
          </a:xfrm>
        </p:spPr>
        <p:txBody>
          <a:bodyPr>
            <a:normAutofit/>
          </a:bodyPr>
          <a:lstStyle/>
          <a:p>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Statewide transition plans</a:t>
            </a:r>
          </a:p>
          <a:p>
            <a:r>
              <a:rPr lang="en-US" dirty="0" smtClean="0"/>
              <a:t>Pennsylvania currently has conditional approval</a:t>
            </a:r>
          </a:p>
          <a:p>
            <a:r>
              <a:rPr lang="en-US" dirty="0" smtClean="0"/>
              <a:t>There will be another period of public comment before final approval is granted in PA</a:t>
            </a:r>
          </a:p>
          <a:p>
            <a:r>
              <a:rPr lang="en-US" dirty="0" smtClean="0"/>
              <a:t>The public comment period is IMPORTANT</a:t>
            </a:r>
            <a:endParaRPr lang="en-US" dirty="0"/>
          </a:p>
        </p:txBody>
      </p:sp>
    </p:spTree>
    <p:extLst>
      <p:ext uri="{BB962C8B-B14F-4D97-AF65-F5344CB8AC3E}">
        <p14:creationId xmlns:p14="http://schemas.microsoft.com/office/powerpoint/2010/main" val="1286361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 Comment Period Important?</a:t>
            </a:r>
            <a:endParaRPr lang="en-US" dirty="0"/>
          </a:p>
        </p:txBody>
      </p:sp>
      <p:sp>
        <p:nvSpPr>
          <p:cNvPr id="3" name="Content Placeholder 2"/>
          <p:cNvSpPr>
            <a:spLocks noGrp="1"/>
          </p:cNvSpPr>
          <p:nvPr>
            <p:ph idx="1"/>
          </p:nvPr>
        </p:nvSpPr>
        <p:spPr/>
        <p:txBody>
          <a:bodyPr/>
          <a:lstStyle/>
          <a:p>
            <a:r>
              <a:rPr lang="en-US" dirty="0" smtClean="0"/>
              <a:t>This is a chance for self-advocates to have their voices heard;</a:t>
            </a:r>
          </a:p>
          <a:p>
            <a:r>
              <a:rPr lang="en-US" dirty="0" smtClean="0"/>
              <a:t>This will likely be the last opportunity for public comment before the plan becomes final; and</a:t>
            </a:r>
          </a:p>
          <a:p>
            <a:r>
              <a:rPr lang="en-US" dirty="0" smtClean="0"/>
              <a:t>Public comments can help to protect the role of person-centered planning and personal choice.</a:t>
            </a:r>
            <a:endParaRPr lang="en-US" dirty="0"/>
          </a:p>
        </p:txBody>
      </p:sp>
    </p:spTree>
    <p:extLst>
      <p:ext uri="{BB962C8B-B14F-4D97-AF65-F5344CB8AC3E}">
        <p14:creationId xmlns:p14="http://schemas.microsoft.com/office/powerpoint/2010/main" val="523598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Rule -</a:t>
            </a:r>
            <a:endParaRPr lang="en-US" dirty="0"/>
          </a:p>
        </p:txBody>
      </p:sp>
      <p:sp>
        <p:nvSpPr>
          <p:cNvPr id="3" name="Content Placeholder 2"/>
          <p:cNvSpPr>
            <a:spLocks noGrp="1"/>
          </p:cNvSpPr>
          <p:nvPr>
            <p:ph idx="1"/>
          </p:nvPr>
        </p:nvSpPr>
        <p:spPr/>
        <p:txBody>
          <a:bodyPr/>
          <a:lstStyle/>
          <a:p>
            <a:r>
              <a:rPr lang="en-US" dirty="0" smtClean="0"/>
              <a:t>Focuses on activities and opportunity for community engagement – not focused on a place, or four walls of a “facility”.</a:t>
            </a:r>
          </a:p>
          <a:p>
            <a:r>
              <a:rPr lang="en-US" dirty="0" smtClean="0"/>
              <a:t>Emphasizes the central role of the individual in building their “everyday life”</a:t>
            </a:r>
          </a:p>
          <a:p>
            <a:r>
              <a:rPr lang="en-US" dirty="0" smtClean="0"/>
              <a:t>Recognizes that no two “everyday lives” look alike</a:t>
            </a:r>
            <a:endParaRPr lang="en-US" dirty="0"/>
          </a:p>
        </p:txBody>
      </p:sp>
    </p:spTree>
    <p:extLst>
      <p:ext uri="{BB962C8B-B14F-4D97-AF65-F5344CB8AC3E}">
        <p14:creationId xmlns:p14="http://schemas.microsoft.com/office/powerpoint/2010/main" val="2667016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(cont.) -</a:t>
            </a:r>
            <a:endParaRPr lang="en-US" dirty="0"/>
          </a:p>
        </p:txBody>
      </p:sp>
      <p:sp>
        <p:nvSpPr>
          <p:cNvPr id="3" name="Content Placeholder 2"/>
          <p:cNvSpPr>
            <a:spLocks noGrp="1"/>
          </p:cNvSpPr>
          <p:nvPr>
            <p:ph idx="1"/>
          </p:nvPr>
        </p:nvSpPr>
        <p:spPr/>
        <p:txBody>
          <a:bodyPr/>
          <a:lstStyle/>
          <a:p>
            <a:r>
              <a:rPr lang="en-US" dirty="0" smtClean="0"/>
              <a:t>Requires person-centered planning</a:t>
            </a:r>
          </a:p>
          <a:p>
            <a:r>
              <a:rPr lang="en-US" dirty="0" smtClean="0"/>
              <a:t>Never “one size fits all”</a:t>
            </a:r>
            <a:endParaRPr lang="en-US" dirty="0"/>
          </a:p>
        </p:txBody>
      </p:sp>
    </p:spTree>
    <p:extLst>
      <p:ext uri="{BB962C8B-B14F-4D97-AF65-F5344CB8AC3E}">
        <p14:creationId xmlns:p14="http://schemas.microsoft.com/office/powerpoint/2010/main" val="1209279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Challenges of the Rule -</a:t>
            </a:r>
            <a:endParaRPr lang="en-US" dirty="0"/>
          </a:p>
        </p:txBody>
      </p:sp>
      <p:sp>
        <p:nvSpPr>
          <p:cNvPr id="3" name="Content Placeholder 2"/>
          <p:cNvSpPr>
            <a:spLocks noGrp="1"/>
          </p:cNvSpPr>
          <p:nvPr>
            <p:ph idx="1"/>
          </p:nvPr>
        </p:nvSpPr>
        <p:spPr/>
        <p:txBody>
          <a:bodyPr/>
          <a:lstStyle/>
          <a:p>
            <a:r>
              <a:rPr lang="en-US" dirty="0" smtClean="0"/>
              <a:t>Making sure families and people with disabilities are informed</a:t>
            </a:r>
          </a:p>
          <a:p>
            <a:r>
              <a:rPr lang="en-US" dirty="0" smtClean="0"/>
              <a:t>Ensuring that current day and residential HCBS programs comply with the Rule</a:t>
            </a:r>
          </a:p>
          <a:p>
            <a:r>
              <a:rPr lang="en-US" dirty="0" smtClean="0"/>
              <a:t>Changing the way providers due business</a:t>
            </a:r>
          </a:p>
          <a:p>
            <a:r>
              <a:rPr lang="en-US" dirty="0" smtClean="0"/>
              <a:t>Changing the way individuals think about their day</a:t>
            </a:r>
            <a:endParaRPr lang="en-US" dirty="0"/>
          </a:p>
        </p:txBody>
      </p:sp>
    </p:spTree>
    <p:extLst>
      <p:ext uri="{BB962C8B-B14F-4D97-AF65-F5344CB8AC3E}">
        <p14:creationId xmlns:p14="http://schemas.microsoft.com/office/powerpoint/2010/main" val="2794673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525473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943600" cy="5592762"/>
          </a:xfrm>
        </p:spPr>
        <p:txBody>
          <a:bodyPr>
            <a:normAutofit/>
          </a:bodyPr>
          <a:lstStyle/>
          <a:p>
            <a:pPr algn="l">
              <a:spcBef>
                <a:spcPct val="20000"/>
              </a:spcBef>
            </a:pPr>
            <a:r>
              <a:rPr lang="en-US" sz="2400" dirty="0" smtClean="0"/>
              <a:t>Institute </a:t>
            </a:r>
            <a:r>
              <a:rPr lang="en-US" sz="2400" dirty="0"/>
              <a:t>on Disabilities at Temple University</a:t>
            </a:r>
            <a:br>
              <a:rPr lang="en-US" sz="2400" dirty="0"/>
            </a:br>
            <a:r>
              <a:rPr lang="en-US" sz="2400" dirty="0" smtClean="0"/>
              <a:t>1755 N 13</a:t>
            </a:r>
            <a:r>
              <a:rPr lang="en-US" sz="2400" baseline="30000" dirty="0" smtClean="0"/>
              <a:t>th</a:t>
            </a:r>
            <a:r>
              <a:rPr lang="en-US" sz="2400" dirty="0" smtClean="0"/>
              <a:t> Street</a:t>
            </a:r>
            <a:br>
              <a:rPr lang="en-US" sz="2400" dirty="0" smtClean="0"/>
            </a:br>
            <a:r>
              <a:rPr lang="en-US" sz="2400" dirty="0" smtClean="0"/>
              <a:t>Student Center, Room 411S</a:t>
            </a:r>
            <a:r>
              <a:rPr lang="en-US" sz="2400" dirty="0"/>
              <a:t/>
            </a:r>
            <a:br>
              <a:rPr lang="en-US" sz="2400" dirty="0"/>
            </a:br>
            <a:r>
              <a:rPr lang="en-US" sz="2400" dirty="0"/>
              <a:t>Philadelphia, PA  19122</a:t>
            </a:r>
            <a:br>
              <a:rPr lang="en-US" sz="2400" dirty="0"/>
            </a:br>
            <a:r>
              <a:rPr lang="en-US" sz="2400" dirty="0"/>
              <a:t/>
            </a:r>
            <a:br>
              <a:rPr lang="en-US" sz="2400" dirty="0"/>
            </a:br>
            <a:r>
              <a:rPr lang="en-US" sz="2400" dirty="0"/>
              <a:t>Tel: 215-204-1356    Fax: 215-204-6336</a:t>
            </a:r>
            <a:br>
              <a:rPr lang="en-US" sz="2400" dirty="0"/>
            </a:br>
            <a:r>
              <a:rPr lang="en-US" sz="2400" dirty="0"/>
              <a:t>Email: IOD@temple.edu</a:t>
            </a:r>
            <a:br>
              <a:rPr lang="en-US" sz="2400" dirty="0"/>
            </a:br>
            <a:r>
              <a:rPr lang="en-US" sz="2400" dirty="0"/>
              <a:t>Web: </a:t>
            </a:r>
            <a:r>
              <a:rPr lang="en-US" sz="2400" dirty="0" smtClean="0"/>
              <a:t>www.disabilities.temple.edu</a:t>
            </a:r>
            <a:r>
              <a:rPr lang="en-US" sz="2400" dirty="0"/>
              <a:t/>
            </a:r>
            <a:br>
              <a:rPr lang="en-US" sz="2400" dirty="0"/>
            </a:br>
            <a:r>
              <a:rPr lang="en-US" sz="2400" dirty="0" smtClean="0"/>
              <a:t/>
            </a:r>
            <a:br>
              <a:rPr lang="en-US" sz="2400" dirty="0" smtClean="0"/>
            </a:br>
            <a:r>
              <a:rPr lang="en-US" sz="2400" b="0" baseline="0" dirty="0" smtClean="0"/>
              <a:t/>
            </a:r>
            <a:br>
              <a:rPr lang="en-US" sz="2400" b="0" baseline="0" dirty="0" smtClean="0"/>
            </a:br>
            <a:r>
              <a:rPr lang="en-US" sz="2400" b="0" baseline="0" dirty="0" smtClean="0"/>
              <a:t>MY contact information:</a:t>
            </a:r>
            <a:br>
              <a:rPr lang="en-US" sz="2400" b="0" baseline="0" dirty="0" smtClean="0"/>
            </a:br>
            <a:r>
              <a:rPr lang="en-US" sz="2400" b="0" baseline="0" dirty="0" smtClean="0"/>
              <a:t>Tel: (215) 204-9543</a:t>
            </a:r>
            <a:br>
              <a:rPr lang="en-US" sz="2400" b="0" baseline="0" dirty="0" smtClean="0"/>
            </a:br>
            <a:r>
              <a:rPr lang="en-US" sz="2400" b="0" baseline="0" dirty="0" smtClean="0"/>
              <a:t>Email:  jamie.ray-leonetti@temple.edu</a:t>
            </a:r>
            <a:endParaRPr lang="en-US" sz="2400" dirty="0"/>
          </a:p>
        </p:txBody>
      </p:sp>
      <p:sp>
        <p:nvSpPr>
          <p:cNvPr id="8" name="Line 12" descr="horizontal rule" title="horizontal rule"/>
          <p:cNvSpPr>
            <a:spLocks noChangeShapeType="1"/>
          </p:cNvSpPr>
          <p:nvPr/>
        </p:nvSpPr>
        <p:spPr bwMode="auto">
          <a:xfrm>
            <a:off x="609600" y="533400"/>
            <a:ext cx="5486400" cy="0"/>
          </a:xfrm>
          <a:prstGeom prst="line">
            <a:avLst/>
          </a:prstGeom>
          <a:noFill/>
          <a:ln w="9525">
            <a:solidFill>
              <a:srgbClr val="FF0000"/>
            </a:solidFill>
            <a:round/>
            <a:headEnd/>
            <a:tailEnd/>
          </a:ln>
        </p:spPr>
        <p:txBody>
          <a:bodyPr wrap="none" anchor="ctr"/>
          <a:lstStyle/>
          <a:p>
            <a:endParaRPr lang="en-US"/>
          </a:p>
        </p:txBody>
      </p:sp>
      <p:pic>
        <p:nvPicPr>
          <p:cNvPr id="13" name="Picture 10" title="Woman with glasses on telepho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162800" y="3200400"/>
            <a:ext cx="1384829" cy="1311857"/>
          </a:xfrm>
          <a:prstGeom prst="rect">
            <a:avLst/>
          </a:prstGeom>
          <a:noFill/>
          <a:ln w="9525">
            <a:solidFill>
              <a:schemeClr val="tx1"/>
            </a:solidFill>
            <a:miter lim="800000"/>
            <a:headEnd/>
            <a:tailEnd/>
          </a:ln>
        </p:spPr>
      </p:pic>
      <p:pic>
        <p:nvPicPr>
          <p:cNvPr id="14" name="Picture 11" title="Man in power chair outsid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162800" y="1820584"/>
            <a:ext cx="1373553" cy="1270193"/>
          </a:xfrm>
          <a:prstGeom prst="rect">
            <a:avLst/>
          </a:prstGeom>
          <a:noFill/>
          <a:ln w="9525">
            <a:solidFill>
              <a:schemeClr val="tx1"/>
            </a:solidFill>
            <a:miter lim="800000"/>
            <a:headEnd/>
            <a:tailEnd/>
          </a:ln>
        </p:spPr>
      </p:pic>
      <p:pic>
        <p:nvPicPr>
          <p:cNvPr id="15" name="Picture 12" title="Two male college students smili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7162799" y="457200"/>
            <a:ext cx="1376475" cy="1280801"/>
          </a:xfrm>
          <a:prstGeom prst="rect">
            <a:avLst/>
          </a:prstGeom>
          <a:noFill/>
          <a:ln w="9525">
            <a:solidFill>
              <a:schemeClr val="tx1"/>
            </a:solidFill>
            <a:miter lim="800000"/>
            <a:headEnd/>
            <a:tailEnd/>
          </a:ln>
        </p:spPr>
      </p:pic>
      <p:pic>
        <p:nvPicPr>
          <p:cNvPr id="16" name="Picture 13" title="Woman with mature daughter standing in front of red and white balloons"/>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7162800" y="4606421"/>
            <a:ext cx="1377633" cy="130111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txBox="1">
            <a:spLocks noChangeArrowheads="1"/>
          </p:cNvSpPr>
          <p:nvPr/>
        </p:nvSpPr>
        <p:spPr>
          <a:xfrm>
            <a:off x="1600200" y="5105400"/>
            <a:ext cx="5715000" cy="914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US" sz="1800" b="0" i="0" u="none" strike="noStrike" kern="1200" cap="none" spc="0" normalizeH="0" baseline="0" noProof="0" smtClean="0">
                <a:ln>
                  <a:noFill/>
                </a:ln>
                <a:solidFill>
                  <a:schemeClr val="tx1">
                    <a:tint val="75000"/>
                  </a:schemeClr>
                </a:solidFill>
                <a:effectLst/>
                <a:uLnTx/>
                <a:uFillTx/>
                <a:latin typeface="+mn-lt"/>
                <a:ea typeface="+mn-ea"/>
                <a:cs typeface="Arial" charset="0"/>
              </a:rPr>
              <a:t>Pennsylvania’s University Center for Excellence </a:t>
            </a:r>
            <a:br>
              <a:rPr kumimoji="0" lang="en-US" sz="1800" b="0" i="0" u="none" strike="noStrike" kern="1200" cap="none" spc="0" normalizeH="0" baseline="0" noProof="0" smtClean="0">
                <a:ln>
                  <a:noFill/>
                </a:ln>
                <a:solidFill>
                  <a:schemeClr val="tx1">
                    <a:tint val="75000"/>
                  </a:schemeClr>
                </a:solidFill>
                <a:effectLst/>
                <a:uLnTx/>
                <a:uFillTx/>
                <a:latin typeface="+mn-lt"/>
                <a:ea typeface="+mn-ea"/>
                <a:cs typeface="Arial" charset="0"/>
              </a:rPr>
            </a:br>
            <a:r>
              <a:rPr kumimoji="0" lang="en-US" sz="1800" b="0" i="0" u="none" strike="noStrike" kern="1200" cap="none" spc="0" normalizeH="0" baseline="0" noProof="0" smtClean="0">
                <a:ln>
                  <a:noFill/>
                </a:ln>
                <a:solidFill>
                  <a:schemeClr val="tx1">
                    <a:tint val="75000"/>
                  </a:schemeClr>
                </a:solidFill>
                <a:effectLst/>
                <a:uLnTx/>
                <a:uFillTx/>
                <a:latin typeface="+mn-lt"/>
                <a:ea typeface="+mn-ea"/>
                <a:cs typeface="Arial" charset="0"/>
              </a:rPr>
              <a:t>in Developmental Disabilities</a:t>
            </a:r>
            <a:br>
              <a:rPr kumimoji="0" lang="en-US" sz="1800" b="0" i="0" u="none" strike="noStrike" kern="1200" cap="none" spc="0" normalizeH="0" baseline="0" noProof="0" smtClean="0">
                <a:ln>
                  <a:noFill/>
                </a:ln>
                <a:solidFill>
                  <a:schemeClr val="tx1">
                    <a:tint val="75000"/>
                  </a:schemeClr>
                </a:solidFill>
                <a:effectLst/>
                <a:uLnTx/>
                <a:uFillTx/>
                <a:latin typeface="+mn-lt"/>
                <a:ea typeface="+mn-ea"/>
                <a:cs typeface="Arial" charset="0"/>
              </a:rPr>
            </a:br>
            <a:r>
              <a:rPr kumimoji="0" lang="en-US" sz="1800" b="0" i="0" u="none" strike="noStrike" kern="1200" cap="none" spc="0" normalizeH="0" baseline="0" noProof="0" smtClean="0">
                <a:ln>
                  <a:noFill/>
                </a:ln>
                <a:solidFill>
                  <a:schemeClr val="tx1">
                    <a:tint val="75000"/>
                  </a:schemeClr>
                </a:solidFill>
                <a:effectLst/>
                <a:uLnTx/>
                <a:uFillTx/>
                <a:latin typeface="+mn-lt"/>
                <a:ea typeface="+mn-ea"/>
                <a:cs typeface="Arial" charset="0"/>
              </a:rPr>
              <a:t>Education, Research and Service</a:t>
            </a:r>
            <a:endParaRPr kumimoji="0" lang="en-US" sz="2800" b="0" i="0" u="none" strike="noStrike" kern="1200" cap="none" spc="0" normalizeH="0" baseline="0" noProof="0" smtClean="0">
              <a:ln>
                <a:noFill/>
              </a:ln>
              <a:solidFill>
                <a:schemeClr val="tx1">
                  <a:tint val="75000"/>
                </a:schemeClr>
              </a:solidFill>
              <a:effectLst/>
              <a:uLnTx/>
              <a:uFillTx/>
              <a:latin typeface="+mn-lt"/>
              <a:ea typeface="+mn-ea"/>
              <a:cs typeface="Arial" charset="0"/>
            </a:endParaRPr>
          </a:p>
        </p:txBody>
      </p:sp>
      <p:sp>
        <p:nvSpPr>
          <p:cNvPr id="6" name="Line 12" descr="horizontal rule" title="horizontal rule"/>
          <p:cNvSpPr>
            <a:spLocks noChangeShapeType="1"/>
          </p:cNvSpPr>
          <p:nvPr/>
        </p:nvSpPr>
        <p:spPr bwMode="auto">
          <a:xfrm>
            <a:off x="2362200" y="5019675"/>
            <a:ext cx="4114800" cy="0"/>
          </a:xfrm>
          <a:prstGeom prst="line">
            <a:avLst/>
          </a:prstGeom>
          <a:noFill/>
          <a:ln w="9525">
            <a:solidFill>
              <a:srgbClr val="FF0000"/>
            </a:solidFill>
            <a:round/>
            <a:headEnd/>
            <a:tailEnd/>
          </a:ln>
        </p:spPr>
        <p:txBody>
          <a:bodyPr wrap="none" anchor="ctr"/>
          <a:lstStyle/>
          <a:p>
            <a:endParaRPr lang="en-US" dirty="0"/>
          </a:p>
        </p:txBody>
      </p:sp>
      <p:sp>
        <p:nvSpPr>
          <p:cNvPr id="7" name="Line 14" descr="horizontal rule" title="horizontal rule"/>
          <p:cNvSpPr>
            <a:spLocks noChangeShapeType="1"/>
          </p:cNvSpPr>
          <p:nvPr/>
        </p:nvSpPr>
        <p:spPr bwMode="auto">
          <a:xfrm>
            <a:off x="2362200" y="6019800"/>
            <a:ext cx="4114800" cy="0"/>
          </a:xfrm>
          <a:prstGeom prst="line">
            <a:avLst/>
          </a:prstGeom>
          <a:noFill/>
          <a:ln w="9525">
            <a:solidFill>
              <a:srgbClr val="FF0000"/>
            </a:solidFill>
            <a:round/>
            <a:headEnd/>
            <a:tailEnd/>
          </a:ln>
        </p:spPr>
        <p:txBody>
          <a:bodyPr wrap="none" anchor="ctr"/>
          <a:lstStyle/>
          <a:p>
            <a:endParaRPr lang="en-US"/>
          </a:p>
        </p:txBody>
      </p:sp>
      <p:pic>
        <p:nvPicPr>
          <p:cNvPr id="8" name="Picture 7" descr="Inst_on_Disabilities black.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7613" y="2067587"/>
            <a:ext cx="5307587" cy="204721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5943600" cy="5410200"/>
          </a:xfrm>
        </p:spPr>
        <p:txBody>
          <a:bodyPr>
            <a:normAutofit fontScale="85000" lnSpcReduction="10000"/>
          </a:bodyPr>
          <a:lstStyle/>
          <a:p>
            <a:pPr marL="0">
              <a:lnSpc>
                <a:spcPct val="120000"/>
              </a:lnSpc>
              <a:buNone/>
            </a:pPr>
            <a:r>
              <a:rPr lang="en-US" baseline="0" dirty="0" smtClean="0">
                <a:solidFill>
                  <a:schemeClr val="tx2"/>
                </a:solidFill>
              </a:rPr>
              <a:t>VISION</a:t>
            </a:r>
          </a:p>
          <a:p>
            <a:pPr marL="0" indent="0">
              <a:lnSpc>
                <a:spcPct val="120000"/>
              </a:lnSpc>
              <a:buNone/>
            </a:pPr>
            <a:r>
              <a:rPr lang="en-US" sz="2400" b="0" baseline="0" dirty="0" smtClean="0">
                <a:solidFill>
                  <a:schemeClr val="tx2"/>
                </a:solidFill>
                <a:cs typeface="Arial" charset="0"/>
              </a:rPr>
              <a:t>A society where all people are valued and respected, and where all people have the knowledge, opportunity and power to improve their lives and the lives of others.</a:t>
            </a:r>
          </a:p>
          <a:p>
            <a:pPr indent="0">
              <a:lnSpc>
                <a:spcPct val="120000"/>
              </a:lnSpc>
              <a:buNone/>
            </a:pPr>
            <a:endParaRPr lang="en-US" sz="2400" dirty="0">
              <a:solidFill>
                <a:schemeClr val="tx2"/>
              </a:solidFill>
              <a:cs typeface="Arial" charset="0"/>
            </a:endParaRPr>
          </a:p>
          <a:p>
            <a:pPr marL="0" indent="0">
              <a:buNone/>
            </a:pPr>
            <a:endParaRPr lang="en-US" baseline="0" dirty="0" smtClean="0">
              <a:solidFill>
                <a:schemeClr val="tx2"/>
              </a:solidFill>
            </a:endParaRPr>
          </a:p>
          <a:p>
            <a:pPr marL="0" indent="0">
              <a:lnSpc>
                <a:spcPct val="110000"/>
              </a:lnSpc>
              <a:buNone/>
            </a:pPr>
            <a:r>
              <a:rPr lang="en-US" baseline="0" dirty="0" smtClean="0">
                <a:solidFill>
                  <a:schemeClr val="tx2"/>
                </a:solidFill>
              </a:rPr>
              <a:t>MISSION</a:t>
            </a:r>
            <a:r>
              <a:rPr lang="en-US" sz="3600" b="0" baseline="0" dirty="0" smtClean="0">
                <a:solidFill>
                  <a:schemeClr val="tx2"/>
                </a:solidFill>
              </a:rPr>
              <a:t/>
            </a:r>
            <a:br>
              <a:rPr lang="en-US" sz="3600" b="0" baseline="0" dirty="0" smtClean="0">
                <a:solidFill>
                  <a:schemeClr val="tx2"/>
                </a:solidFill>
              </a:rPr>
            </a:br>
            <a:r>
              <a:rPr lang="en-US" sz="2400" dirty="0">
                <a:solidFill>
                  <a:schemeClr val="tx2"/>
                </a:solidFill>
              </a:rPr>
              <a:t>The Institute on Disabilities at Temple University learns from and works with people with disabilities and their families in diverse communities across Pennsylvania to create and share knowledge, change systems, and promote self-</a:t>
            </a:r>
            <a:r>
              <a:rPr lang="en-US" sz="2400" dirty="0" smtClean="0">
                <a:solidFill>
                  <a:schemeClr val="tx2"/>
                </a:solidFill>
              </a:rPr>
              <a:t>determined </a:t>
            </a:r>
            <a:r>
              <a:rPr lang="en-US" sz="2400" dirty="0">
                <a:solidFill>
                  <a:schemeClr val="tx2"/>
                </a:solidFill>
              </a:rPr>
              <a:t>lives so that disability is recognized as a natural part of the human experience. </a:t>
            </a:r>
          </a:p>
        </p:txBody>
      </p:sp>
      <p:pic>
        <p:nvPicPr>
          <p:cNvPr id="4" name="Picture 10" title="Woman with glasses on telepho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162800" y="3200400"/>
            <a:ext cx="1384829" cy="1311857"/>
          </a:xfrm>
          <a:prstGeom prst="rect">
            <a:avLst/>
          </a:prstGeom>
          <a:noFill/>
          <a:ln w="9525">
            <a:solidFill>
              <a:schemeClr val="tx1"/>
            </a:solidFill>
            <a:miter lim="800000"/>
            <a:headEnd/>
            <a:tailEnd/>
          </a:ln>
        </p:spPr>
      </p:pic>
      <p:pic>
        <p:nvPicPr>
          <p:cNvPr id="5" name="Picture 11" title="Man in power chair outsid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162800" y="1820584"/>
            <a:ext cx="1373553" cy="1270193"/>
          </a:xfrm>
          <a:prstGeom prst="rect">
            <a:avLst/>
          </a:prstGeom>
          <a:noFill/>
          <a:ln w="9525">
            <a:solidFill>
              <a:schemeClr val="tx1"/>
            </a:solidFill>
            <a:miter lim="800000"/>
            <a:headEnd/>
            <a:tailEnd/>
          </a:ln>
        </p:spPr>
      </p:pic>
      <p:pic>
        <p:nvPicPr>
          <p:cNvPr id="6" name="Picture 12" title="Two male college students smili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7162799" y="457200"/>
            <a:ext cx="1376475" cy="1280801"/>
          </a:xfrm>
          <a:prstGeom prst="rect">
            <a:avLst/>
          </a:prstGeom>
          <a:noFill/>
          <a:ln w="9525">
            <a:solidFill>
              <a:schemeClr val="tx1"/>
            </a:solidFill>
            <a:miter lim="800000"/>
            <a:headEnd/>
            <a:tailEnd/>
          </a:ln>
        </p:spPr>
      </p:pic>
      <p:pic>
        <p:nvPicPr>
          <p:cNvPr id="7" name="Picture 13" title="Woman with mature daughter standing in front of red and white balloons"/>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7162800" y="4606421"/>
            <a:ext cx="1377633" cy="1301111"/>
          </a:xfrm>
          <a:prstGeom prst="rect">
            <a:avLst/>
          </a:prstGeom>
          <a:noFill/>
          <a:ln w="9525">
            <a:solidFill>
              <a:schemeClr val="tx1"/>
            </a:solidFill>
            <a:miter lim="800000"/>
            <a:headEnd/>
            <a:tailEnd/>
          </a:ln>
        </p:spPr>
      </p:pic>
      <p:sp>
        <p:nvSpPr>
          <p:cNvPr id="8" name="Line 12" descr="horizontal rule" title="horizontal rule"/>
          <p:cNvSpPr>
            <a:spLocks noChangeShapeType="1"/>
          </p:cNvSpPr>
          <p:nvPr/>
        </p:nvSpPr>
        <p:spPr bwMode="auto">
          <a:xfrm>
            <a:off x="685800" y="3048000"/>
            <a:ext cx="5181600" cy="0"/>
          </a:xfrm>
          <a:prstGeom prst="line">
            <a:avLst/>
          </a:prstGeom>
          <a:noFill/>
          <a:ln w="9525">
            <a:solidFill>
              <a:srgbClr val="FF0000"/>
            </a:solidFill>
            <a:round/>
            <a:headEnd/>
            <a:tailEnd/>
          </a:ln>
        </p:spPr>
        <p:txBody>
          <a:bodyPr wrap="none" anchor="ctr"/>
          <a:lstStyle/>
          <a:p>
            <a:endParaRPr lang="en-US"/>
          </a:p>
        </p:txBody>
      </p:sp>
      <p:sp>
        <p:nvSpPr>
          <p:cNvPr id="9" name="Line 12" descr="horizontal rule" title="horizontal rule"/>
          <p:cNvSpPr>
            <a:spLocks noChangeShapeType="1"/>
          </p:cNvSpPr>
          <p:nvPr/>
        </p:nvSpPr>
        <p:spPr bwMode="auto">
          <a:xfrm>
            <a:off x="685800" y="457200"/>
            <a:ext cx="5257800" cy="0"/>
          </a:xfrm>
          <a:prstGeom prst="line">
            <a:avLst/>
          </a:prstGeom>
          <a:noFill/>
          <a:ln w="9525">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“HCBS Final Rule”?</a:t>
            </a:r>
            <a:endParaRPr lang="en-US" dirty="0"/>
          </a:p>
        </p:txBody>
      </p:sp>
      <p:sp>
        <p:nvSpPr>
          <p:cNvPr id="3" name="Content Placeholder 2"/>
          <p:cNvSpPr>
            <a:spLocks noGrp="1"/>
          </p:cNvSpPr>
          <p:nvPr>
            <p:ph idx="1"/>
          </p:nvPr>
        </p:nvSpPr>
        <p:spPr/>
        <p:txBody>
          <a:bodyPr/>
          <a:lstStyle/>
          <a:p>
            <a:r>
              <a:rPr lang="en-US" dirty="0" smtClean="0"/>
              <a:t>Announced by Centers for Medicare and Medicaid Services (CMS) in January 2014</a:t>
            </a:r>
          </a:p>
          <a:p>
            <a:r>
              <a:rPr lang="en-US" dirty="0" smtClean="0"/>
              <a:t>Impact residential and day service settings funded through Medicaid where Home and Community Based Services (HCBS) are provided</a:t>
            </a:r>
          </a:p>
          <a:p>
            <a:r>
              <a:rPr lang="en-US" dirty="0" smtClean="0"/>
              <a:t>Intended to promote choice of daily activities and person-centered planning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HCBS Settings Must -</a:t>
            </a:r>
            <a:endParaRPr lang="en-US" dirty="0"/>
          </a:p>
        </p:txBody>
      </p:sp>
      <p:sp>
        <p:nvSpPr>
          <p:cNvPr id="3" name="Content Placeholder 2"/>
          <p:cNvSpPr>
            <a:spLocks noGrp="1"/>
          </p:cNvSpPr>
          <p:nvPr>
            <p:ph idx="1"/>
          </p:nvPr>
        </p:nvSpPr>
        <p:spPr/>
        <p:txBody>
          <a:bodyPr/>
          <a:lstStyle/>
          <a:p>
            <a:r>
              <a:rPr lang="en-US" dirty="0" smtClean="0"/>
              <a:t>Be integrated in and facilitate access to the greater community;</a:t>
            </a:r>
          </a:p>
          <a:p>
            <a:r>
              <a:rPr lang="en-US" dirty="0" smtClean="0"/>
              <a:t>Allow individuals optimized autonomy and independence in making life choices;</a:t>
            </a:r>
          </a:p>
          <a:p>
            <a:r>
              <a:rPr lang="en-US" dirty="0" smtClean="0"/>
              <a:t>Be chosen by the individual from among residential and day options, including non-disability specific settings;</a:t>
            </a:r>
            <a:endParaRPr lang="en-US" dirty="0"/>
          </a:p>
        </p:txBody>
      </p:sp>
    </p:spTree>
    <p:extLst>
      <p:ext uri="{BB962C8B-B14F-4D97-AF65-F5344CB8AC3E}">
        <p14:creationId xmlns:p14="http://schemas.microsoft.com/office/powerpoint/2010/main" val="4180468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HCBS Settings Must (cont.)- </a:t>
            </a:r>
            <a:endParaRPr lang="en-US" dirty="0"/>
          </a:p>
        </p:txBody>
      </p:sp>
      <p:sp>
        <p:nvSpPr>
          <p:cNvPr id="3" name="Content Placeholder 2"/>
          <p:cNvSpPr>
            <a:spLocks noGrp="1"/>
          </p:cNvSpPr>
          <p:nvPr>
            <p:ph idx="1"/>
          </p:nvPr>
        </p:nvSpPr>
        <p:spPr/>
        <p:txBody>
          <a:bodyPr>
            <a:normAutofit lnSpcReduction="10000"/>
          </a:bodyPr>
          <a:lstStyle/>
          <a:p>
            <a:r>
              <a:rPr lang="en-US" dirty="0" smtClean="0"/>
              <a:t>Ensure right to privacy, dignity and respect (including no coercion or restraint);</a:t>
            </a:r>
          </a:p>
          <a:p>
            <a:r>
              <a:rPr lang="en-US" dirty="0" smtClean="0"/>
              <a:t>Provide opportunity to seek competitive employment;</a:t>
            </a:r>
          </a:p>
          <a:p>
            <a:r>
              <a:rPr lang="en-US" dirty="0" smtClean="0"/>
              <a:t>Provide for choice of roommate in a residential setting; and</a:t>
            </a:r>
          </a:p>
          <a:p>
            <a:r>
              <a:rPr lang="en-US" dirty="0" smtClean="0"/>
              <a:t>Encourage choice of services and choice of who provides them.</a:t>
            </a:r>
            <a:endParaRPr lang="en-US" dirty="0"/>
          </a:p>
        </p:txBody>
      </p:sp>
    </p:spTree>
    <p:extLst>
      <p:ext uri="{BB962C8B-B14F-4D97-AF65-F5344CB8AC3E}">
        <p14:creationId xmlns:p14="http://schemas.microsoft.com/office/powerpoint/2010/main" val="1088350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Requirements – Residential Settings Provider Owned-</a:t>
            </a:r>
            <a:endParaRPr lang="en-US" dirty="0"/>
          </a:p>
        </p:txBody>
      </p:sp>
      <p:sp>
        <p:nvSpPr>
          <p:cNvPr id="3" name="Content Placeholder 2"/>
          <p:cNvSpPr>
            <a:spLocks noGrp="1"/>
          </p:cNvSpPr>
          <p:nvPr>
            <p:ph idx="1"/>
          </p:nvPr>
        </p:nvSpPr>
        <p:spPr/>
        <p:txBody>
          <a:bodyPr>
            <a:normAutofit lnSpcReduction="10000"/>
          </a:bodyPr>
          <a:lstStyle/>
          <a:p>
            <a:r>
              <a:rPr lang="en-US" dirty="0" smtClean="0"/>
              <a:t>Have a written lease;</a:t>
            </a:r>
          </a:p>
          <a:p>
            <a:r>
              <a:rPr lang="en-US" dirty="0" smtClean="0"/>
              <a:t>Privacy in the unit including an entrance the individual can lock (key staff may have a key based on individual’s need);</a:t>
            </a:r>
          </a:p>
          <a:p>
            <a:r>
              <a:rPr lang="en-US" dirty="0" smtClean="0"/>
              <a:t>Choice of roommates;</a:t>
            </a:r>
          </a:p>
          <a:p>
            <a:r>
              <a:rPr lang="en-US" dirty="0" smtClean="0"/>
              <a:t>Ability to decorate the unit just as any other leaseholder;</a:t>
            </a:r>
          </a:p>
          <a:p>
            <a:r>
              <a:rPr lang="en-US" dirty="0" smtClean="0"/>
              <a:t>Control of schedule and daily activities;</a:t>
            </a:r>
          </a:p>
          <a:p>
            <a:endParaRPr lang="en-US" dirty="0"/>
          </a:p>
        </p:txBody>
      </p:sp>
    </p:spTree>
    <p:extLst>
      <p:ext uri="{BB962C8B-B14F-4D97-AF65-F5344CB8AC3E}">
        <p14:creationId xmlns:p14="http://schemas.microsoft.com/office/powerpoint/2010/main" val="2440788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Residential – Provider Owned (Cont.)</a:t>
            </a:r>
            <a:endParaRPr lang="en-US" dirty="0"/>
          </a:p>
        </p:txBody>
      </p:sp>
      <p:sp>
        <p:nvSpPr>
          <p:cNvPr id="3" name="Content Placeholder 2"/>
          <p:cNvSpPr>
            <a:spLocks noGrp="1"/>
          </p:cNvSpPr>
          <p:nvPr>
            <p:ph idx="1"/>
          </p:nvPr>
        </p:nvSpPr>
        <p:spPr/>
        <p:txBody>
          <a:bodyPr/>
          <a:lstStyle/>
          <a:p>
            <a:r>
              <a:rPr lang="en-US" dirty="0" smtClean="0"/>
              <a:t>Access to food at any time;</a:t>
            </a:r>
          </a:p>
          <a:p>
            <a:r>
              <a:rPr lang="en-US" dirty="0" smtClean="0"/>
              <a:t>Visitors of their choosing at any time; and</a:t>
            </a:r>
          </a:p>
          <a:p>
            <a:r>
              <a:rPr lang="en-US" dirty="0" smtClean="0"/>
              <a:t>A unit that is physically accessible to the individual.</a:t>
            </a:r>
            <a:endParaRPr lang="en-US" dirty="0"/>
          </a:p>
        </p:txBody>
      </p:sp>
    </p:spTree>
    <p:extLst>
      <p:ext uri="{BB962C8B-B14F-4D97-AF65-F5344CB8AC3E}">
        <p14:creationId xmlns:p14="http://schemas.microsoft.com/office/powerpoint/2010/main" val="2643080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Implementation - </a:t>
            </a:r>
            <a:endParaRPr lang="en-US" dirty="0"/>
          </a:p>
        </p:txBody>
      </p:sp>
      <p:sp>
        <p:nvSpPr>
          <p:cNvPr id="3" name="Content Placeholder 2"/>
          <p:cNvSpPr>
            <a:spLocks noGrp="1"/>
          </p:cNvSpPr>
          <p:nvPr>
            <p:ph idx="1"/>
          </p:nvPr>
        </p:nvSpPr>
        <p:spPr/>
        <p:txBody>
          <a:bodyPr/>
          <a:lstStyle/>
          <a:p>
            <a:r>
              <a:rPr lang="en-US" dirty="0" smtClean="0"/>
              <a:t>Rule introduced January 2014</a:t>
            </a:r>
          </a:p>
          <a:p>
            <a:r>
              <a:rPr lang="en-US" dirty="0" smtClean="0"/>
              <a:t>Rule took effect March 2014</a:t>
            </a:r>
          </a:p>
          <a:p>
            <a:r>
              <a:rPr lang="en-US" dirty="0" smtClean="0"/>
              <a:t>Rule compliance deadline extended to March 17, 2022</a:t>
            </a:r>
            <a:endParaRPr lang="en-US" dirty="0"/>
          </a:p>
        </p:txBody>
      </p:sp>
    </p:spTree>
    <p:extLst>
      <p:ext uri="{BB962C8B-B14F-4D97-AF65-F5344CB8AC3E}">
        <p14:creationId xmlns:p14="http://schemas.microsoft.com/office/powerpoint/2010/main" val="3841602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On-screen Show (4:3)</PresentationFormat>
  <Paragraphs>58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Getting to Know the HCBS Final Rule  Jamie Ray-Leonetti Associate Director of Policy</vt:lpstr>
      <vt:lpstr>PowerPoint Presentation</vt:lpstr>
      <vt:lpstr>PowerPoint Presentation</vt:lpstr>
      <vt:lpstr>What is the “HCBS Final Rule”?</vt:lpstr>
      <vt:lpstr>All HCBS Settings Must -</vt:lpstr>
      <vt:lpstr>All HCBS Settings Must (cont.)- </vt:lpstr>
      <vt:lpstr>Additional Requirements – Residential Settings Provider Owned-</vt:lpstr>
      <vt:lpstr>Residential – Provider Owned (Cont.)</vt:lpstr>
      <vt:lpstr>Timeline for Implementation - </vt:lpstr>
      <vt:lpstr>Where are we now?</vt:lpstr>
      <vt:lpstr>Why is the Comment Period Important?</vt:lpstr>
      <vt:lpstr>Benefits of the Rule -</vt:lpstr>
      <vt:lpstr>Benefits (cont.) -</vt:lpstr>
      <vt:lpstr>Potential Challenges of the Rule -</vt:lpstr>
      <vt:lpstr>QUESTIONS??</vt:lpstr>
      <vt:lpstr>Institute on Disabilities at Temple University 1755 N 13th Street Student Center, Room 411S Philadelphia, PA  19122  Tel: 215-204-1356    Fax: 215-204-6336 Email: IOD@temple.edu Web: www.disabilities.temple.edu   MY contact information: Tel: (215) 204-9543 Email:  jamie.ray-leonetti@temple.edu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2018-08-14T20:08:45Z</dcterms:created>
  <dcterms:modified xsi:type="dcterms:W3CDTF">2018-08-14T20:21:47Z</dcterms:modified>
</cp:coreProperties>
</file>