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76" r:id="rId5"/>
    <p:sldId id="1438" r:id="rId6"/>
    <p:sldId id="289" r:id="rId7"/>
    <p:sldId id="291" r:id="rId8"/>
    <p:sldId id="257" r:id="rId9"/>
    <p:sldId id="280" r:id="rId10"/>
    <p:sldId id="281" r:id="rId11"/>
    <p:sldId id="258" r:id="rId12"/>
    <p:sldId id="259" r:id="rId13"/>
    <p:sldId id="260" r:id="rId14"/>
    <p:sldId id="263" r:id="rId15"/>
    <p:sldId id="294" r:id="rId16"/>
    <p:sldId id="283" r:id="rId17"/>
    <p:sldId id="268" r:id="rId18"/>
    <p:sldId id="278" r:id="rId19"/>
    <p:sldId id="1439" r:id="rId20"/>
    <p:sldId id="285" r:id="rId21"/>
    <p:sldId id="286" r:id="rId22"/>
    <p:sldId id="287" r:id="rId23"/>
    <p:sldId id="1440" r:id="rId24"/>
  </p:sldIdLst>
  <p:sldSz cx="9144000" cy="6858000" type="screen4x3"/>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CC51F21-9453-4E3A-8385-2692585772BB}">
          <p14:sldIdLst>
            <p14:sldId id="276"/>
            <p14:sldId id="1438"/>
            <p14:sldId id="289"/>
            <p14:sldId id="291"/>
            <p14:sldId id="257"/>
            <p14:sldId id="280"/>
            <p14:sldId id="281"/>
            <p14:sldId id="258"/>
            <p14:sldId id="259"/>
            <p14:sldId id="260"/>
            <p14:sldId id="263"/>
            <p14:sldId id="294"/>
            <p14:sldId id="283"/>
            <p14:sldId id="268"/>
            <p14:sldId id="278"/>
            <p14:sldId id="1439"/>
            <p14:sldId id="285"/>
            <p14:sldId id="286"/>
            <p14:sldId id="287"/>
            <p14:sldId id="144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guide id="3" orient="horz" pos="2208" userDrawn="1">
          <p15:clr>
            <a:srgbClr val="A4A3A4"/>
          </p15:clr>
        </p15:guide>
        <p15:guide id="4" pos="2928" userDrawn="1">
          <p15:clr>
            <a:srgbClr val="A4A3A4"/>
          </p15:clr>
        </p15:guide>
        <p15:guide id="5" orient="horz" pos="3883" userDrawn="1">
          <p15:clr>
            <a:srgbClr val="A4A3A4"/>
          </p15:clr>
        </p15:guide>
        <p15:guide id="6" pos="1629" userDrawn="1">
          <p15:clr>
            <a:srgbClr val="A4A3A4"/>
          </p15:clr>
        </p15:guide>
        <p15:guide id="7"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A2A0E-1CCC-5AEA-E74D-458BCC37FFEA}" name="Wright, Deirdre" initials="WD" userId="S::deiwright@pa.gov::31f8c19d-b73d-42cd-a992-b601d9be2958" providerId="AD"/>
  <p188:author id="{C72CFB1F-8329-8737-9246-A1245756CE36}" name="Abdelhadi, Samer" initials="AS" userId="S::c-sabdelha@pa.gov::d8656775-d9cd-449c-b261-a031fe72ac35" providerId="AD"/>
  <p188:author id="{6770055F-B455-18A2-5CB1-8DF83ECD18BD}" name="Ramirez, Diana" initials="RD" userId="S::dramirez@pa.gov::96fb9065-581a-412c-9b14-e852db8c4c12" providerId="AD"/>
  <p188:author id="{F34CFEA2-3523-8325-F3D4-192D9CBDF353}" name="Abdelhadi, Samer" initials="AS" userId="Abdelhadi, Samer" providerId="None"/>
  <p188:author id="{4547EBC9-6CDC-5FF5-E1E5-46A0DAB3EB0D}" name="Giberga, Tara" initials="GT" userId="S::tgiberga@pa.gov::aa89a542-3c44-482d-b2b5-8562f632355f" providerId="AD"/>
  <p188:author id="{D71A98D9-A08E-242E-DE93-CDEB5D3DE3BA}" name="Ramirez, Diana" initials="RD" userId="Ramirez, Dian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right, Deirdre" initials="WD" lastIdx="10" clrIdx="0"/>
  <p:cmAuthor id="2" name="Wright, Deirdre" initials="WD [2]" lastIdx="5" clrIdx="1"/>
  <p:cmAuthor id="3" name="Diana Ramirez" initials="DR" lastIdx="11" clrIdx="2"/>
  <p:cmAuthor id="4" name="Abdelhadi, Samer" initials="AS" lastIdx="14" clrIdx="3"/>
  <p:cmAuthor id="5" name="Ramirez, Diana" initials="RD"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29118-3D34-4F0A-99F2-C9327AB87F19}" v="12" dt="2022-07-15T13:53:18.806"/>
    <p1510:client id="{8C25DF1D-4A0F-4545-2592-8AFBDE280886}" v="10" dt="2022-07-18T19:48:30.785"/>
    <p1510:client id="{C5AE7FFF-6E31-4151-B7EE-FE01103DF84C}" v="2" dt="2022-07-15T14:25:23.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160"/>
        <p:guide orient="horz" pos="2208"/>
        <p:guide pos="2928"/>
        <p:guide orient="horz" pos="3883"/>
        <p:guide pos="16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amer\AppData\Local\Microsoft\Windows\INetCache\Content.Outlook\B573KE6E\Samer%20Sat%20x%20Race%20Chart%20June%202022%20(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r>
              <a:rPr lang="en-US"/>
              <a:t>Satisfaction Scale By Race (N=2,250)</a:t>
            </a:r>
          </a:p>
        </c:rich>
      </c:tx>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SatisfactionScale</c:v>
                </c:pt>
              </c:strCache>
            </c:strRef>
          </c:tx>
          <c:spPr>
            <a:solidFill>
              <a:schemeClr val="accent1"/>
            </a:solidFill>
            <a:ln>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Asian</c:v>
                </c:pt>
                <c:pt idx="1">
                  <c:v>Black</c:v>
                </c:pt>
                <c:pt idx="2">
                  <c:v>White</c:v>
                </c:pt>
                <c:pt idx="3">
                  <c:v>Mixed</c:v>
                </c:pt>
                <c:pt idx="4">
                  <c:v>Other</c:v>
                </c:pt>
              </c:strCache>
            </c:strRef>
          </c:cat>
          <c:val>
            <c:numRef>
              <c:f>Sheet1!$B$2:$B$6</c:f>
              <c:numCache>
                <c:formatCode>0%</c:formatCode>
                <c:ptCount val="5"/>
                <c:pt idx="0">
                  <c:v>0.83099999999999996</c:v>
                </c:pt>
                <c:pt idx="1">
                  <c:v>0.78500000000000003</c:v>
                </c:pt>
                <c:pt idx="2">
                  <c:v>0.85499999999999998</c:v>
                </c:pt>
                <c:pt idx="3">
                  <c:v>0.89200000000000002</c:v>
                </c:pt>
                <c:pt idx="4">
                  <c:v>0.86699999999999999</c:v>
                </c:pt>
              </c:numCache>
            </c:numRef>
          </c:val>
          <c:extLst>
            <c:ext xmlns:c16="http://schemas.microsoft.com/office/drawing/2014/chart" uri="{C3380CC4-5D6E-409C-BE32-E72D297353CC}">
              <c16:uniqueId val="{00000000-E180-4E87-B6E6-8154ADA06A9F}"/>
            </c:ext>
          </c:extLst>
        </c:ser>
        <c:dLbls>
          <c:dLblPos val="outEnd"/>
          <c:showLegendKey val="0"/>
          <c:showVal val="1"/>
          <c:showCatName val="0"/>
          <c:showSerName val="0"/>
          <c:showPercent val="0"/>
          <c:showBubbleSize val="0"/>
        </c:dLbls>
        <c:gapWidth val="219"/>
        <c:overlap val="-27"/>
        <c:axId val="1726306160"/>
        <c:axId val="1726298256"/>
      </c:barChart>
      <c:catAx>
        <c:axId val="17263061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726298256"/>
        <c:crosses val="autoZero"/>
        <c:auto val="1"/>
        <c:lblAlgn val="ctr"/>
        <c:lblOffset val="100"/>
        <c:noMultiLvlLbl val="0"/>
      </c:catAx>
      <c:valAx>
        <c:axId val="1726298256"/>
        <c:scaling>
          <c:orientation val="minMax"/>
        </c:scaling>
        <c:delete val="1"/>
        <c:axPos val="l"/>
        <c:numFmt formatCode="0%" sourceLinked="1"/>
        <c:majorTickMark val="none"/>
        <c:minorTickMark val="none"/>
        <c:tickLblPos val="nextTo"/>
        <c:crossAx val="172630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8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319" cy="465242"/>
          </a:xfrm>
          <a:prstGeom prst="rect">
            <a:avLst/>
          </a:prstGeom>
        </p:spPr>
        <p:txBody>
          <a:bodyPr vert="horz" lIns="91440" tIns="45720" rIns="91440" bIns="45720" rtlCol="0"/>
          <a:lstStyle>
            <a:lvl1pPr algn="l">
              <a:defRPr sz="1200"/>
            </a:lvl1pPr>
          </a:lstStyle>
          <a:p>
            <a:endParaRPr lang="en-US">
              <a:latin typeface="Calibri" panose="020F0502020204030204" pitchFamily="34" charset="0"/>
              <a:cs typeface="Calibri" panose="020F0502020204030204" pitchFamily="34" charset="0"/>
            </a:endParaRPr>
          </a:p>
        </p:txBody>
      </p:sp>
      <p:sp>
        <p:nvSpPr>
          <p:cNvPr id="3" name="Date Placeholder 2"/>
          <p:cNvSpPr>
            <a:spLocks noGrp="1"/>
          </p:cNvSpPr>
          <p:nvPr>
            <p:ph type="dt" sz="quarter" idx="1"/>
          </p:nvPr>
        </p:nvSpPr>
        <p:spPr>
          <a:xfrm>
            <a:off x="3970887" y="1"/>
            <a:ext cx="3038319" cy="465242"/>
          </a:xfrm>
          <a:prstGeom prst="rect">
            <a:avLst/>
          </a:prstGeom>
        </p:spPr>
        <p:txBody>
          <a:bodyPr vert="horz" lIns="91440" tIns="45720" rIns="91440" bIns="45720" rtlCol="0"/>
          <a:lstStyle>
            <a:lvl1pPr algn="r">
              <a:defRPr sz="1200"/>
            </a:lvl1pPr>
          </a:lstStyle>
          <a:p>
            <a:fld id="{ADEE2F5D-F863-4EA3-92D0-767DD29F1159}" type="datetimeFigureOut">
              <a:rPr lang="en-US" smtClean="0">
                <a:latin typeface="Calibri" panose="020F0502020204030204" pitchFamily="34" charset="0"/>
                <a:cs typeface="Calibri" panose="020F0502020204030204" pitchFamily="34" charset="0"/>
              </a:rPr>
              <a:t>7/20/2022</a:t>
            </a:fld>
            <a:endParaRPr lang="en-US">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2"/>
          </p:nvPr>
        </p:nvSpPr>
        <p:spPr>
          <a:xfrm>
            <a:off x="2" y="8829054"/>
            <a:ext cx="3038319" cy="465242"/>
          </a:xfrm>
          <a:prstGeom prst="rect">
            <a:avLst/>
          </a:prstGeom>
        </p:spPr>
        <p:txBody>
          <a:bodyPr vert="horz" lIns="91440" tIns="45720" rIns="91440" bIns="45720" rtlCol="0" anchor="b"/>
          <a:lstStyle>
            <a:lvl1pPr algn="l">
              <a:defRPr sz="1200"/>
            </a:lvl1pPr>
          </a:lstStyle>
          <a:p>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970887" y="8829054"/>
            <a:ext cx="3038319" cy="465242"/>
          </a:xfrm>
          <a:prstGeom prst="rect">
            <a:avLst/>
          </a:prstGeom>
        </p:spPr>
        <p:txBody>
          <a:bodyPr vert="horz" lIns="91440" tIns="45720" rIns="91440" bIns="45720" rtlCol="0" anchor="b"/>
          <a:lstStyle>
            <a:lvl1pPr algn="r">
              <a:defRPr sz="1200"/>
            </a:lvl1pPr>
          </a:lstStyle>
          <a:p>
            <a:fld id="{5569DB74-0BD3-42BA-864D-96EA97E4B1CE}"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6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b="0" i="0">
                <a:latin typeface="Calibri" panose="020F0502020204030204" pitchFamily="34" charset="0"/>
                <a:cs typeface="Calibri" panose="020F0502020204030204" pitchFamily="34" charset="0"/>
              </a:defRPr>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b="0" i="0">
                <a:latin typeface="Calibri" panose="020F0502020204030204" pitchFamily="34" charset="0"/>
                <a:cs typeface="Calibri" panose="020F0502020204030204" pitchFamily="34" charset="0"/>
              </a:defRPr>
            </a:lvl1pPr>
          </a:lstStyle>
          <a:p>
            <a:fld id="{095206DE-D78E-4F4C-9EAD-FCE605ED30D9}" type="datetimeFigureOut">
              <a:rPr lang="en-US" smtClean="0"/>
              <a:pPr/>
              <a:t>7/20/2022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1440" tIns="45720" rIns="91440" bIns="45720" rtlCol="0" anchor="b"/>
          <a:lstStyle>
            <a:lvl1pPr algn="l">
              <a:defRPr sz="1200" b="0" i="0">
                <a:latin typeface="Calibri" panose="020F0502020204030204" pitchFamily="34" charset="0"/>
                <a:cs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1440" tIns="45720" rIns="91440" bIns="45720" rtlCol="0" anchor="b"/>
          <a:lstStyle>
            <a:lvl1pPr algn="r">
              <a:defRPr sz="1200" b="0" i="0">
                <a:latin typeface="Calibri" panose="020F0502020204030204" pitchFamily="34" charset="0"/>
                <a:cs typeface="Calibri" panose="020F0502020204030204" pitchFamily="34" charset="0"/>
              </a:defRPr>
            </a:lvl1pPr>
          </a:lstStyle>
          <a:p>
            <a:fld id="{EB1C01E4-ABFF-483E-BC44-E5C65FFBFA6F}" type="slidenum">
              <a:rPr lang="en-US" smtClean="0"/>
              <a:pPr/>
              <a:t>‹#›</a:t>
            </a:fld>
            <a:endParaRPr lang="en-US"/>
          </a:p>
        </p:txBody>
      </p:sp>
    </p:spTree>
    <p:extLst>
      <p:ext uri="{BB962C8B-B14F-4D97-AF65-F5344CB8AC3E}">
        <p14:creationId xmlns:p14="http://schemas.microsoft.com/office/powerpoint/2010/main" val="185066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to ISAC, IM4Q and Racial Equity: Looking at What's Important.</a:t>
            </a:r>
          </a:p>
          <a:p>
            <a:r>
              <a:rPr lang="en-US">
                <a:cs typeface="Calibri"/>
              </a:rPr>
              <a:t>Today's presentation will include a brief description of who ISAC is, changes that are being made to ISAC performance measures, how IM4Q is used in connection with ISAC performance measures, and how both are working to promote racial equity.</a:t>
            </a:r>
          </a:p>
          <a:p>
            <a:r>
              <a:rPr lang="en-US">
                <a:cs typeface="Calibri"/>
              </a:rPr>
              <a:t>I'm Tara </a:t>
            </a:r>
            <a:r>
              <a:rPr lang="en-US" err="1">
                <a:cs typeface="Calibri"/>
              </a:rPr>
              <a:t>Giberga</a:t>
            </a:r>
            <a:r>
              <a:rPr lang="en-US">
                <a:cs typeface="Calibri"/>
              </a:rPr>
              <a:t> and I will start us off and then I'll hand it over to my colleague Samer Abdelhadi to finish out the presentation. </a:t>
            </a:r>
          </a:p>
        </p:txBody>
      </p:sp>
      <p:sp>
        <p:nvSpPr>
          <p:cNvPr id="4" name="Slide Number Placeholder 3"/>
          <p:cNvSpPr>
            <a:spLocks noGrp="1"/>
          </p:cNvSpPr>
          <p:nvPr>
            <p:ph type="sldNum" sz="quarter" idx="5"/>
          </p:nvPr>
        </p:nvSpPr>
        <p:spPr/>
        <p:txBody>
          <a:bodyPr/>
          <a:lstStyle/>
          <a:p>
            <a:fld id="{EB1C01E4-ABFF-483E-BC44-E5C65FFBFA6F}" type="slidenum">
              <a:rPr lang="en-US" smtClean="0"/>
              <a:pPr/>
              <a:t>1</a:t>
            </a:fld>
            <a:endParaRPr lang="en-US"/>
          </a:p>
        </p:txBody>
      </p:sp>
    </p:spTree>
    <p:extLst>
      <p:ext uri="{BB962C8B-B14F-4D97-AF65-F5344CB8AC3E}">
        <p14:creationId xmlns:p14="http://schemas.microsoft.com/office/powerpoint/2010/main" val="232893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1C01E4-ABFF-483E-BC44-E5C65FFBFA6F}" type="slidenum">
              <a:rPr lang="en-US" smtClean="0"/>
              <a:pPr/>
              <a:t>10</a:t>
            </a:fld>
            <a:endParaRPr lang="en-US"/>
          </a:p>
        </p:txBody>
      </p:sp>
    </p:spTree>
    <p:extLst>
      <p:ext uri="{BB962C8B-B14F-4D97-AF65-F5344CB8AC3E}">
        <p14:creationId xmlns:p14="http://schemas.microsoft.com/office/powerpoint/2010/main" val="5949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endParaRPr lang="en-US" altLang="en-US" b="0">
              <a:cs typeface="Calibri"/>
            </a:endParaRPr>
          </a:p>
        </p:txBody>
      </p:sp>
      <p:sp>
        <p:nvSpPr>
          <p:cNvPr id="4" name="Slide Number Placeholder 3"/>
          <p:cNvSpPr>
            <a:spLocks noGrp="1"/>
          </p:cNvSpPr>
          <p:nvPr>
            <p:ph type="sldNum" sz="quarter" idx="5"/>
          </p:nvPr>
        </p:nvSpPr>
        <p:spPr/>
        <p:txBody>
          <a:bodyPr/>
          <a:lstStyle/>
          <a:p>
            <a:fld id="{EB1C01E4-ABFF-483E-BC44-E5C65FFBFA6F}" type="slidenum">
              <a:rPr lang="en-US" smtClean="0"/>
              <a:pPr/>
              <a:t>11</a:t>
            </a:fld>
            <a:endParaRPr lang="en-US"/>
          </a:p>
        </p:txBody>
      </p:sp>
    </p:spTree>
    <p:extLst>
      <p:ext uri="{BB962C8B-B14F-4D97-AF65-F5344CB8AC3E}">
        <p14:creationId xmlns:p14="http://schemas.microsoft.com/office/powerpoint/2010/main" val="268702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1C01E4-ABFF-483E-BC44-E5C65FFBFA6F}" type="slidenum">
              <a:rPr lang="en-US" smtClean="0"/>
              <a:pPr/>
              <a:t>12</a:t>
            </a:fld>
            <a:endParaRPr lang="en-US"/>
          </a:p>
        </p:txBody>
      </p:sp>
    </p:spTree>
    <p:extLst>
      <p:ext uri="{BB962C8B-B14F-4D97-AF65-F5344CB8AC3E}">
        <p14:creationId xmlns:p14="http://schemas.microsoft.com/office/powerpoint/2010/main" val="210143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we will review how ODP is exploring use of data through establishing racial indicators from the IM4Q data already collected and reported in the IM4Q Annual Report.</a:t>
            </a:r>
            <a:endParaRPr lang="en-US" dirty="0"/>
          </a:p>
        </p:txBody>
      </p:sp>
      <p:sp>
        <p:nvSpPr>
          <p:cNvPr id="4" name="Slide Number Placeholder 3"/>
          <p:cNvSpPr>
            <a:spLocks noGrp="1"/>
          </p:cNvSpPr>
          <p:nvPr>
            <p:ph type="sldNum" sz="quarter" idx="5"/>
          </p:nvPr>
        </p:nvSpPr>
        <p:spPr/>
        <p:txBody>
          <a:bodyPr/>
          <a:lstStyle/>
          <a:p>
            <a:fld id="{EB1C01E4-ABFF-483E-BC44-E5C65FFBFA6F}" type="slidenum">
              <a:rPr lang="en-US" smtClean="0"/>
              <a:t>13</a:t>
            </a:fld>
            <a:endParaRPr lang="en-US"/>
          </a:p>
        </p:txBody>
      </p:sp>
    </p:spTree>
    <p:extLst>
      <p:ext uri="{BB962C8B-B14F-4D97-AF65-F5344CB8AC3E}">
        <p14:creationId xmlns:p14="http://schemas.microsoft.com/office/powerpoint/2010/main" val="266773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IM4Q uses 7 scales as indicators of overall performance in different areas of interest—see slide. </a:t>
            </a:r>
          </a:p>
          <a:p>
            <a:endParaRPr lang="en-US">
              <a:latin typeface="+mn-lt"/>
            </a:endParaRPr>
          </a:p>
          <a:p>
            <a:r>
              <a:rPr lang="en-US" dirty="0">
                <a:latin typeface="+mn-lt"/>
              </a:rPr>
              <a:t>Each scale is formed using a set of multiple questions. The results of these questions get calculated together to form one score between 0-100, the higher the score the better the performance.</a:t>
            </a:r>
            <a:endParaRPr lang="en-US" dirty="0">
              <a:latin typeface="+mn-lt"/>
              <a:cs typeface="+mn-lt"/>
            </a:endParaRPr>
          </a:p>
          <a:p>
            <a:endParaRPr lang="en-US">
              <a:latin typeface="+mn-lt"/>
              <a:cs typeface="Arial"/>
            </a:endParaRPr>
          </a:p>
          <a:p>
            <a:r>
              <a:rPr lang="en-US" dirty="0">
                <a:latin typeface="+mn-lt"/>
                <a:cs typeface="Calibri"/>
              </a:rPr>
              <a:t>The purpose</a:t>
            </a:r>
            <a:r>
              <a:rPr lang="en-US" b="0" i="0" dirty="0">
                <a:effectLst/>
                <a:latin typeface="+mn-lt"/>
                <a:cs typeface="Calibri"/>
              </a:rPr>
              <a:t> of IM4Q </a:t>
            </a:r>
            <a:r>
              <a:rPr lang="en-US" dirty="0">
                <a:latin typeface="+mn-lt"/>
                <a:cs typeface="Calibri"/>
              </a:rPr>
              <a:t>scales</a:t>
            </a:r>
            <a:r>
              <a:rPr lang="en-US" b="0" i="0" dirty="0">
                <a:effectLst/>
                <a:latin typeface="+mn-lt"/>
                <a:cs typeface="Calibri"/>
              </a:rPr>
              <a:t> </a:t>
            </a:r>
            <a:r>
              <a:rPr lang="en-US" dirty="0">
                <a:latin typeface="+mn-lt"/>
                <a:cs typeface="Calibri"/>
              </a:rPr>
              <a:t>is </a:t>
            </a:r>
            <a:r>
              <a:rPr lang="en-US" b="0" i="0" dirty="0">
                <a:effectLst/>
                <a:latin typeface="+mn-lt"/>
                <a:cs typeface="Calibri"/>
              </a:rPr>
              <a:t>to </a:t>
            </a:r>
            <a:r>
              <a:rPr lang="en-US" dirty="0">
                <a:latin typeface="+mn-lt"/>
                <a:cs typeface="Calibri"/>
              </a:rPr>
              <a:t>help us understand</a:t>
            </a:r>
            <a:r>
              <a:rPr lang="en-US" b="0" i="0" dirty="0">
                <a:effectLst/>
                <a:latin typeface="+mn-lt"/>
                <a:cs typeface="Calibri"/>
              </a:rPr>
              <a:t> how people feel about their lives and the services they receive</a:t>
            </a:r>
            <a:r>
              <a:rPr lang="en-US" dirty="0">
                <a:latin typeface="+mn-lt"/>
                <a:cs typeface="Calibri"/>
              </a:rPr>
              <a:t>, so that we can take action as needed. IM4Q scales allow</a:t>
            </a:r>
            <a:r>
              <a:rPr lang="en-US" b="0" i="0" dirty="0">
                <a:effectLst/>
                <a:latin typeface="+mn-lt"/>
                <a:cs typeface="Calibri"/>
              </a:rPr>
              <a:t> decision makers at the state and county </a:t>
            </a:r>
            <a:r>
              <a:rPr lang="en-US" dirty="0">
                <a:latin typeface="+mn-lt"/>
                <a:cs typeface="Calibri"/>
              </a:rPr>
              <a:t>levels,</a:t>
            </a:r>
            <a:r>
              <a:rPr lang="en-US" b="0" i="0" dirty="0">
                <a:effectLst/>
                <a:latin typeface="+mn-lt"/>
                <a:cs typeface="Calibri"/>
              </a:rPr>
              <a:t> </a:t>
            </a:r>
            <a:r>
              <a:rPr lang="en-US" dirty="0">
                <a:latin typeface="+mn-lt"/>
                <a:cs typeface="Calibri"/>
              </a:rPr>
              <a:t>as well as </a:t>
            </a:r>
            <a:r>
              <a:rPr lang="en-US" b="0" i="0" dirty="0">
                <a:effectLst/>
                <a:latin typeface="+mn-lt"/>
                <a:cs typeface="Calibri"/>
              </a:rPr>
              <a:t>service providers</a:t>
            </a:r>
            <a:r>
              <a:rPr lang="en-US" dirty="0">
                <a:latin typeface="+mn-lt"/>
                <a:cs typeface="Calibri"/>
              </a:rPr>
              <a:t>,</a:t>
            </a:r>
            <a:r>
              <a:rPr lang="en-US" b="0" i="0" dirty="0">
                <a:effectLst/>
                <a:latin typeface="+mn-lt"/>
                <a:cs typeface="Calibri"/>
              </a:rPr>
              <a:t> to engage in quality improvement at the program </a:t>
            </a:r>
            <a:r>
              <a:rPr lang="en-US" dirty="0">
                <a:latin typeface="+mn-lt"/>
                <a:cs typeface="Calibri"/>
              </a:rPr>
              <a:t>level (where individuals and families are receiving services) by highlighting low performing areas to prioritize and providing scales to measure progress on quality improvement activities over time.</a:t>
            </a:r>
          </a:p>
          <a:p>
            <a:endParaRPr lang="en-US" b="0" i="0" dirty="0">
              <a:effectLst/>
              <a:latin typeface="+mn-lt"/>
              <a:cs typeface="Calibri"/>
            </a:endParaRPr>
          </a:p>
          <a:p>
            <a:r>
              <a:rPr lang="en-US" dirty="0">
                <a:cs typeface="+mn-lt"/>
              </a:rPr>
              <a:t>The plan is to add a racial lens to the already existing IM4Q scales, so that we can not only measure the overall performance, but also performance as it relates to race. </a:t>
            </a:r>
          </a:p>
          <a:p>
            <a:endParaRPr lang="en-US">
              <a:cs typeface="+mn-lt"/>
            </a:endParaRPr>
          </a:p>
          <a:p>
            <a:br>
              <a:rPr lang="en-US" dirty="0">
                <a:cs typeface="+mn-lt"/>
              </a:rPr>
            </a:br>
            <a:endParaRPr lang="en-US">
              <a:cs typeface="Calibri"/>
            </a:endParaRPr>
          </a:p>
        </p:txBody>
      </p:sp>
      <p:sp>
        <p:nvSpPr>
          <p:cNvPr id="4" name="Slide Number Placeholder 3"/>
          <p:cNvSpPr>
            <a:spLocks noGrp="1"/>
          </p:cNvSpPr>
          <p:nvPr>
            <p:ph type="sldNum" sz="quarter" idx="5"/>
          </p:nvPr>
        </p:nvSpPr>
        <p:spPr/>
        <p:txBody>
          <a:bodyPr/>
          <a:lstStyle/>
          <a:p>
            <a:fld id="{EB1C01E4-ABFF-483E-BC44-E5C65FFBFA6F}" type="slidenum">
              <a:rPr lang="en-US" smtClean="0"/>
              <a:pPr/>
              <a:t>14</a:t>
            </a:fld>
            <a:endParaRPr lang="en-US"/>
          </a:p>
        </p:txBody>
      </p:sp>
    </p:spTree>
    <p:extLst>
      <p:ext uri="{BB962C8B-B14F-4D97-AF65-F5344CB8AC3E}">
        <p14:creationId xmlns:p14="http://schemas.microsoft.com/office/powerpoint/2010/main" val="700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the first 2 IM4Q scales, Satisfaction and Dignity – review slide</a:t>
            </a:r>
          </a:p>
        </p:txBody>
      </p:sp>
      <p:sp>
        <p:nvSpPr>
          <p:cNvPr id="4" name="Slide Number Placeholder 3"/>
          <p:cNvSpPr>
            <a:spLocks noGrp="1"/>
          </p:cNvSpPr>
          <p:nvPr>
            <p:ph type="sldNum" sz="quarter" idx="5"/>
          </p:nvPr>
        </p:nvSpPr>
        <p:spPr/>
        <p:txBody>
          <a:bodyPr/>
          <a:lstStyle/>
          <a:p>
            <a:fld id="{EB1C01E4-ABFF-483E-BC44-E5C65FFBFA6F}" type="slidenum">
              <a:rPr lang="en-US" smtClean="0"/>
              <a:pPr/>
              <a:t>15</a:t>
            </a:fld>
            <a:endParaRPr lang="en-US"/>
          </a:p>
        </p:txBody>
      </p:sp>
    </p:spTree>
    <p:extLst>
      <p:ext uri="{BB962C8B-B14F-4D97-AF65-F5344CB8AC3E}">
        <p14:creationId xmlns:p14="http://schemas.microsoft.com/office/powerpoint/2010/main" val="392973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an example of what adding the racial lens to the first scale, satisfaction, looks like. </a:t>
            </a:r>
          </a:p>
          <a:p>
            <a:r>
              <a:rPr lang="en-US" dirty="0"/>
              <a:t>Black individuals scored the lowest on the satisfaction scale with 78.5% compared to 83.1% satisfaction score for white individuals. Mixed races scored the highest on the same scale with 89.2%.</a:t>
            </a:r>
            <a:endParaRPr lang="en-US" dirty="0">
              <a:cs typeface="Calibri"/>
            </a:endParaRPr>
          </a:p>
        </p:txBody>
      </p:sp>
      <p:sp>
        <p:nvSpPr>
          <p:cNvPr id="4" name="Slide Number Placeholder 3"/>
          <p:cNvSpPr>
            <a:spLocks noGrp="1"/>
          </p:cNvSpPr>
          <p:nvPr>
            <p:ph type="sldNum" sz="quarter" idx="5"/>
          </p:nvPr>
        </p:nvSpPr>
        <p:spPr/>
        <p:txBody>
          <a:bodyPr/>
          <a:lstStyle/>
          <a:p>
            <a:fld id="{EB1C01E4-ABFF-483E-BC44-E5C65FFBFA6F}" type="slidenum">
              <a:rPr lang="en-US" smtClean="0"/>
              <a:pPr/>
              <a:t>16</a:t>
            </a:fld>
            <a:endParaRPr lang="en-US"/>
          </a:p>
        </p:txBody>
      </p:sp>
    </p:spTree>
    <p:extLst>
      <p:ext uri="{BB962C8B-B14F-4D97-AF65-F5344CB8AC3E}">
        <p14:creationId xmlns:p14="http://schemas.microsoft.com/office/powerpoint/2010/main" val="275159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next 2 IM4Q scales, Choice and Inclusion – review slide</a:t>
            </a:r>
          </a:p>
        </p:txBody>
      </p:sp>
      <p:sp>
        <p:nvSpPr>
          <p:cNvPr id="4" name="Slide Number Placeholder 3"/>
          <p:cNvSpPr>
            <a:spLocks noGrp="1"/>
          </p:cNvSpPr>
          <p:nvPr>
            <p:ph type="sldNum" sz="quarter" idx="5"/>
          </p:nvPr>
        </p:nvSpPr>
        <p:spPr/>
        <p:txBody>
          <a:bodyPr/>
          <a:lstStyle/>
          <a:p>
            <a:fld id="{EB1C01E4-ABFF-483E-BC44-E5C65FFBFA6F}" type="slidenum">
              <a:rPr lang="en-US" smtClean="0"/>
              <a:pPr/>
              <a:t>17</a:t>
            </a:fld>
            <a:endParaRPr lang="en-US"/>
          </a:p>
        </p:txBody>
      </p:sp>
    </p:spTree>
    <p:extLst>
      <p:ext uri="{BB962C8B-B14F-4D97-AF65-F5344CB8AC3E}">
        <p14:creationId xmlns:p14="http://schemas.microsoft.com/office/powerpoint/2010/main" val="14411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next 2 IM4Q scales, Physical Setting and Family Satisfaction – review slide</a:t>
            </a:r>
          </a:p>
        </p:txBody>
      </p:sp>
      <p:sp>
        <p:nvSpPr>
          <p:cNvPr id="4" name="Slide Number Placeholder 3"/>
          <p:cNvSpPr>
            <a:spLocks noGrp="1"/>
          </p:cNvSpPr>
          <p:nvPr>
            <p:ph type="sldNum" sz="quarter" idx="5"/>
          </p:nvPr>
        </p:nvSpPr>
        <p:spPr/>
        <p:txBody>
          <a:bodyPr/>
          <a:lstStyle/>
          <a:p>
            <a:fld id="{EB1C01E4-ABFF-483E-BC44-E5C65FFBFA6F}" type="slidenum">
              <a:rPr lang="en-US" smtClean="0"/>
              <a:pPr/>
              <a:t>18</a:t>
            </a:fld>
            <a:endParaRPr lang="en-US"/>
          </a:p>
        </p:txBody>
      </p:sp>
    </p:spTree>
    <p:extLst>
      <p:ext uri="{BB962C8B-B14F-4D97-AF65-F5344CB8AC3E}">
        <p14:creationId xmlns:p14="http://schemas.microsoft.com/office/powerpoint/2010/main" val="221012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here is the last IM4Q scale, Afraid – review slide</a:t>
            </a:r>
          </a:p>
        </p:txBody>
      </p:sp>
      <p:sp>
        <p:nvSpPr>
          <p:cNvPr id="4" name="Slide Number Placeholder 3"/>
          <p:cNvSpPr>
            <a:spLocks noGrp="1"/>
          </p:cNvSpPr>
          <p:nvPr>
            <p:ph type="sldNum" sz="quarter" idx="5"/>
          </p:nvPr>
        </p:nvSpPr>
        <p:spPr/>
        <p:txBody>
          <a:bodyPr/>
          <a:lstStyle/>
          <a:p>
            <a:fld id="{EB1C01E4-ABFF-483E-BC44-E5C65FFBFA6F}" type="slidenum">
              <a:rPr lang="en-US" smtClean="0"/>
              <a:pPr/>
              <a:t>19</a:t>
            </a:fld>
            <a:endParaRPr lang="en-US"/>
          </a:p>
        </p:txBody>
      </p:sp>
    </p:spTree>
    <p:extLst>
      <p:ext uri="{BB962C8B-B14F-4D97-AF65-F5344CB8AC3E}">
        <p14:creationId xmlns:p14="http://schemas.microsoft.com/office/powerpoint/2010/main" val="7167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54156"/>
            <a:ext cx="5608320" cy="4737443"/>
          </a:xfrm>
        </p:spPr>
        <p:txBody>
          <a:bodyPr/>
          <a:lstStyle/>
          <a:p>
            <a:r>
              <a:rPr kumimoji="1" lang="en-US"/>
              <a:t>So, who or what is ISAC?</a:t>
            </a:r>
          </a:p>
          <a:p>
            <a:endParaRPr kumimoji="1" lang="en-US"/>
          </a:p>
          <a:p>
            <a:r>
              <a:rPr kumimoji="1" lang="en-US"/>
              <a:t>In November 2014, the Information Sharing and Advisory Committee (ISAC), which includes individuals with ID and family members of individuals with ID, was formed to serve as </a:t>
            </a:r>
            <a:r>
              <a:rPr kumimoji="1" lang="en-US" u="sng"/>
              <a:t>ODP’s stakeholder quality council</a:t>
            </a:r>
            <a:r>
              <a:rPr kumimoji="1" lang="en-US"/>
              <a:t> with the purpose of discussing policies and practices and making recommendations.  At that time, more than 265 stakeholders conducted research and evaluated best practices to prioritize the most important steps for ODP to take to improve system delivery. The ISAC went on to create a </a:t>
            </a:r>
            <a:r>
              <a:rPr kumimoji="1" lang="en-US" u="sng"/>
              <a:t>detailed series of recommendations, strategies, and performance measures to guide ODP and gauge progress in achieving the goals</a:t>
            </a:r>
            <a:r>
              <a:rPr kumimoji="1" lang="en-US"/>
              <a:t> published in the 2016 edition of </a:t>
            </a:r>
            <a:r>
              <a:rPr kumimoji="1" lang="en-US" i="1"/>
              <a:t>Everyday Lives: Values in Action</a:t>
            </a:r>
            <a:r>
              <a:rPr kumimoji="1" lang="en-US"/>
              <a:t>. Detailed descriptions of each recommendation, along with strategies the ISAC agreed to work together to implement, as well as performance measures to monitor performance, are contained in a companion document called </a:t>
            </a:r>
            <a:r>
              <a:rPr kumimoji="1" lang="en-US" u="sng"/>
              <a:t>Everyday Lives Recommendations, Strategies, and Performance Measures</a:t>
            </a:r>
            <a:r>
              <a:rPr kumimoji="1" lang="en-US"/>
              <a:t>. Annually, ODP produces and distributes a report to all ODP stakeholders detailing progress made toward achieving each recommendation. This report is reviewed thoroughly with ISAC and their feedback is collected and utilized accordingly.</a:t>
            </a:r>
            <a:endParaRPr lang="en-US">
              <a:cs typeface="Calibri"/>
            </a:endParaRPr>
          </a:p>
        </p:txBody>
      </p:sp>
      <p:sp>
        <p:nvSpPr>
          <p:cNvPr id="4" name="Slide Number Placeholder 3"/>
          <p:cNvSpPr>
            <a:spLocks noGrp="1"/>
          </p:cNvSpPr>
          <p:nvPr>
            <p:ph type="sldNum" sz="quarter" idx="10"/>
          </p:nvPr>
        </p:nvSpPr>
        <p:spPr/>
        <p:txBody>
          <a:bodyPr/>
          <a:lstStyle/>
          <a:p>
            <a:fld id="{F6C9CE36-9004-47D3-97F8-6C64A115782B}" type="slidenum">
              <a:rPr lang="en-US" smtClean="0"/>
              <a:t>2</a:t>
            </a:fld>
            <a:endParaRPr lang="en-US"/>
          </a:p>
        </p:txBody>
      </p:sp>
      <p:sp>
        <p:nvSpPr>
          <p:cNvPr id="5" name="Footer Placeholder 4">
            <a:extLst>
              <a:ext uri="{FF2B5EF4-FFF2-40B4-BE49-F238E27FC236}">
                <a16:creationId xmlns:a16="http://schemas.microsoft.com/office/drawing/2014/main" id="{0C681B94-2F5C-E547-9006-24B6ED2851F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76314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would like to thank everyone who attended today and encourage you to ask any questions you might have. </a:t>
            </a:r>
            <a:endParaRPr lang="en-US" dirty="0"/>
          </a:p>
          <a:p>
            <a:r>
              <a:rPr lang="en-US">
                <a:cs typeface="Calibri"/>
              </a:rPr>
              <a:t>This slide includes contact emails for all QM Division team members. Feel free to reach out to any of us for any IM4Q quality management needs or questions. </a:t>
            </a:r>
            <a:endParaRPr lang="en-US"/>
          </a:p>
        </p:txBody>
      </p:sp>
      <p:sp>
        <p:nvSpPr>
          <p:cNvPr id="4" name="Slide Number Placeholder 3"/>
          <p:cNvSpPr>
            <a:spLocks noGrp="1"/>
          </p:cNvSpPr>
          <p:nvPr>
            <p:ph type="sldNum" sz="quarter" idx="5"/>
          </p:nvPr>
        </p:nvSpPr>
        <p:spPr/>
        <p:txBody>
          <a:bodyPr/>
          <a:lstStyle/>
          <a:p>
            <a:fld id="{EB1C01E4-ABFF-483E-BC44-E5C65FFBFA6F}" type="slidenum">
              <a:rPr lang="en-US" smtClean="0"/>
              <a:pPr/>
              <a:t>20</a:t>
            </a:fld>
            <a:endParaRPr lang="en-US"/>
          </a:p>
        </p:txBody>
      </p:sp>
    </p:spTree>
    <p:extLst>
      <p:ext uri="{BB962C8B-B14F-4D97-AF65-F5344CB8AC3E}">
        <p14:creationId xmlns:p14="http://schemas.microsoft.com/office/powerpoint/2010/main" val="152061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cs typeface="Calibri"/>
              </a:rPr>
              <a:t>There are currently 14 ISAC recommendations, with #14 - Promote Racial Equity being added in 2020, in response to an emerging focus on racial equity issues. Samer, my co-presenter and ODP’s lead for recommendation #14, will present more on this recommendation and its connection with IM4Q a little later in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2"/>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cs typeface="Calibri"/>
              </a:rPr>
              <a:t>One of the other ISAC recommendations, #9 – Improve Quality states ... (read slide)</a:t>
            </a:r>
          </a:p>
          <a:p>
            <a:endParaRPr lang="en-US">
              <a:solidFill>
                <a:schemeClr val="tx2"/>
              </a:solidFill>
              <a:cs typeface="Calibri"/>
            </a:endParaRPr>
          </a:p>
          <a:p>
            <a:r>
              <a:rPr lang="en-US" sz="1800" b="0" i="0" u="none" strike="noStrike">
                <a:solidFill>
                  <a:schemeClr val="tx2"/>
                </a:solidFill>
                <a:effectLst/>
                <a:latin typeface="Calibri"/>
                <a:cs typeface="Calibri"/>
              </a:rPr>
              <a:t>So, what is quality?</a:t>
            </a:r>
          </a:p>
          <a:p>
            <a:endParaRPr lang="en-US" sz="1800" b="0" i="0" u="none" strike="noStrike">
              <a:solidFill>
                <a:schemeClr val="tx2"/>
              </a:solidFill>
              <a:effectLst/>
              <a:latin typeface="Calibri" panose="020F0502020204030204" pitchFamily="34" charset="0"/>
            </a:endParaRPr>
          </a:p>
          <a:p>
            <a:r>
              <a:rPr lang="en-US" sz="1800" b="0" i="0" u="none" strike="noStrike">
                <a:solidFill>
                  <a:schemeClr val="tx2"/>
                </a:solidFill>
                <a:effectLst/>
                <a:latin typeface="Calibri"/>
                <a:cs typeface="Calibri"/>
              </a:rPr>
              <a:t>In any industry, it is the people in the community who use the product/service that ultimately define what quality means to them, related to that product/service. So, to understand how satisfied people are with their lives, relative to the ODP service system—which provides insight into how they define quality—we ask them, using the IM4Q interview survey process, among other ways.   </a:t>
            </a:r>
          </a:p>
          <a:p>
            <a:endParaRPr lang="en-US" sz="1800" b="0" i="0" u="none" strike="noStrike">
              <a:solidFill>
                <a:schemeClr val="tx2"/>
              </a:solidFill>
              <a:effectLst/>
              <a:latin typeface="Calibri" panose="020F0502020204030204" pitchFamily="34" charset="0"/>
            </a:endParaRPr>
          </a:p>
          <a:p>
            <a:r>
              <a:rPr lang="en-US" sz="1800" b="0" i="0" u="none" strike="noStrike">
                <a:solidFill>
                  <a:schemeClr val="tx2"/>
                </a:solidFill>
                <a:effectLst/>
                <a:latin typeface="Calibri"/>
                <a:cs typeface="Calibri"/>
              </a:rPr>
              <a:t>The IM4Q interview data collected </a:t>
            </a:r>
            <a:r>
              <a:rPr lang="en-US" sz="1800">
                <a:solidFill>
                  <a:schemeClr val="tx2"/>
                </a:solidFill>
                <a:latin typeface="Calibri"/>
                <a:cs typeface="Calibri"/>
              </a:rPr>
              <a:t>each year is</a:t>
            </a:r>
            <a:r>
              <a:rPr lang="en-US" sz="1800" b="0" i="0" u="none" strike="noStrike">
                <a:solidFill>
                  <a:schemeClr val="tx2"/>
                </a:solidFill>
                <a:effectLst/>
                <a:latin typeface="Calibri"/>
                <a:cs typeface="Calibri"/>
              </a:rPr>
              <a:t> anonymously aggregated (put together) and shared in data reports used by ODP and its stakeholders for continuous quality improvement (CQI) activities. An IM4Q Steering Committee of ODP stakeholders identifies system improvement recommendations for action and submits them to ISAC. In collaboration with ISAC, ODP prioritizes opportunities for system improvements, and communicates these priorities to the field.</a:t>
            </a:r>
            <a:r>
              <a:rPr lang="en-US" sz="1800" b="0" i="0">
                <a:solidFill>
                  <a:schemeClr val="tx2"/>
                </a:solidFill>
                <a:effectLst/>
                <a:latin typeface="Calibri"/>
                <a:cs typeface="Calibri"/>
              </a:rPr>
              <a:t>​</a:t>
            </a:r>
            <a:endParaRPr lang="en-US" sz="1800" b="0" i="0" u="none" strike="noStrike">
              <a:solidFill>
                <a:schemeClr val="tx2"/>
              </a:solidFill>
              <a:effectLst/>
              <a:latin typeface="Calibri"/>
              <a:cs typeface="Calibri"/>
            </a:endParaRPr>
          </a:p>
          <a:p>
            <a:endParaRPr lang="en-US" sz="1800" b="0" i="0" u="none" strike="noStrike">
              <a:solidFill>
                <a:srgbClr val="222222"/>
              </a:solidFill>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EB1C01E4-ABFF-483E-BC44-E5C65FFBFA6F}" type="slidenum">
              <a:rPr lang="en-US" smtClean="0"/>
              <a:pPr/>
              <a:t>3</a:t>
            </a:fld>
            <a:endParaRPr lang="en-US"/>
          </a:p>
        </p:txBody>
      </p:sp>
    </p:spTree>
    <p:extLst>
      <p:ext uri="{BB962C8B-B14F-4D97-AF65-F5344CB8AC3E}">
        <p14:creationId xmlns:p14="http://schemas.microsoft.com/office/powerpoint/2010/main" val="3561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r>
              <a:rPr lang="en-US"/>
              <a:t>As part of ODP’s continuous quality improvement activities, we continue to make improvements in several areas of our Quality Management strategy. This includes incorporation of feedback from ISAC's review of the annual report and making improvements to the tools we use to monitor how Administrative Entities (AEs), Supports Coordination Organizations (SCOs) and providers are doing (with complying with requirements and providing quality services). </a:t>
            </a:r>
          </a:p>
          <a:p>
            <a:pPr>
              <a:spcBef>
                <a:spcPct val="20000"/>
              </a:spcBef>
              <a:spcAft>
                <a:spcPct val="0"/>
              </a:spcAft>
            </a:pPr>
            <a:endParaRPr lang="en-US"/>
          </a:p>
          <a:p>
            <a:pPr>
              <a:spcBef>
                <a:spcPct val="20000"/>
              </a:spcBef>
              <a:spcAft>
                <a:spcPct val="0"/>
              </a:spcAft>
            </a:pPr>
            <a:r>
              <a:rPr lang="en-US"/>
              <a:t>Tool revision has included shifting some of the things that we measure from "compliance focused" to "person-centered outcomes focused," meaning outcomes that have a direct impact on the people we serve. </a:t>
            </a:r>
            <a:endParaRPr lang="en-US">
              <a:cs typeface="Calibri"/>
            </a:endParaRPr>
          </a:p>
          <a:p>
            <a:pPr>
              <a:spcBef>
                <a:spcPct val="20000"/>
              </a:spcBef>
              <a:spcAft>
                <a:spcPct val="0"/>
              </a:spcAft>
            </a:pPr>
            <a:endParaRPr lang="en-US"/>
          </a:p>
          <a:p>
            <a:pPr>
              <a:spcBef>
                <a:spcPct val="20000"/>
              </a:spcBef>
              <a:spcAft>
                <a:spcPct val="0"/>
              </a:spcAft>
            </a:pPr>
            <a:r>
              <a:rPr lang="en-US"/>
              <a:t>Because there are ISAC performance measures (PMs) that are informed (measured) by some of the questions asked in these monitoring tools, naturally this work expanded into the ISAC PMs, which also include measures informed (measured) by IM4Q data. </a:t>
            </a:r>
            <a:endParaRPr lang="en-US">
              <a:cs typeface="Calibri"/>
            </a:endParaRPr>
          </a:p>
          <a:p>
            <a:pPr>
              <a:spcBef>
                <a:spcPct val="20000"/>
              </a:spcBef>
              <a:spcAft>
                <a:spcPct val="0"/>
              </a:spcAft>
            </a:pPr>
            <a:endParaRPr lang="en-US">
              <a:cs typeface="Calibri"/>
            </a:endParaRPr>
          </a:p>
          <a:p>
            <a:pPr>
              <a:spcBef>
                <a:spcPct val="20000"/>
              </a:spcBef>
              <a:spcAft>
                <a:spcPct val="0"/>
              </a:spcAft>
            </a:pPr>
            <a:r>
              <a:rPr lang="en-US">
                <a:cs typeface="Calibri"/>
              </a:rPr>
              <a:t>*Note that the presentation today will only be covering the ISAC PMs that are informed (measured) with IM4Q data </a:t>
            </a:r>
            <a:r>
              <a:rPr lang="en-US" u="sng">
                <a:cs typeface="Calibri"/>
              </a:rPr>
              <a:t>AND</a:t>
            </a:r>
            <a:r>
              <a:rPr lang="en-US">
                <a:cs typeface="Calibri"/>
              </a:rPr>
              <a:t> are being revised to include a racial equity lens. A separate document entitled: </a:t>
            </a:r>
            <a:r>
              <a:rPr lang="en-US" b="1">
                <a:cs typeface="Calibri"/>
              </a:rPr>
              <a:t>ISAC PMs Measured by IM4Q </a:t>
            </a:r>
            <a:r>
              <a:rPr lang="en-US" b="0">
                <a:cs typeface="Calibri"/>
              </a:rPr>
              <a:t>has </a:t>
            </a:r>
            <a:r>
              <a:rPr lang="en-US">
                <a:cs typeface="Calibri"/>
              </a:rPr>
              <a:t>also been</a:t>
            </a:r>
            <a:r>
              <a:rPr lang="en-US" b="0">
                <a:cs typeface="Calibri"/>
              </a:rPr>
              <a:t> provided to you and includes </a:t>
            </a:r>
            <a:r>
              <a:rPr lang="en-US" b="1">
                <a:cs typeface="Calibri"/>
              </a:rPr>
              <a:t>all </a:t>
            </a:r>
            <a:r>
              <a:rPr lang="en-US">
                <a:cs typeface="Calibri"/>
              </a:rPr>
              <a:t>ISAC PMs measured by IM4Q, including the ones we will present today,</a:t>
            </a:r>
            <a:r>
              <a:rPr lang="en-US">
                <a:solidFill>
                  <a:srgbClr val="000000"/>
                </a:solidFill>
                <a:latin typeface="Calibri"/>
                <a:cs typeface="Calibri"/>
              </a:rPr>
              <a:t> in one document for your reference. </a:t>
            </a:r>
          </a:p>
          <a:p>
            <a:pPr>
              <a:spcBef>
                <a:spcPct val="20000"/>
              </a:spcBef>
              <a:spcAft>
                <a:spcPct val="0"/>
              </a:spcAft>
            </a:pPr>
            <a:endParaRPr lang="en-US" b="0">
              <a:solidFill>
                <a:srgbClr val="000000"/>
              </a:solidFill>
              <a:latin typeface="Calibri"/>
              <a:cs typeface="Calibri"/>
            </a:endParaRPr>
          </a:p>
          <a:p>
            <a:pPr>
              <a:spcBef>
                <a:spcPct val="20000"/>
              </a:spcBef>
              <a:spcAft>
                <a:spcPct val="0"/>
              </a:spcAft>
            </a:pPr>
            <a:r>
              <a:rPr lang="en-US" b="0">
                <a:solidFill>
                  <a:srgbClr val="000000"/>
                </a:solidFill>
                <a:latin typeface="Calibri"/>
                <a:cs typeface="Calibri"/>
              </a:rPr>
              <a:t>Now, I’ll hand you off to Samer.</a:t>
            </a:r>
            <a:endParaRPr lang="en-US" b="0">
              <a:latin typeface="WordVisi_MSFontService"/>
              <a:cs typeface="Calibri"/>
            </a:endParaRPr>
          </a:p>
          <a:p>
            <a:pPr>
              <a:spcBef>
                <a:spcPct val="20000"/>
              </a:spcBef>
              <a:spcAft>
                <a:spcPct val="0"/>
              </a:spcAft>
            </a:pPr>
            <a:endParaRPr lang="en-US" b="0">
              <a:latin typeface="Calibri"/>
              <a:cs typeface="Calibri"/>
            </a:endParaRPr>
          </a:p>
          <a:p>
            <a:endParaRPr lang="en-US" b="1">
              <a:latin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1C01E4-ABFF-483E-BC44-E5C65FFBFA6F}" type="slidenum">
              <a:rPr lang="en-US" smtClean="0"/>
              <a:pPr/>
              <a:t>4</a:t>
            </a:fld>
            <a:endParaRPr lang="en-US"/>
          </a:p>
        </p:txBody>
      </p:sp>
    </p:spTree>
    <p:extLst>
      <p:ext uri="{BB962C8B-B14F-4D97-AF65-F5344CB8AC3E}">
        <p14:creationId xmlns:p14="http://schemas.microsoft.com/office/powerpoint/2010/main" val="39345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r>
              <a:rPr lang="en-US" altLang="en-US" b="0" dirty="0"/>
              <a:t>In 2020, ODP added a new recommendation: Rec#14 Promote Racial Equity</a:t>
            </a:r>
          </a:p>
          <a:p>
            <a:pPr algn="l" eaLnBrk="1" hangingPunct="1"/>
            <a:r>
              <a:rPr lang="en-US" altLang="en-US" b="0" dirty="0"/>
              <a:t>An ISAC subcommittee was formed from diverse group of stakeholders.</a:t>
            </a:r>
            <a:endParaRPr lang="en-US" altLang="en-US" b="0" dirty="0">
              <a:cs typeface="Calibri"/>
            </a:endParaRPr>
          </a:p>
          <a:p>
            <a:pPr algn="l" eaLnBrk="1" hangingPunct="1"/>
            <a:r>
              <a:rPr lang="en-US" altLang="en-US" b="0" dirty="0">
                <a:cs typeface="Calibri"/>
              </a:rPr>
              <a:t>Three strategies were developed</a:t>
            </a:r>
            <a:r>
              <a:rPr lang="en-US" altLang="en-US" dirty="0">
                <a:cs typeface="Calibri"/>
              </a:rPr>
              <a:t>.</a:t>
            </a:r>
            <a:endParaRPr lang="en-US" altLang="en-US" b="0" dirty="0">
              <a:cs typeface="Calibri"/>
            </a:endParaRPr>
          </a:p>
          <a:p>
            <a:pPr algn="ctr" eaLnBrk="1" hangingPunct="1"/>
            <a:endParaRPr lang="en-US" altLang="en-US" b="1"/>
          </a:p>
          <a:p>
            <a:pPr algn="ctr" eaLnBrk="1" hangingPunct="1"/>
            <a:endParaRPr lang="en-US" altLang="en-US" b="1"/>
          </a:p>
          <a:p>
            <a:pPr algn="ctr" eaLnBrk="1" hangingPunct="1"/>
            <a:endParaRPr lang="en-US" altLang="en-US" b="1"/>
          </a:p>
        </p:txBody>
      </p:sp>
      <p:sp>
        <p:nvSpPr>
          <p:cNvPr id="4" name="Slide Number Placeholder 3"/>
          <p:cNvSpPr>
            <a:spLocks noGrp="1"/>
          </p:cNvSpPr>
          <p:nvPr>
            <p:ph type="sldNum" sz="quarter" idx="5"/>
          </p:nvPr>
        </p:nvSpPr>
        <p:spPr/>
        <p:txBody>
          <a:bodyPr/>
          <a:lstStyle/>
          <a:p>
            <a:pPr>
              <a:defRPr/>
            </a:pPr>
            <a:fld id="{77DB8D30-B774-4118-8A0A-2689CF78BDE6}" type="slidenum">
              <a:rPr lang="en-US" smtClean="0"/>
              <a:pPr>
                <a:defRPr/>
              </a:pPr>
              <a:t>5</a:t>
            </a:fld>
            <a:endParaRPr lang="en-US"/>
          </a:p>
        </p:txBody>
      </p:sp>
    </p:spTree>
    <p:extLst>
      <p:ext uri="{BB962C8B-B14F-4D97-AF65-F5344CB8AC3E}">
        <p14:creationId xmlns:p14="http://schemas.microsoft.com/office/powerpoint/2010/main" val="233972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EB1C01E4-ABFF-483E-BC44-E5C65FFBFA6F}" type="slidenum">
              <a:rPr lang="en-US" smtClean="0"/>
              <a:t>6</a:t>
            </a:fld>
            <a:endParaRPr lang="en-US"/>
          </a:p>
        </p:txBody>
      </p:sp>
    </p:spTree>
    <p:extLst>
      <p:ext uri="{BB962C8B-B14F-4D97-AF65-F5344CB8AC3E}">
        <p14:creationId xmlns:p14="http://schemas.microsoft.com/office/powerpoint/2010/main" val="78146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dirty="0"/>
              <a:t>The</a:t>
            </a:r>
            <a:r>
              <a:rPr lang="en-US" altLang="en-US" b="0" dirty="0"/>
              <a:t> following slides</a:t>
            </a:r>
            <a:r>
              <a:rPr lang="en-US" altLang="en-US" dirty="0"/>
              <a:t> focus on Strategy #1. We</a:t>
            </a:r>
            <a:r>
              <a:rPr lang="en-US" altLang="en-US" b="0" dirty="0"/>
              <a:t> will review the proposed edits to </a:t>
            </a:r>
            <a:r>
              <a:rPr lang="en-US" altLang="en-US" dirty="0"/>
              <a:t>ISAC </a:t>
            </a:r>
            <a:r>
              <a:rPr lang="en-US" altLang="en-US" b="0" dirty="0"/>
              <a:t>performance measures with recommended changes highlighted in </a:t>
            </a:r>
            <a:r>
              <a:rPr lang="en-US" altLang="en-US" b="0" dirty="0">
                <a:solidFill>
                  <a:srgbClr val="FF0000"/>
                </a:solidFill>
              </a:rPr>
              <a:t>red</a:t>
            </a:r>
            <a:r>
              <a:rPr lang="en-US" altLang="en-US" dirty="0">
                <a:solidFill>
                  <a:srgbClr val="FF0000"/>
                </a:solidFill>
              </a:rPr>
              <a:t>...</a:t>
            </a:r>
            <a:endParaRPr lang="en-US" altLang="en-US" b="0" dirty="0">
              <a:solidFill>
                <a:srgbClr val="FF0000"/>
              </a:solidFill>
            </a:endParaRPr>
          </a:p>
        </p:txBody>
      </p:sp>
      <p:sp>
        <p:nvSpPr>
          <p:cNvPr id="4" name="Slide Number Placeholder 3"/>
          <p:cNvSpPr>
            <a:spLocks noGrp="1"/>
          </p:cNvSpPr>
          <p:nvPr>
            <p:ph type="sldNum" sz="quarter" idx="5"/>
          </p:nvPr>
        </p:nvSpPr>
        <p:spPr/>
        <p:txBody>
          <a:bodyPr/>
          <a:lstStyle/>
          <a:p>
            <a:pPr>
              <a:defRPr/>
            </a:pPr>
            <a:fld id="{77DB8D30-B774-4118-8A0A-2689CF78BDE6}" type="slidenum">
              <a:rPr lang="en-US" smtClean="0"/>
              <a:pPr>
                <a:defRPr/>
              </a:pPr>
              <a:t>7</a:t>
            </a:fld>
            <a:endParaRPr lang="en-US"/>
          </a:p>
        </p:txBody>
      </p:sp>
    </p:spTree>
    <p:extLst>
      <p:ext uri="{BB962C8B-B14F-4D97-AF65-F5344CB8AC3E}">
        <p14:creationId xmlns:p14="http://schemas.microsoft.com/office/powerpoint/2010/main" val="54407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dirty="0"/>
              <a:t>...and specifically</a:t>
            </a:r>
            <a:r>
              <a:rPr lang="en-US" altLang="en-US" b="0" dirty="0"/>
              <a:t> those measured by IM4Q data. We'll also discuss plans for using IM4Q data to promote racial equity.</a:t>
            </a:r>
          </a:p>
        </p:txBody>
      </p:sp>
      <p:sp>
        <p:nvSpPr>
          <p:cNvPr id="4" name="Slide Number Placeholder 3"/>
          <p:cNvSpPr>
            <a:spLocks noGrp="1"/>
          </p:cNvSpPr>
          <p:nvPr>
            <p:ph type="sldNum" sz="quarter" idx="5"/>
          </p:nvPr>
        </p:nvSpPr>
        <p:spPr/>
        <p:txBody>
          <a:bodyPr/>
          <a:lstStyle/>
          <a:p>
            <a:pPr>
              <a:defRPr/>
            </a:pPr>
            <a:fld id="{77DB8D30-B774-4118-8A0A-2689CF78BDE6}" type="slidenum">
              <a:rPr lang="en-US" smtClean="0"/>
              <a:pPr>
                <a:defRPr/>
              </a:pPr>
              <a:t>8</a:t>
            </a:fld>
            <a:endParaRPr lang="en-US"/>
          </a:p>
        </p:txBody>
      </p:sp>
    </p:spTree>
    <p:extLst>
      <p:ext uri="{BB962C8B-B14F-4D97-AF65-F5344CB8AC3E}">
        <p14:creationId xmlns:p14="http://schemas.microsoft.com/office/powerpoint/2010/main" val="395089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1C01E4-ABFF-483E-BC44-E5C65FFBFA6F}" type="slidenum">
              <a:rPr lang="en-US" smtClean="0"/>
              <a:pPr/>
              <a:t>9</a:t>
            </a:fld>
            <a:endParaRPr lang="en-US"/>
          </a:p>
        </p:txBody>
      </p:sp>
    </p:spTree>
    <p:extLst>
      <p:ext uri="{BB962C8B-B14F-4D97-AF65-F5344CB8AC3E}">
        <p14:creationId xmlns:p14="http://schemas.microsoft.com/office/powerpoint/2010/main" val="73831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Calibri" panose="020F050202020403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p>
        </p:txBody>
      </p:sp>
      <p:sp>
        <p:nvSpPr>
          <p:cNvPr id="4" name="Rectangle 4"/>
          <p:cNvSpPr>
            <a:spLocks noGrp="1" noChangeArrowheads="1"/>
          </p:cNvSpPr>
          <p:nvPr>
            <p:ph type="dt" sz="half" idx="2"/>
          </p:nvPr>
        </p:nvSpPr>
        <p:spPr bwMode="auto">
          <a:xfrm>
            <a:off x="457200" y="64008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25">
                <a:ea typeface="ＭＳ Ｐゴシック" pitchFamily="-111" charset="-128"/>
                <a:cs typeface="+mn-cs"/>
              </a:defRPr>
            </a:lvl1pPr>
          </a:lstStyle>
          <a:p>
            <a:fld id="{1552D2E5-81CE-4F1C-A792-8162CFCFBC38}" type="datetime1">
              <a:rPr lang="en-US" smtClean="0"/>
              <a:t>7/20/2022</a:t>
            </a:fld>
            <a:endParaRPr lang="en-US"/>
          </a:p>
        </p:txBody>
      </p:sp>
      <p:sp>
        <p:nvSpPr>
          <p:cNvPr id="5" name="Slide Number Placeholder 5"/>
          <p:cNvSpPr>
            <a:spLocks noGrp="1"/>
          </p:cNvSpPr>
          <p:nvPr>
            <p:ph type="sldNum" sz="quarter" idx="4"/>
          </p:nvPr>
        </p:nvSpPr>
        <p:spPr>
          <a:xfrm>
            <a:off x="3505200" y="6400808"/>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825">
                <a:ea typeface="ＭＳ Ｐゴシック" pitchFamily="-111" charset="-128"/>
                <a:cs typeface="+mn-cs"/>
              </a:defRPr>
            </a:lvl1pPr>
          </a:lstStyle>
          <a:p>
            <a:fld id="{E5DFAFE7-1B29-4E16-B646-D80A66011B4D}" type="slidenum">
              <a:rPr lang="en-US" smtClean="0"/>
              <a:t>‹#›</a:t>
            </a:fld>
            <a:endParaRPr lang="en-US"/>
          </a:p>
        </p:txBody>
      </p:sp>
    </p:spTree>
    <p:extLst>
      <p:ext uri="{BB962C8B-B14F-4D97-AF65-F5344CB8AC3E}">
        <p14:creationId xmlns:p14="http://schemas.microsoft.com/office/powerpoint/2010/main" val="189934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100">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1800" b="0" i="0">
                <a:latin typeface="Calibri" panose="020F0502020204030204" pitchFamily="34" charset="0"/>
              </a:defRPr>
            </a:lvl1pPr>
            <a:lvl2pPr>
              <a:buClrTx/>
              <a:defRPr sz="1500" b="0" i="0">
                <a:latin typeface="Calibri" panose="020F0502020204030204" pitchFamily="34" charset="0"/>
              </a:defRPr>
            </a:lvl2pPr>
            <a:lvl3pPr>
              <a:buClrTx/>
              <a:defRPr sz="1350" b="0" i="0">
                <a:latin typeface="Calibri" panose="020F0502020204030204" pitchFamily="34" charset="0"/>
              </a:defRPr>
            </a:lvl3pPr>
            <a:lvl4pPr>
              <a:buClrTx/>
              <a:defRPr sz="1200" b="0" i="0">
                <a:latin typeface="Calibri" panose="020F0502020204030204" pitchFamily="34" charset="0"/>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25">
                <a:ea typeface="ＭＳ Ｐゴシック" pitchFamily="-111" charset="-128"/>
                <a:cs typeface="+mn-cs"/>
              </a:defRPr>
            </a:lvl1pPr>
          </a:lstStyle>
          <a:p>
            <a:fld id="{4478631A-9293-4F8F-8A2F-01B5D9B07EB2}" type="datetime1">
              <a:rPr lang="en-US" smtClean="0"/>
              <a:t>7/20/2022</a:t>
            </a:fld>
            <a:endParaRPr lang="en-US"/>
          </a:p>
        </p:txBody>
      </p:sp>
      <p:sp>
        <p:nvSpPr>
          <p:cNvPr id="12" name="Slide Number Placeholder 5"/>
          <p:cNvSpPr>
            <a:spLocks noGrp="1"/>
          </p:cNvSpPr>
          <p:nvPr>
            <p:ph type="sldNum" sz="quarter" idx="4"/>
          </p:nvPr>
        </p:nvSpPr>
        <p:spPr>
          <a:xfrm>
            <a:off x="3505200" y="6400808"/>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825">
                <a:ea typeface="ＭＳ Ｐゴシック" pitchFamily="-111" charset="-128"/>
                <a:cs typeface="+mn-cs"/>
              </a:defRPr>
            </a:lvl1pPr>
          </a:lstStyle>
          <a:p>
            <a:fld id="{E5DFAFE7-1B29-4E16-B646-D80A66011B4D}" type="slidenum">
              <a:rPr lang="en-US" smtClean="0"/>
              <a:t>‹#›</a:t>
            </a:fld>
            <a:endParaRPr lang="en-US"/>
          </a:p>
        </p:txBody>
      </p:sp>
    </p:spTree>
    <p:extLst>
      <p:ext uri="{BB962C8B-B14F-4D97-AF65-F5344CB8AC3E}">
        <p14:creationId xmlns:p14="http://schemas.microsoft.com/office/powerpoint/2010/main" val="362892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1500" b="0" i="0">
                <a:latin typeface="Calibri" panose="020F0502020204030204" pitchFamily="34" charset="0"/>
              </a:defRPr>
            </a:lvl1pPr>
            <a:lvl2pPr>
              <a:buClrTx/>
              <a:defRPr sz="1350" b="0" i="0">
                <a:latin typeface="Calibri" panose="020F0502020204030204" pitchFamily="34" charset="0"/>
              </a:defRPr>
            </a:lvl2pPr>
            <a:lvl3pPr>
              <a:buClrTx/>
              <a:defRPr sz="1200" b="0" i="0">
                <a:latin typeface="Calibri" panose="020F0502020204030204" pitchFamily="34" charset="0"/>
              </a:defRPr>
            </a:lvl3pPr>
            <a:lvl4pPr>
              <a:buClrTx/>
              <a:defRPr sz="1050" b="0" i="0">
                <a:latin typeface="Calibri" panose="020F0502020204030204" pitchFamily="34" charset="0"/>
              </a:defRPr>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1500" b="0" i="0">
                <a:latin typeface="Calibri" panose="020F0502020204030204" pitchFamily="34" charset="0"/>
              </a:defRPr>
            </a:lvl1pPr>
            <a:lvl2pPr>
              <a:buClrTx/>
              <a:defRPr sz="1350" b="0" i="0">
                <a:latin typeface="Calibri" panose="020F0502020204030204" pitchFamily="34" charset="0"/>
              </a:defRPr>
            </a:lvl2pPr>
            <a:lvl3pPr>
              <a:buClrTx/>
              <a:defRPr sz="1200" b="0" i="0">
                <a:latin typeface="Calibri" panose="020F0502020204030204" pitchFamily="34" charset="0"/>
              </a:defRPr>
            </a:lvl3pPr>
            <a:lvl4pPr>
              <a:buClrTx/>
              <a:defRPr sz="1050" b="0" i="0">
                <a:latin typeface="Calibri" panose="020F0502020204030204" pitchFamily="34" charset="0"/>
              </a:defRPr>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100">
                <a:solidFill>
                  <a:schemeClr val="bg1"/>
                </a:solidFill>
              </a:defRPr>
            </a:lvl1pPr>
          </a:lstStyle>
          <a:p>
            <a:r>
              <a:rPr lang="en-US"/>
              <a:t>Click to edit Master title style</a:t>
            </a:r>
          </a:p>
        </p:txBody>
      </p:sp>
      <p:sp>
        <p:nvSpPr>
          <p:cNvPr id="9" name="Rectangle 4"/>
          <p:cNvSpPr>
            <a:spLocks noGrp="1" noChangeArrowheads="1"/>
          </p:cNvSpPr>
          <p:nvPr>
            <p:ph type="dt" sz="half" idx="10"/>
          </p:nvPr>
        </p:nvSpPr>
        <p:spPr bwMode="auto">
          <a:xfrm>
            <a:off x="457200" y="64008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25">
                <a:ea typeface="ＭＳ Ｐゴシック" pitchFamily="-111" charset="-128"/>
                <a:cs typeface="+mn-cs"/>
              </a:defRPr>
            </a:lvl1pPr>
          </a:lstStyle>
          <a:p>
            <a:fld id="{CDEB2A78-5CFE-4B18-9C61-E3A0E4D9B2CD}" type="datetime1">
              <a:rPr lang="en-US" smtClean="0"/>
              <a:t>7/20/2022</a:t>
            </a:fld>
            <a:endParaRPr lang="en-US"/>
          </a:p>
        </p:txBody>
      </p:sp>
      <p:sp>
        <p:nvSpPr>
          <p:cNvPr id="10" name="Slide Number Placeholder 5"/>
          <p:cNvSpPr>
            <a:spLocks noGrp="1"/>
          </p:cNvSpPr>
          <p:nvPr>
            <p:ph type="sldNum" sz="quarter" idx="4"/>
          </p:nvPr>
        </p:nvSpPr>
        <p:spPr>
          <a:xfrm>
            <a:off x="3505200" y="6400808"/>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825">
                <a:ea typeface="ＭＳ Ｐゴシック" pitchFamily="-111" charset="-128"/>
                <a:cs typeface="+mn-cs"/>
              </a:defRPr>
            </a:lvl1pPr>
          </a:lstStyle>
          <a:p>
            <a:fld id="{E5DFAFE7-1B29-4E16-B646-D80A66011B4D}" type="slidenum">
              <a:rPr lang="en-US" smtClean="0"/>
              <a:t>‹#›</a:t>
            </a:fld>
            <a:endParaRPr lang="en-US"/>
          </a:p>
        </p:txBody>
      </p:sp>
    </p:spTree>
    <p:extLst>
      <p:ext uri="{BB962C8B-B14F-4D97-AF65-F5344CB8AC3E}">
        <p14:creationId xmlns:p14="http://schemas.microsoft.com/office/powerpoint/2010/main" val="221100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1500" b="0" i="0">
                <a:latin typeface="Calibri" panose="020F050202020403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1500" b="0" i="0">
                <a:latin typeface="Calibri" panose="020F0502020204030204" pitchFamily="34" charset="0"/>
              </a:defRPr>
            </a:lvl1pPr>
            <a:lvl2pPr>
              <a:buClrTx/>
              <a:defRPr sz="1350" b="0" i="0">
                <a:latin typeface="Calibri" panose="020F0502020204030204" pitchFamily="34" charset="0"/>
              </a:defRPr>
            </a:lvl2pPr>
            <a:lvl3pPr>
              <a:buClrTx/>
              <a:defRPr sz="1200" b="0" i="0">
                <a:latin typeface="Calibri" panose="020F0502020204030204" pitchFamily="34" charset="0"/>
              </a:defRPr>
            </a:lvl3pPr>
            <a:lvl4pPr>
              <a:buClrTx/>
              <a:defRPr sz="1050" b="0" i="0">
                <a:latin typeface="Calibri" panose="020F0502020204030204" pitchFamily="34" charset="0"/>
              </a:defRPr>
            </a:lvl4pPr>
            <a:lvl5pPr>
              <a:buClrTx/>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9" y="1219200"/>
            <a:ext cx="4041775" cy="639762"/>
          </a:xfrm>
          <a:prstGeom prst="rect">
            <a:avLst/>
          </a:prstGeom>
        </p:spPr>
        <p:txBody>
          <a:bodyPr anchor="b"/>
          <a:lstStyle>
            <a:lvl1pPr marL="0" indent="0">
              <a:buNone/>
              <a:defRPr sz="1500" b="0" i="0">
                <a:latin typeface="Calibri" panose="020F050202020403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45029" y="1858962"/>
            <a:ext cx="4041775" cy="3951288"/>
          </a:xfrm>
          <a:prstGeom prst="rect">
            <a:avLst/>
          </a:prstGeom>
        </p:spPr>
        <p:txBody>
          <a:bodyPr/>
          <a:lstStyle>
            <a:lvl1pPr>
              <a:buClrTx/>
              <a:defRPr sz="1500" b="0" i="0">
                <a:latin typeface="Calibri" panose="020F0502020204030204" pitchFamily="34" charset="0"/>
              </a:defRPr>
            </a:lvl1pPr>
            <a:lvl2pPr>
              <a:buClrTx/>
              <a:defRPr sz="1350" b="0" i="0">
                <a:latin typeface="Calibri" panose="020F0502020204030204" pitchFamily="34" charset="0"/>
              </a:defRPr>
            </a:lvl2pPr>
            <a:lvl3pPr>
              <a:buClrTx/>
              <a:defRPr sz="1200" b="0" i="0">
                <a:latin typeface="Calibri" panose="020F0502020204030204" pitchFamily="34" charset="0"/>
              </a:defRPr>
            </a:lvl3pPr>
            <a:lvl4pPr>
              <a:buClrTx/>
              <a:defRPr sz="1050" b="0" i="0">
                <a:latin typeface="Calibri" panose="020F0502020204030204" pitchFamily="34" charset="0"/>
              </a:defRPr>
            </a:lvl4pPr>
            <a:lvl5pPr>
              <a:buClrTx/>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3181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100">
                <a:solidFill>
                  <a:schemeClr val="bg1"/>
                </a:solidFill>
              </a:defRPr>
            </a:lvl1pPr>
          </a:lstStyle>
          <a:p>
            <a:r>
              <a:rPr lang="en-US"/>
              <a:t>Click to edit Master title style</a:t>
            </a:r>
          </a:p>
        </p:txBody>
      </p:sp>
      <p:sp>
        <p:nvSpPr>
          <p:cNvPr id="7" name="Rectangle 4"/>
          <p:cNvSpPr>
            <a:spLocks noGrp="1" noChangeArrowheads="1"/>
          </p:cNvSpPr>
          <p:nvPr>
            <p:ph type="dt" sz="half" idx="2"/>
          </p:nvPr>
        </p:nvSpPr>
        <p:spPr bwMode="auto">
          <a:xfrm>
            <a:off x="457200" y="64008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25">
                <a:ea typeface="ＭＳ Ｐゴシック" pitchFamily="-111" charset="-128"/>
                <a:cs typeface="+mn-cs"/>
              </a:defRPr>
            </a:lvl1pPr>
          </a:lstStyle>
          <a:p>
            <a:fld id="{F01CDEE9-16EE-4933-B009-8E7FD1BD5BCD}" type="datetime1">
              <a:rPr lang="en-US" smtClean="0"/>
              <a:t>7/20/2022</a:t>
            </a:fld>
            <a:endParaRPr lang="en-US"/>
          </a:p>
        </p:txBody>
      </p:sp>
      <p:sp>
        <p:nvSpPr>
          <p:cNvPr id="8" name="Slide Number Placeholder 5"/>
          <p:cNvSpPr>
            <a:spLocks noGrp="1"/>
          </p:cNvSpPr>
          <p:nvPr>
            <p:ph type="sldNum" sz="quarter" idx="4"/>
          </p:nvPr>
        </p:nvSpPr>
        <p:spPr>
          <a:xfrm>
            <a:off x="3505200" y="6400808"/>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825">
                <a:ea typeface="ＭＳ Ｐゴシック" pitchFamily="-111" charset="-128"/>
                <a:cs typeface="+mn-cs"/>
              </a:defRPr>
            </a:lvl1pPr>
          </a:lstStyle>
          <a:p>
            <a:fld id="{E5DFAFE7-1B29-4E16-B646-D80A66011B4D}" type="slidenum">
              <a:rPr lang="en-US" smtClean="0"/>
              <a:t>‹#›</a:t>
            </a:fld>
            <a:endParaRPr lang="en-US"/>
          </a:p>
        </p:txBody>
      </p:sp>
    </p:spTree>
    <p:extLst>
      <p:ext uri="{BB962C8B-B14F-4D97-AF65-F5344CB8AC3E}">
        <p14:creationId xmlns:p14="http://schemas.microsoft.com/office/powerpoint/2010/main" val="189230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25">
                <a:ea typeface="ＭＳ Ｐゴシック" pitchFamily="-111" charset="-128"/>
                <a:cs typeface="+mn-cs"/>
              </a:defRPr>
            </a:lvl1pPr>
          </a:lstStyle>
          <a:p>
            <a:fld id="{FFDAF7C3-1780-4BC1-B5F2-62DDC46DACDC}" type="datetime1">
              <a:rPr lang="en-US" smtClean="0"/>
              <a:t>7/20/2022</a:t>
            </a:fld>
            <a:endParaRPr lang="en-US"/>
          </a:p>
        </p:txBody>
      </p:sp>
      <p:sp>
        <p:nvSpPr>
          <p:cNvPr id="6" name="Slide Number Placeholder 5"/>
          <p:cNvSpPr>
            <a:spLocks noGrp="1"/>
          </p:cNvSpPr>
          <p:nvPr>
            <p:ph type="sldNum" sz="quarter" idx="4"/>
          </p:nvPr>
        </p:nvSpPr>
        <p:spPr>
          <a:xfrm>
            <a:off x="3505200" y="6400808"/>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825">
                <a:ea typeface="ＭＳ Ｐゴシック" pitchFamily="-111" charset="-128"/>
                <a:cs typeface="+mn-cs"/>
              </a:defRPr>
            </a:lvl1pPr>
          </a:lstStyle>
          <a:p>
            <a:fld id="{E5DFAFE7-1B29-4E16-B646-D80A66011B4D}" type="slidenum">
              <a:rPr lang="en-US" smtClean="0"/>
              <a:t>‹#›</a:t>
            </a:fld>
            <a:endParaRPr lang="en-US"/>
          </a:p>
        </p:txBody>
      </p:sp>
    </p:spTree>
    <p:extLst>
      <p:ext uri="{BB962C8B-B14F-4D97-AF65-F5344CB8AC3E}">
        <p14:creationId xmlns:p14="http://schemas.microsoft.com/office/powerpoint/2010/main" val="38001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6"/>
            <a:ext cx="8229600" cy="5851525"/>
          </a:xfrm>
          <a:prstGeom prst="rect">
            <a:avLst/>
          </a:prstGeo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C6B03FA6-91CD-451A-AD5D-F064935D64C3}" type="datetime1">
              <a:rPr lang="en-US" smtClean="0"/>
              <a:t>7/20/2022</a:t>
            </a:fld>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b="0" i="0">
                <a:latin typeface="Calibri" panose="020F0502020204030204" pitchFamily="34" charset="0"/>
                <a:cs typeface="Calibri" panose="020F0502020204030204" pitchFamily="34" charset="0"/>
              </a:defRPr>
            </a:lvl1pPr>
          </a:lstStyle>
          <a:p>
            <a:r>
              <a:rPr lang="en-US"/>
              <a:t>ODP QM Cert F2F Trainer's v</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5DFAFE7-1B29-4E16-B646-D80A66011B4D}" type="slidenum">
              <a:rPr lang="en-US" smtClean="0"/>
              <a:t>‹#›</a:t>
            </a:fld>
            <a:endParaRPr lang="en-US"/>
          </a:p>
        </p:txBody>
      </p:sp>
    </p:spTree>
    <p:extLst>
      <p:ext uri="{BB962C8B-B14F-4D97-AF65-F5344CB8AC3E}">
        <p14:creationId xmlns:p14="http://schemas.microsoft.com/office/powerpoint/2010/main" val="281898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lgn="ctr"/>
            <a:fld id="{9D710453-B075-45DB-8A7B-E3C399690A0E}" type="slidenum">
              <a:rPr lang="en-US" sz="1100" smtClean="0"/>
              <a:pPr algn="ctr"/>
              <a:t>‹#›</a:t>
            </a:fld>
            <a:endParaRPr lang="en-US" sz="1100"/>
          </a:p>
        </p:txBody>
      </p:sp>
      <p:sp>
        <p:nvSpPr>
          <p:cNvPr id="8" name="Date Placeholder 17"/>
          <p:cNvSpPr txBox="1">
            <a:spLocks/>
          </p:cNvSpPr>
          <p:nvPr userDrawn="1"/>
        </p:nvSpPr>
        <p:spPr bwMode="white">
          <a:xfrm>
            <a:off x="457200" y="6132512"/>
            <a:ext cx="2133600" cy="344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bg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0325C054-ADA9-412A-AF41-EB1DAE3E2B77}" type="datetime1">
              <a:rPr lang="en-US" smtClean="0"/>
              <a:pPr>
                <a:defRPr/>
              </a:pPr>
              <a:t>7/20/2022</a:t>
            </a:fld>
            <a:endParaRPr lang="en-US"/>
          </a:p>
        </p:txBody>
      </p:sp>
      <p:sp>
        <p:nvSpPr>
          <p:cNvPr id="11" name="Text Placeholder 10"/>
          <p:cNvSpPr>
            <a:spLocks noGrp="1"/>
          </p:cNvSpPr>
          <p:nvPr>
            <p:ph type="body" sz="quarter" idx="13"/>
          </p:nvPr>
        </p:nvSpPr>
        <p:spPr>
          <a:xfrm>
            <a:off x="457200" y="1143000"/>
            <a:ext cx="8153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669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8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25" b="0" i="0">
                <a:latin typeface="Calibri" panose="020F0502020204030204" pitchFamily="34" charset="0"/>
                <a:ea typeface="ＭＳ Ｐゴシック" pitchFamily="-111" charset="-128"/>
                <a:cs typeface="+mn-cs"/>
              </a:defRPr>
            </a:lvl1pPr>
          </a:lstStyle>
          <a:p>
            <a:fld id="{A8DB018E-F5BC-4157-948E-1149EDD4951C}" type="datetime1">
              <a:rPr lang="en-US" smtClean="0"/>
              <a:pPr/>
              <a:t>7/20/2022</a:t>
            </a:fld>
            <a:endParaRPr lang="en-US"/>
          </a:p>
        </p:txBody>
      </p:sp>
      <p:sp>
        <p:nvSpPr>
          <p:cNvPr id="7" name="Slide Number Placeholder 5"/>
          <p:cNvSpPr>
            <a:spLocks noGrp="1"/>
          </p:cNvSpPr>
          <p:nvPr>
            <p:ph type="sldNum" sz="quarter" idx="4"/>
          </p:nvPr>
        </p:nvSpPr>
        <p:spPr>
          <a:xfrm>
            <a:off x="3505200" y="6400808"/>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825" b="0" i="0">
                <a:latin typeface="Calibri" panose="020F0502020204030204" pitchFamily="34" charset="0"/>
                <a:ea typeface="ＭＳ Ｐゴシック" pitchFamily="-111" charset="-128"/>
                <a:cs typeface="+mn-cs"/>
              </a:defRPr>
            </a:lvl1pPr>
          </a:lstStyle>
          <a:p>
            <a:fld id="{E5DFAFE7-1B29-4E16-B646-D80A66011B4D}" type="slidenum">
              <a:rPr lang="en-US" smtClean="0"/>
              <a:pPr/>
              <a:t>‹#›</a:t>
            </a:fld>
            <a:endParaRPr lang="en-US"/>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3811" y="6083305"/>
            <a:ext cx="2667000" cy="546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p:nvPr/>
        </p:nvGrpSpPr>
        <p:grpSpPr>
          <a:xfrm>
            <a:off x="457200" y="304808"/>
            <a:ext cx="8229600" cy="690499"/>
            <a:chOff x="457200" y="304800"/>
            <a:chExt cx="8229600" cy="690499"/>
          </a:xfrm>
        </p:grpSpPr>
        <p:sp>
          <p:nvSpPr>
            <p:cNvPr id="4" name="Rectangle 3"/>
            <p:cNvSpPr/>
            <p:nvPr/>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0" i="0">
                <a:latin typeface="Calibri" panose="020F0502020204030204" pitchFamily="34" charset="0"/>
              </a:endParaRPr>
            </a:p>
          </p:txBody>
        </p:sp>
        <p:pic>
          <p:nvPicPr>
            <p:cNvPr id="5" name="Picture 4"/>
            <p:cNvPicPr>
              <a:picLocks noChangeAspect="1"/>
            </p:cNvPicPr>
            <p:nvPr/>
          </p:nvPicPr>
          <p:blipFill>
            <a:blip r:embed="rId12"/>
            <a:stretch>
              <a:fillRect/>
            </a:stretch>
          </p:blipFill>
          <p:spPr>
            <a:xfrm>
              <a:off x="457200" y="304800"/>
              <a:ext cx="8229600" cy="533400"/>
            </a:xfrm>
            <a:prstGeom prst="rect">
              <a:avLst/>
            </a:prstGeom>
          </p:spPr>
        </p:pic>
      </p:grpSp>
      <p:sp>
        <p:nvSpPr>
          <p:cNvPr id="2" name="Title Placeholder 1">
            <a:extLst>
              <a:ext uri="{FF2B5EF4-FFF2-40B4-BE49-F238E27FC236}">
                <a16:creationId xmlns:a16="http://schemas.microsoft.com/office/drawing/2014/main" id="{F1C49F3C-992F-43A0-8162-3E445C3BB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0188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Lst>
  <p:hf sldNum="0" hdr="0" dt="0"/>
  <p:txStyles>
    <p:titleStyle>
      <a:lvl1pPr algn="ctr" rtl="0" eaLnBrk="1" fontAlgn="base" hangingPunct="1">
        <a:spcBef>
          <a:spcPct val="0"/>
        </a:spcBef>
        <a:spcAft>
          <a:spcPct val="0"/>
        </a:spcAft>
        <a:defRPr sz="3300" b="0" i="0" u="none">
          <a:solidFill>
            <a:schemeClr val="tx2"/>
          </a:solidFill>
          <a:latin typeface="Calibri" panose="020F0502020204030204" pitchFamily="34" charset="0"/>
          <a:ea typeface="ＭＳ Ｐゴシック" pitchFamily="-111" charset="-128"/>
          <a:cs typeface="ＭＳ Ｐゴシック" pitchFamily="-111" charset="-128"/>
        </a:defRPr>
      </a:lvl1pPr>
      <a:lvl2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5pPr>
      <a:lvl6pPr marL="342884" algn="ctr" rtl="0" eaLnBrk="1" fontAlgn="base" hangingPunct="1">
        <a:spcBef>
          <a:spcPct val="0"/>
        </a:spcBef>
        <a:spcAft>
          <a:spcPct val="0"/>
        </a:spcAft>
        <a:defRPr sz="3300">
          <a:solidFill>
            <a:schemeClr val="tx2"/>
          </a:solidFill>
          <a:latin typeface="Arial" pitchFamily="-111" charset="0"/>
        </a:defRPr>
      </a:lvl6pPr>
      <a:lvl7pPr marL="685766" algn="ctr" rtl="0" eaLnBrk="1" fontAlgn="base" hangingPunct="1">
        <a:spcBef>
          <a:spcPct val="0"/>
        </a:spcBef>
        <a:spcAft>
          <a:spcPct val="0"/>
        </a:spcAft>
        <a:defRPr sz="3300">
          <a:solidFill>
            <a:schemeClr val="tx2"/>
          </a:solidFill>
          <a:latin typeface="Arial" pitchFamily="-111" charset="0"/>
        </a:defRPr>
      </a:lvl7pPr>
      <a:lvl8pPr marL="1028649" algn="ctr" rtl="0" eaLnBrk="1" fontAlgn="base" hangingPunct="1">
        <a:spcBef>
          <a:spcPct val="0"/>
        </a:spcBef>
        <a:spcAft>
          <a:spcPct val="0"/>
        </a:spcAft>
        <a:defRPr sz="3300">
          <a:solidFill>
            <a:schemeClr val="tx2"/>
          </a:solidFill>
          <a:latin typeface="Arial" pitchFamily="-111" charset="0"/>
        </a:defRPr>
      </a:lvl8pPr>
      <a:lvl9pPr marL="1371532" algn="ctr" rtl="0" eaLnBrk="1" fontAlgn="base" hangingPunct="1">
        <a:spcBef>
          <a:spcPct val="0"/>
        </a:spcBef>
        <a:spcAft>
          <a:spcPct val="0"/>
        </a:spcAft>
        <a:defRPr sz="3300">
          <a:solidFill>
            <a:schemeClr val="tx2"/>
          </a:solidFill>
          <a:latin typeface="Arial" pitchFamily="-111" charset="0"/>
        </a:defRPr>
      </a:lvl9pPr>
    </p:titleStyle>
    <p:bodyStyle>
      <a:lvl1pPr marL="257162" indent="-257162"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cs typeface="ＭＳ Ｐゴシック" pitchFamily="-111" charset="-128"/>
        </a:defRPr>
      </a:lvl1pPr>
      <a:lvl2pPr marL="557185" indent="-214303" algn="l" rtl="0" eaLnBrk="1" fontAlgn="base" hangingPunct="1">
        <a:spcBef>
          <a:spcPct val="20000"/>
        </a:spcBef>
        <a:spcAft>
          <a:spcPct val="0"/>
        </a:spcAft>
        <a:buClr>
          <a:srgbClr val="E42D1A"/>
        </a:buClr>
        <a:buChar char="–"/>
        <a:defRPr sz="2100">
          <a:solidFill>
            <a:schemeClr val="tx1"/>
          </a:solidFill>
          <a:latin typeface="+mn-lt"/>
          <a:ea typeface="ＭＳ Ｐゴシック" pitchFamily="-111" charset="-128"/>
        </a:defRPr>
      </a:lvl2pPr>
      <a:lvl3pPr marL="857207" indent="-171442"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3pPr>
      <a:lvl4pPr marL="1200090"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4pPr>
      <a:lvl5pPr marL="1542974"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5pPr>
      <a:lvl6pPr marL="1885856"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6pPr>
      <a:lvl7pPr marL="2228739"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7pPr>
      <a:lvl8pPr marL="2571622"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8pPr>
      <a:lvl9pPr marL="2914505"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blogs.ed.ac.uk/research-bow/racial-inequality-in-research-and-academi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pngall.com/community-png/download/24460"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chart" Target="../charts/chart1.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peoplematters.in/article/diversity/physical-disability-is-not-an-obstacle-for-leaders-15313"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dramirez@p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mailto:deiwright@pa.gov" TargetMode="External"/><Relationship Id="rId4" Type="http://schemas.openxmlformats.org/officeDocument/2006/relationships/hyperlink" Target="mailto:c-sabdelha@p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0268F-7E1D-F091-B14B-F4257765A3BD}"/>
              </a:ext>
            </a:extLst>
          </p:cNvPr>
          <p:cNvSpPr>
            <a:spLocks noGrp="1"/>
          </p:cNvSpPr>
          <p:nvPr>
            <p:ph sz="quarter" idx="13"/>
          </p:nvPr>
        </p:nvSpPr>
        <p:spPr>
          <a:xfrm>
            <a:off x="762000" y="1227908"/>
            <a:ext cx="7543800" cy="4639491"/>
          </a:xfrm>
        </p:spPr>
        <p:txBody>
          <a:bodyPr lIns="91440" tIns="45720" rIns="91440" bIns="45720" anchor="t"/>
          <a:lstStyle/>
          <a:p>
            <a:pPr marL="0" indent="0" algn="ctr">
              <a:buNone/>
            </a:pPr>
            <a:r>
              <a:rPr lang="en-US" sz="4400" b="1">
                <a:latin typeface="Calibri"/>
                <a:ea typeface="ＭＳ Ｐゴシック"/>
                <a:cs typeface="Calibri"/>
              </a:rPr>
              <a:t>ISAC, IM4Q and Racial Equity: </a:t>
            </a:r>
            <a:r>
              <a:rPr lang="en-US" sz="4000" b="1" i="1">
                <a:latin typeface="Calibri"/>
                <a:ea typeface="ＭＳ Ｐゴシック"/>
                <a:cs typeface="Calibri"/>
              </a:rPr>
              <a:t>Looking at What’s Important</a:t>
            </a:r>
          </a:p>
          <a:p>
            <a:pPr marL="0" indent="0" algn="ctr">
              <a:buNone/>
            </a:pPr>
            <a:endParaRPr lang="en-US" sz="4400">
              <a:latin typeface="Calibri" panose="020F0502020204030204" pitchFamily="34" charset="0"/>
              <a:cs typeface="Calibri" panose="020F0502020204030204" pitchFamily="34" charset="0"/>
            </a:endParaRPr>
          </a:p>
          <a:p>
            <a:pPr marL="0" indent="0" algn="ctr">
              <a:buNone/>
            </a:pPr>
            <a:br>
              <a:rPr lang="en-US" sz="4400" b="1">
                <a:latin typeface="Calibri" panose="020F0502020204030204" pitchFamily="34" charset="0"/>
                <a:cs typeface="Calibri" panose="020F0502020204030204" pitchFamily="34" charset="0"/>
              </a:rPr>
            </a:br>
            <a:endParaRPr lang="en-US" sz="4400" b="1">
              <a:latin typeface="Calibri"/>
              <a:ea typeface="ＭＳ Ｐゴシック"/>
              <a:cs typeface="Calibri"/>
            </a:endParaRPr>
          </a:p>
          <a:p>
            <a:pPr marL="0" indent="0" algn="ctr">
              <a:buNone/>
            </a:pPr>
            <a:r>
              <a:rPr lang="en-US" sz="2800" b="1">
                <a:latin typeface="Calibri"/>
                <a:ea typeface="ＭＳ Ｐゴシック"/>
                <a:cs typeface="Calibri"/>
              </a:rPr>
              <a:t>July 2022</a:t>
            </a:r>
            <a:endParaRPr lang="en-US" sz="2800">
              <a:latin typeface="Calibri"/>
              <a:ea typeface="ＭＳ Ｐゴシック"/>
              <a:cs typeface="Calibri"/>
            </a:endParaRPr>
          </a:p>
        </p:txBody>
      </p:sp>
      <p:pic>
        <p:nvPicPr>
          <p:cNvPr id="7" name="Picture 6" descr="A picture containing text&#10;&#10;Description automatically generated">
            <a:extLst>
              <a:ext uri="{FF2B5EF4-FFF2-40B4-BE49-F238E27FC236}">
                <a16:creationId xmlns:a16="http://schemas.microsoft.com/office/drawing/2014/main" id="{9077C944-8E92-A51D-C533-DDEBF5CEB3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2326" y="3039281"/>
            <a:ext cx="2723148" cy="1534040"/>
          </a:xfrm>
          <a:prstGeom prst="rect">
            <a:avLst/>
          </a:prstGeom>
        </p:spPr>
      </p:pic>
    </p:spTree>
    <p:extLst>
      <p:ext uri="{BB962C8B-B14F-4D97-AF65-F5344CB8AC3E}">
        <p14:creationId xmlns:p14="http://schemas.microsoft.com/office/powerpoint/2010/main" val="331044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639F4F-880C-43DD-BE91-ECA1FBD5A5A9}"/>
              </a:ext>
            </a:extLst>
          </p:cNvPr>
          <p:cNvSpPr txBox="1"/>
          <p:nvPr/>
        </p:nvSpPr>
        <p:spPr>
          <a:xfrm>
            <a:off x="462845" y="1053794"/>
            <a:ext cx="8125984" cy="4216539"/>
          </a:xfrm>
          <a:prstGeom prst="rect">
            <a:avLst/>
          </a:prstGeom>
          <a:noFill/>
        </p:spPr>
        <p:txBody>
          <a:bodyPr wrap="square" rtlCol="0">
            <a:spAutoFit/>
          </a:bodyPr>
          <a:lstStyle/>
          <a:p>
            <a:r>
              <a:rPr lang="en-US" sz="2400" b="1">
                <a:latin typeface="Calibri"/>
                <a:ea typeface="ＭＳ Ｐゴシック"/>
              </a:rPr>
              <a:t>2. Promote Self-Direction, Choice &amp; Control</a:t>
            </a:r>
          </a:p>
          <a:p>
            <a:pPr marL="285750" indent="-285750">
              <a:buFont typeface="Arial" panose="020B0604020202020204" pitchFamily="34" charset="0"/>
              <a:buChar char="•"/>
            </a:pPr>
            <a:r>
              <a:rPr lang="en-US" sz="2000" b="0" i="0">
                <a:solidFill>
                  <a:srgbClr val="000000"/>
                </a:solidFill>
                <a:effectLst/>
                <a:latin typeface="Calibri" panose="020F0502020204030204" pitchFamily="34" charset="0"/>
                <a:cs typeface="Calibri" panose="020F0502020204030204" pitchFamily="34" charset="0"/>
              </a:rPr>
              <a:t>Percent of individuals who reported they vote, </a:t>
            </a:r>
            <a:r>
              <a:rPr lang="en-US" sz="2000" b="0" i="0" u="sng">
                <a:solidFill>
                  <a:srgbClr val="FF0000"/>
                </a:solidFill>
                <a:effectLst/>
                <a:latin typeface="Calibri" panose="020F0502020204030204" pitchFamily="34" charset="0"/>
                <a:cs typeface="Calibri" panose="020F0502020204030204" pitchFamily="34" charset="0"/>
              </a:rPr>
              <a:t>overall and by race</a:t>
            </a:r>
            <a:r>
              <a:rPr lang="en-US" sz="2000">
                <a:solidFill>
                  <a:srgbClr val="FF0000"/>
                </a:solidFill>
                <a:latin typeface="Calibri" panose="020F0502020204030204" pitchFamily="34" charset="0"/>
                <a:cs typeface="Calibri" panose="020F0502020204030204" pitchFamily="34" charset="0"/>
              </a:rPr>
              <a:t>. </a:t>
            </a:r>
            <a:r>
              <a:rPr lang="en-US" sz="2000" i="1">
                <a:solidFill>
                  <a:srgbClr val="000000"/>
                </a:solidFill>
                <a:latin typeface="Calibri" panose="020F0502020204030204" pitchFamily="34" charset="0"/>
                <a:cs typeface="Calibri" panose="020F0502020204030204" pitchFamily="34" charset="0"/>
              </a:rPr>
              <a:t>(IM4Q)</a:t>
            </a:r>
            <a:endParaRPr lang="en-US" sz="2000" i="1" u="sng">
              <a:solidFill>
                <a:srgbClr val="FF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a:solidFill>
                  <a:srgbClr val="000000"/>
                </a:solidFill>
                <a:effectLst/>
                <a:latin typeface="Calibri" panose="020F0502020204030204" pitchFamily="34" charset="0"/>
                <a:cs typeface="Calibri" panose="020F0502020204030204" pitchFamily="34" charset="0"/>
              </a:rPr>
              <a:t>Percent of individuals who said they were given a choice to live where people without disabilities live</a:t>
            </a:r>
            <a:r>
              <a:rPr lang="en-US" sz="2000" b="0" i="0">
                <a:solidFill>
                  <a:srgbClr val="FF0000"/>
                </a:solidFill>
                <a:effectLst/>
                <a:latin typeface="Calibri" panose="020F0502020204030204" pitchFamily="34" charset="0"/>
                <a:cs typeface="Calibri" panose="020F0502020204030204" pitchFamily="34" charset="0"/>
              </a:rPr>
              <a:t>, </a:t>
            </a:r>
            <a:r>
              <a:rPr lang="en-US" sz="2000" b="0" i="0" u="sng">
                <a:solidFill>
                  <a:srgbClr val="FF0000"/>
                </a:solidFill>
                <a:effectLst/>
                <a:latin typeface="Calibri" panose="020F0502020204030204" pitchFamily="34" charset="0"/>
                <a:cs typeface="Calibri" panose="020F0502020204030204" pitchFamily="34" charset="0"/>
              </a:rPr>
              <a:t>overall and by race</a:t>
            </a:r>
            <a:r>
              <a:rPr lang="en-US" sz="2000" b="0" i="0">
                <a:solidFill>
                  <a:srgbClr val="FF0000"/>
                </a:solidFill>
                <a:effectLst/>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a:t>
            </a:r>
            <a:r>
              <a:rPr lang="en-US" sz="2000" i="1">
                <a:solidFill>
                  <a:srgbClr val="000000"/>
                </a:solidFill>
                <a:latin typeface="Calibri" panose="020F0502020204030204" pitchFamily="34" charset="0"/>
                <a:cs typeface="Calibri" panose="020F0502020204030204" pitchFamily="34" charset="0"/>
              </a:rPr>
              <a:t>(IM4Q)</a:t>
            </a:r>
          </a:p>
          <a:p>
            <a:pPr marL="285750" indent="-285750">
              <a:buFont typeface="Arial" panose="020B0604020202020204" pitchFamily="34" charset="0"/>
              <a:buChar char="•"/>
            </a:pPr>
            <a:endParaRPr lang="en-US" sz="2000" i="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i="1">
              <a:latin typeface="Calibri" panose="020F0502020204030204" pitchFamily="34" charset="0"/>
              <a:cs typeface="Calibri" panose="020F0502020204030204" pitchFamily="34" charset="0"/>
            </a:endParaRPr>
          </a:p>
          <a:p>
            <a:endParaRPr lang="en-US" sz="2000" i="1">
              <a:latin typeface="Calibri" panose="020F0502020204030204" pitchFamily="34" charset="0"/>
              <a:cs typeface="Calibri" panose="020F0502020204030204" pitchFamily="34" charset="0"/>
            </a:endParaRPr>
          </a:p>
          <a:p>
            <a:r>
              <a:rPr lang="en-US" sz="2400" b="1">
                <a:latin typeface="Calibri"/>
                <a:ea typeface="ＭＳ Ｐゴシック"/>
              </a:rPr>
              <a:t>4. Support Families Throughout the Lifespan</a:t>
            </a:r>
          </a:p>
          <a:p>
            <a:pPr marL="285750" indent="-285750">
              <a:buFont typeface="Arial" panose="020B0604020202020204" pitchFamily="34" charset="0"/>
              <a:buChar char="•"/>
            </a:pPr>
            <a:r>
              <a:rPr lang="en-US" sz="2000" b="0" i="0">
                <a:solidFill>
                  <a:srgbClr val="000000"/>
                </a:solidFill>
                <a:effectLst/>
                <a:latin typeface="Calibri"/>
                <a:ea typeface="ＭＳ Ｐゴシック"/>
              </a:rPr>
              <a:t>Percent of relatives, </a:t>
            </a:r>
            <a:r>
              <a:rPr lang="en-US" sz="2000" b="0" i="0" u="sng">
                <a:solidFill>
                  <a:srgbClr val="FF0000"/>
                </a:solidFill>
                <a:effectLst/>
                <a:latin typeface="Calibri"/>
                <a:ea typeface="ＭＳ Ｐゴシック"/>
              </a:rPr>
              <a:t>overall and by race</a:t>
            </a:r>
            <a:r>
              <a:rPr lang="en-US" sz="2000" b="0" i="0">
                <a:solidFill>
                  <a:srgbClr val="000000"/>
                </a:solidFill>
                <a:effectLst/>
                <a:latin typeface="Calibri"/>
                <a:ea typeface="ＭＳ Ｐゴシック"/>
              </a:rPr>
              <a:t>, who reported the Supports Coordinator asks about their vision for an everyday life for their family member.</a:t>
            </a:r>
            <a:r>
              <a:rPr lang="en-US" sz="2000">
                <a:solidFill>
                  <a:srgbClr val="000000"/>
                </a:solidFill>
                <a:latin typeface="Calibri"/>
                <a:ea typeface="ＭＳ Ｐゴシック"/>
                <a:cs typeface="Calibri"/>
              </a:rPr>
              <a:t> </a:t>
            </a:r>
            <a:r>
              <a:rPr lang="en-US" sz="2000" i="1">
                <a:solidFill>
                  <a:srgbClr val="000000"/>
                </a:solidFill>
                <a:latin typeface="Calibri"/>
                <a:ea typeface="ＭＳ Ｐゴシック"/>
                <a:cs typeface="Calibri"/>
              </a:rPr>
              <a:t>(IM4Q)</a:t>
            </a:r>
            <a:endParaRPr lang="en-US" sz="2000" i="1" u="sng">
              <a:solidFill>
                <a:srgbClr val="FF0000"/>
              </a:solidFill>
              <a:latin typeface="Calibri"/>
              <a:ea typeface="ＭＳ Ｐゴシック"/>
              <a:cs typeface="Calibri"/>
            </a:endParaRPr>
          </a:p>
          <a:p>
            <a:pPr marL="285750" indent="-285750">
              <a:buFont typeface="Arial" panose="020B0604020202020204" pitchFamily="34" charset="0"/>
              <a:buChar char="•"/>
            </a:pPr>
            <a:endParaRPr lang="en-US" sz="2000" i="1">
              <a:solidFill>
                <a:srgbClr val="0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8732A2C-171A-46B8-9D21-F5E95C453D46}"/>
              </a:ext>
            </a:extLst>
          </p:cNvPr>
          <p:cNvSpPr txBox="1"/>
          <p:nvPr/>
        </p:nvSpPr>
        <p:spPr>
          <a:xfrm>
            <a:off x="462845" y="259652"/>
            <a:ext cx="8445561" cy="523220"/>
          </a:xfrm>
          <a:prstGeom prst="rect">
            <a:avLst/>
          </a:prstGeom>
          <a:noFill/>
        </p:spPr>
        <p:txBody>
          <a:bodyPr wrap="square">
            <a:spAutoFit/>
          </a:bodyPr>
          <a:lstStyle/>
          <a:p>
            <a:r>
              <a:rPr lang="fr-FR" sz="2800" b="1">
                <a:solidFill>
                  <a:schemeClr val="bg1"/>
                </a:solidFill>
                <a:latin typeface="Calibri" panose="020F0502020204030204" pitchFamily="34" charset="0"/>
              </a:rPr>
              <a:t>ISAC #2 &amp; 4: </a:t>
            </a:r>
            <a:r>
              <a:rPr lang="en-US" sz="2800" b="1">
                <a:solidFill>
                  <a:schemeClr val="bg1"/>
                </a:solidFill>
                <a:latin typeface="Calibri" panose="020F0502020204030204" pitchFamily="34" charset="0"/>
                <a:cs typeface="Calibri" panose="020F0502020204030204" pitchFamily="34" charset="0"/>
              </a:rPr>
              <a:t>Promote Self-Direction &amp; Support Families </a:t>
            </a:r>
          </a:p>
        </p:txBody>
      </p:sp>
      <p:pic>
        <p:nvPicPr>
          <p:cNvPr id="7" name="Picture 6">
            <a:extLst>
              <a:ext uri="{FF2B5EF4-FFF2-40B4-BE49-F238E27FC236}">
                <a16:creationId xmlns:a16="http://schemas.microsoft.com/office/drawing/2014/main" id="{1531D179-861A-CA29-CA2C-D9D984A29C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44765" y="4912512"/>
            <a:ext cx="802914" cy="715641"/>
          </a:xfrm>
          <a:prstGeom prst="rect">
            <a:avLst/>
          </a:prstGeom>
        </p:spPr>
      </p:pic>
      <p:pic>
        <p:nvPicPr>
          <p:cNvPr id="12" name="Picture 11">
            <a:extLst>
              <a:ext uri="{FF2B5EF4-FFF2-40B4-BE49-F238E27FC236}">
                <a16:creationId xmlns:a16="http://schemas.microsoft.com/office/drawing/2014/main" id="{E3C6B6AF-08F7-4CDE-A9CF-A4B888EB681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20872" y="2682231"/>
            <a:ext cx="992510" cy="607621"/>
          </a:xfrm>
          <a:prstGeom prst="rect">
            <a:avLst/>
          </a:prstGeom>
        </p:spPr>
      </p:pic>
      <p:pic>
        <p:nvPicPr>
          <p:cNvPr id="13" name="Picture 12">
            <a:extLst>
              <a:ext uri="{FF2B5EF4-FFF2-40B4-BE49-F238E27FC236}">
                <a16:creationId xmlns:a16="http://schemas.microsoft.com/office/drawing/2014/main" id="{AC4725EC-E56E-4BE7-989D-8DCA70C63E8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89467" y="2761744"/>
            <a:ext cx="992510" cy="607621"/>
          </a:xfrm>
          <a:prstGeom prst="rect">
            <a:avLst/>
          </a:prstGeom>
        </p:spPr>
      </p:pic>
      <p:pic>
        <p:nvPicPr>
          <p:cNvPr id="14" name="Picture 13">
            <a:extLst>
              <a:ext uri="{FF2B5EF4-FFF2-40B4-BE49-F238E27FC236}">
                <a16:creationId xmlns:a16="http://schemas.microsoft.com/office/drawing/2014/main" id="{750A32BE-1017-4241-8637-8EBBE98E30E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55169" y="2801500"/>
            <a:ext cx="992510" cy="607621"/>
          </a:xfrm>
          <a:prstGeom prst="rect">
            <a:avLst/>
          </a:prstGeom>
        </p:spPr>
      </p:pic>
      <p:pic>
        <p:nvPicPr>
          <p:cNvPr id="15" name="Picture 14">
            <a:extLst>
              <a:ext uri="{FF2B5EF4-FFF2-40B4-BE49-F238E27FC236}">
                <a16:creationId xmlns:a16="http://schemas.microsoft.com/office/drawing/2014/main" id="{F0E5BDEF-06E8-46F5-B3B9-36419049A2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83357" y="4992756"/>
            <a:ext cx="802914" cy="715641"/>
          </a:xfrm>
          <a:prstGeom prst="rect">
            <a:avLst/>
          </a:prstGeom>
        </p:spPr>
      </p:pic>
      <p:pic>
        <p:nvPicPr>
          <p:cNvPr id="16" name="Picture 15">
            <a:extLst>
              <a:ext uri="{FF2B5EF4-FFF2-40B4-BE49-F238E27FC236}">
                <a16:creationId xmlns:a16="http://schemas.microsoft.com/office/drawing/2014/main" id="{26FECFDA-C7F0-425F-A442-1AB2A041183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79063" y="4798390"/>
            <a:ext cx="802914" cy="715641"/>
          </a:xfrm>
          <a:prstGeom prst="rect">
            <a:avLst/>
          </a:prstGeom>
        </p:spPr>
      </p:pic>
    </p:spTree>
    <p:extLst>
      <p:ext uri="{BB962C8B-B14F-4D97-AF65-F5344CB8AC3E}">
        <p14:creationId xmlns:p14="http://schemas.microsoft.com/office/powerpoint/2010/main" val="112849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8FE58-E95D-450D-8063-859995B890C5}"/>
              </a:ext>
            </a:extLst>
          </p:cNvPr>
          <p:cNvSpPr>
            <a:spLocks noGrp="1"/>
          </p:cNvSpPr>
          <p:nvPr>
            <p:ph sz="quarter" idx="13"/>
          </p:nvPr>
        </p:nvSpPr>
        <p:spPr>
          <a:xfrm>
            <a:off x="451556" y="1072443"/>
            <a:ext cx="8195731" cy="3725335"/>
          </a:xfrm>
        </p:spPr>
        <p:txBody>
          <a:bodyPr/>
          <a:lstStyle/>
          <a:p>
            <a:pPr marL="0" indent="0">
              <a:buNone/>
            </a:pPr>
            <a:r>
              <a:rPr lang="en-US" sz="2400" b="1">
                <a:latin typeface="Calibri"/>
                <a:ea typeface="ＭＳ Ｐゴシック"/>
              </a:rPr>
              <a:t>5. Promote Health, Wellness and Safety</a:t>
            </a:r>
          </a:p>
          <a:p>
            <a:r>
              <a:rPr lang="en-US" sz="2000" b="0" i="0">
                <a:solidFill>
                  <a:srgbClr val="000000"/>
                </a:solidFill>
                <a:effectLst/>
                <a:latin typeface="Calibri" panose="020F0502020204030204" pitchFamily="34" charset="0"/>
              </a:rPr>
              <a:t>When asked how hard it is to get dental services in their community, percent </a:t>
            </a:r>
            <a:r>
              <a:rPr lang="en-US" sz="2000" b="0" i="0">
                <a:solidFill>
                  <a:srgbClr val="FF0000"/>
                </a:solidFill>
                <a:effectLst/>
                <a:latin typeface="Calibri" panose="020F0502020204030204" pitchFamily="34" charset="0"/>
              </a:rPr>
              <a:t>of individuals, overall and by race, </a:t>
            </a:r>
            <a:r>
              <a:rPr lang="en-US" sz="2000" b="0" i="0">
                <a:solidFill>
                  <a:srgbClr val="000000"/>
                </a:solidFill>
                <a:effectLst/>
                <a:latin typeface="Calibri" panose="020F0502020204030204" pitchFamily="34" charset="0"/>
              </a:rPr>
              <a:t>who reported it was very easy or easy, in-between, or very hard or hard. </a:t>
            </a:r>
            <a:r>
              <a:rPr lang="en-US" sz="2000" b="0" i="1">
                <a:solidFill>
                  <a:srgbClr val="000000"/>
                </a:solidFill>
                <a:effectLst/>
                <a:latin typeface="Calibri" panose="020F0502020204030204" pitchFamily="34" charset="0"/>
              </a:rPr>
              <a:t>(IM4Q) </a:t>
            </a:r>
          </a:p>
          <a:p>
            <a:endParaRPr lang="en-US" sz="2000" i="1">
              <a:solidFill>
                <a:srgbClr val="000000"/>
              </a:solidFill>
            </a:endParaRPr>
          </a:p>
          <a:p>
            <a:endParaRPr lang="en-US" sz="2000" i="1">
              <a:solidFill>
                <a:srgbClr val="000000"/>
              </a:solidFill>
            </a:endParaRPr>
          </a:p>
          <a:p>
            <a:endParaRPr lang="en-US" sz="2000" i="1">
              <a:solidFill>
                <a:srgbClr val="000000"/>
              </a:solidFill>
            </a:endParaRPr>
          </a:p>
          <a:p>
            <a:pPr marL="0" indent="0">
              <a:buNone/>
            </a:pPr>
            <a:endParaRPr lang="en-US" sz="2000" i="1">
              <a:solidFill>
                <a:srgbClr val="000000"/>
              </a:solidFill>
            </a:endParaRPr>
          </a:p>
          <a:p>
            <a:pPr marL="0" indent="0">
              <a:spcBef>
                <a:spcPct val="0"/>
              </a:spcBef>
              <a:buNone/>
            </a:pPr>
            <a:r>
              <a:rPr lang="en-US" sz="2400" b="1">
                <a:latin typeface="Calibri"/>
                <a:ea typeface="ＭＳ Ｐゴシック"/>
              </a:rPr>
              <a:t>10. Expand Options for Community Living</a:t>
            </a:r>
          </a:p>
          <a:p>
            <a:pPr marL="256540" indent="-256540">
              <a:buClr>
                <a:schemeClr val="tx1"/>
              </a:buClr>
            </a:pPr>
            <a:r>
              <a:rPr lang="en-US" sz="2000" b="0" i="0">
                <a:solidFill>
                  <a:srgbClr val="FF0000"/>
                </a:solidFill>
                <a:effectLst/>
                <a:latin typeface="Calibri"/>
                <a:ea typeface="ＭＳ Ｐゴシック"/>
              </a:rPr>
              <a:t>Percent of people who like where they live, overall and by race. </a:t>
            </a:r>
            <a:r>
              <a:rPr lang="en-US" sz="2000" b="0" i="1">
                <a:effectLst/>
                <a:latin typeface="Calibri"/>
                <a:ea typeface="ＭＳ Ｐゴシック"/>
              </a:rPr>
              <a:t>(IM4Q)</a:t>
            </a:r>
          </a:p>
          <a:p>
            <a:endParaRPr lang="en-US" sz="2000" b="0" i="1">
              <a:solidFill>
                <a:srgbClr val="000000"/>
              </a:solidFill>
              <a:effectLst/>
              <a:latin typeface="Calibri" panose="020F0502020204030204" pitchFamily="34" charset="0"/>
            </a:endParaRPr>
          </a:p>
          <a:p>
            <a:pPr marL="0" indent="0">
              <a:buNone/>
            </a:pPr>
            <a:endParaRPr lang="en-US" sz="200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7B2D40FC-E690-47F1-9088-C24DD15093CE}"/>
              </a:ext>
            </a:extLst>
          </p:cNvPr>
          <p:cNvSpPr txBox="1"/>
          <p:nvPr/>
        </p:nvSpPr>
        <p:spPr>
          <a:xfrm>
            <a:off x="620889" y="332966"/>
            <a:ext cx="8026399" cy="523220"/>
          </a:xfrm>
          <a:prstGeom prst="rect">
            <a:avLst/>
          </a:prstGeom>
          <a:noFill/>
        </p:spPr>
        <p:txBody>
          <a:bodyPr wrap="square">
            <a:spAutoFit/>
          </a:bodyPr>
          <a:lstStyle/>
          <a:p>
            <a:r>
              <a:rPr lang="fr-FR" sz="2800" b="1">
                <a:solidFill>
                  <a:schemeClr val="bg1"/>
                </a:solidFill>
                <a:latin typeface="Calibri" panose="020F0502020204030204" pitchFamily="34" charset="0"/>
              </a:rPr>
              <a:t>ISAC #5 &amp; 10: Promote </a:t>
            </a:r>
            <a:r>
              <a:rPr lang="fr-FR" sz="2800" b="1" err="1">
                <a:solidFill>
                  <a:schemeClr val="bg1"/>
                </a:solidFill>
                <a:latin typeface="Calibri" panose="020F0502020204030204" pitchFamily="34" charset="0"/>
              </a:rPr>
              <a:t>Health</a:t>
            </a:r>
            <a:r>
              <a:rPr lang="fr-FR" sz="2800" b="1">
                <a:solidFill>
                  <a:schemeClr val="bg1"/>
                </a:solidFill>
                <a:latin typeface="Calibri" panose="020F0502020204030204" pitchFamily="34" charset="0"/>
              </a:rPr>
              <a:t> &amp; </a:t>
            </a:r>
            <a:r>
              <a:rPr lang="en-US" sz="2800" b="1">
                <a:solidFill>
                  <a:schemeClr val="bg1"/>
                </a:solidFill>
                <a:latin typeface="Calibri"/>
                <a:ea typeface="ＭＳ Ｐゴシック"/>
              </a:rPr>
              <a:t>Community Living</a:t>
            </a:r>
            <a:endParaRPr lang="en-US" sz="280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ED25AC6-5EDC-5361-DDD0-C63EE3160A1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30353" y="2523075"/>
            <a:ext cx="987425" cy="987779"/>
          </a:xfrm>
          <a:prstGeom prst="rect">
            <a:avLst/>
          </a:prstGeom>
        </p:spPr>
      </p:pic>
      <p:pic>
        <p:nvPicPr>
          <p:cNvPr id="7" name="Picture 6">
            <a:extLst>
              <a:ext uri="{FF2B5EF4-FFF2-40B4-BE49-F238E27FC236}">
                <a16:creationId xmlns:a16="http://schemas.microsoft.com/office/drawing/2014/main" id="{CFB1335E-2D14-7D61-053D-35CED594A3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84575" y="2523074"/>
            <a:ext cx="987425" cy="987779"/>
          </a:xfrm>
          <a:prstGeom prst="rect">
            <a:avLst/>
          </a:prstGeom>
        </p:spPr>
      </p:pic>
      <p:pic>
        <p:nvPicPr>
          <p:cNvPr id="8" name="Picture 7">
            <a:extLst>
              <a:ext uri="{FF2B5EF4-FFF2-40B4-BE49-F238E27FC236}">
                <a16:creationId xmlns:a16="http://schemas.microsoft.com/office/drawing/2014/main" id="{483586D3-F3FA-8FF5-07DB-3AD4C140685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65979" y="2523073"/>
            <a:ext cx="987425" cy="987779"/>
          </a:xfrm>
          <a:prstGeom prst="rect">
            <a:avLst/>
          </a:prstGeom>
        </p:spPr>
      </p:pic>
      <p:pic>
        <p:nvPicPr>
          <p:cNvPr id="9" name="Picture 8" descr="Background pattern&#10;&#10;Description automatically generated">
            <a:extLst>
              <a:ext uri="{FF2B5EF4-FFF2-40B4-BE49-F238E27FC236}">
                <a16:creationId xmlns:a16="http://schemas.microsoft.com/office/drawing/2014/main" id="{0F8668A5-675C-431C-902C-21A5A7EEB74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98379" y="4302821"/>
            <a:ext cx="3173529" cy="1482736"/>
          </a:xfrm>
          <a:prstGeom prst="rect">
            <a:avLst/>
          </a:prstGeom>
        </p:spPr>
      </p:pic>
    </p:spTree>
    <p:extLst>
      <p:ext uri="{BB962C8B-B14F-4D97-AF65-F5344CB8AC3E}">
        <p14:creationId xmlns:p14="http://schemas.microsoft.com/office/powerpoint/2010/main" val="106213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8FE58-E95D-450D-8063-859995B890C5}"/>
              </a:ext>
            </a:extLst>
          </p:cNvPr>
          <p:cNvSpPr>
            <a:spLocks noGrp="1"/>
          </p:cNvSpPr>
          <p:nvPr>
            <p:ph sz="quarter" idx="13"/>
          </p:nvPr>
        </p:nvSpPr>
        <p:spPr>
          <a:xfrm>
            <a:off x="451556" y="1072443"/>
            <a:ext cx="8195731" cy="3725335"/>
          </a:xfrm>
        </p:spPr>
        <p:txBody>
          <a:bodyPr/>
          <a:lstStyle/>
          <a:p>
            <a:endParaRPr lang="en-US" sz="2000" b="0" i="1">
              <a:solidFill>
                <a:srgbClr val="000000"/>
              </a:solidFill>
              <a:effectLst/>
              <a:latin typeface="Calibri" panose="020F0502020204030204" pitchFamily="34" charset="0"/>
            </a:endParaRPr>
          </a:p>
          <a:p>
            <a:pPr marL="0" indent="0">
              <a:buNone/>
            </a:pPr>
            <a:endParaRPr lang="en-US" sz="200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7B2D40FC-E690-47F1-9088-C24DD15093CE}"/>
              </a:ext>
            </a:extLst>
          </p:cNvPr>
          <p:cNvSpPr txBox="1"/>
          <p:nvPr/>
        </p:nvSpPr>
        <p:spPr>
          <a:xfrm>
            <a:off x="620889" y="313088"/>
            <a:ext cx="8026399" cy="523220"/>
          </a:xfrm>
          <a:prstGeom prst="rect">
            <a:avLst/>
          </a:prstGeom>
          <a:noFill/>
        </p:spPr>
        <p:txBody>
          <a:bodyPr wrap="square">
            <a:spAutoFit/>
          </a:bodyPr>
          <a:lstStyle/>
          <a:p>
            <a:r>
              <a:rPr lang="fr-FR" sz="2800" b="1">
                <a:solidFill>
                  <a:schemeClr val="bg1"/>
                </a:solidFill>
                <a:latin typeface="Calibri" panose="020F0502020204030204" pitchFamily="34" charset="0"/>
              </a:rPr>
              <a:t>ISAC #</a:t>
            </a:r>
            <a:r>
              <a:rPr lang="en-US" sz="2800" b="1">
                <a:solidFill>
                  <a:schemeClr val="bg1"/>
                </a:solidFill>
                <a:latin typeface="Calibri" panose="020F0502020204030204" pitchFamily="34" charset="0"/>
              </a:rPr>
              <a:t>11: </a:t>
            </a:r>
            <a:r>
              <a:rPr lang="en-US" sz="2800" b="1" i="0" u="none" strike="noStrike">
                <a:solidFill>
                  <a:schemeClr val="bg1"/>
                </a:solidFill>
                <a:effectLst/>
                <a:latin typeface="Calibri" panose="020F0502020204030204" pitchFamily="34" charset="0"/>
              </a:rPr>
              <a:t>Increase Community Participation </a:t>
            </a:r>
            <a:r>
              <a:rPr lang="en-US" sz="2800" b="0" i="0">
                <a:solidFill>
                  <a:schemeClr val="bg1"/>
                </a:solidFill>
                <a:effectLst/>
                <a:latin typeface="Calibri" panose="020F0502020204030204" pitchFamily="34" charset="0"/>
              </a:rPr>
              <a:t>​</a:t>
            </a:r>
            <a:r>
              <a:rPr lang="en-US" sz="2800" b="1">
                <a:solidFill>
                  <a:schemeClr val="bg1"/>
                </a:solidFill>
                <a:latin typeface="Calibri" panose="020F0502020204030204" pitchFamily="34" charset="0"/>
              </a:rPr>
              <a:t> </a:t>
            </a:r>
            <a:endParaRPr lang="en-US" sz="280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5BF5BB9-5934-4D5C-9E36-00E68D18C706}"/>
              </a:ext>
            </a:extLst>
          </p:cNvPr>
          <p:cNvSpPr txBox="1"/>
          <p:nvPr/>
        </p:nvSpPr>
        <p:spPr>
          <a:xfrm>
            <a:off x="735496" y="1567930"/>
            <a:ext cx="7956948" cy="2985433"/>
          </a:xfrm>
          <a:prstGeom prst="rect">
            <a:avLst/>
          </a:prstGeom>
          <a:noFill/>
        </p:spPr>
        <p:txBody>
          <a:bodyPr wrap="square">
            <a:spAutoFit/>
          </a:bodyPr>
          <a:lstStyle/>
          <a:p>
            <a:pPr>
              <a:spcBef>
                <a:spcPct val="20000"/>
              </a:spcBef>
            </a:pPr>
            <a:r>
              <a:rPr lang="en-US" sz="2400" b="1">
                <a:latin typeface="Calibri"/>
                <a:ea typeface="ＭＳ Ｐゴシック"/>
              </a:rPr>
              <a:t>11: Increase Community Participation </a:t>
            </a:r>
          </a:p>
          <a:p>
            <a:pPr marL="60325" indent="-60325">
              <a:buFont typeface="Arial" panose="020B0604020202020204" pitchFamily="34" charset="0"/>
              <a:buChar char="•"/>
            </a:pPr>
            <a:r>
              <a:rPr lang="en-US" sz="2000">
                <a:latin typeface="Calibri" panose="020F0502020204030204" pitchFamily="34" charset="0"/>
                <a:cs typeface="Calibri" panose="020F0502020204030204" pitchFamily="34" charset="0"/>
              </a:rPr>
              <a:t>  </a:t>
            </a:r>
            <a:r>
              <a:rPr lang="en-US" sz="2000" b="0" i="0">
                <a:effectLst/>
                <a:latin typeface="Calibri" panose="020F0502020204030204" pitchFamily="34" charset="0"/>
                <a:cs typeface="Calibri" panose="020F0502020204030204" pitchFamily="34" charset="0"/>
              </a:rPr>
              <a:t>Percent of respondents who say their relative has enough opportunities to participate in activities </a:t>
            </a:r>
            <a:r>
              <a:rPr lang="en-US" sz="2000" b="0" i="0">
                <a:solidFill>
                  <a:srgbClr val="FF0000"/>
                </a:solidFill>
                <a:effectLst/>
                <a:latin typeface="Calibri" panose="020F0502020204030204" pitchFamily="34" charset="0"/>
                <a:cs typeface="Calibri" panose="020F0502020204030204" pitchFamily="34" charset="0"/>
              </a:rPr>
              <a:t>outside of where they live</a:t>
            </a:r>
            <a:r>
              <a:rPr lang="en-US" sz="2000" b="0" i="0">
                <a:effectLst/>
                <a:latin typeface="Calibri" panose="020F0502020204030204" pitchFamily="34" charset="0"/>
                <a:cs typeface="Calibri" panose="020F0502020204030204" pitchFamily="34" charset="0"/>
              </a:rPr>
              <a:t>. </a:t>
            </a:r>
            <a:r>
              <a:rPr lang="en-US" sz="2000" i="1">
                <a:latin typeface="Calibri" panose="020F0502020204030204" pitchFamily="34" charset="0"/>
                <a:cs typeface="Calibri" panose="020F0502020204030204" pitchFamily="34" charset="0"/>
              </a:rPr>
              <a:t>(IM4Q) </a:t>
            </a:r>
          </a:p>
          <a:p>
            <a:pPr marL="60325" indent="-60325">
              <a:buFont typeface="Arial" panose="020B0604020202020204" pitchFamily="34" charset="0"/>
              <a:buChar char="•"/>
            </a:pPr>
            <a:endParaRPr lang="en-US" sz="2000" b="0" i="0">
              <a:effectLst/>
              <a:latin typeface="Calibri" panose="020F0502020204030204" pitchFamily="34" charset="0"/>
              <a:cs typeface="Calibri" panose="020F0502020204030204" pitchFamily="34" charset="0"/>
            </a:endParaRPr>
          </a:p>
          <a:p>
            <a:endParaRPr lang="en-US" sz="2000" b="0" i="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0" i="0">
                <a:solidFill>
                  <a:srgbClr val="FF0000"/>
                </a:solidFill>
                <a:effectLst/>
                <a:latin typeface="Calibri" panose="020F0502020204030204" pitchFamily="34" charset="0"/>
              </a:rPr>
              <a:t>Percent of respondents who say their relative has the opportunity to learn new things. </a:t>
            </a:r>
            <a:r>
              <a:rPr lang="en-US" sz="1800" i="1">
                <a:latin typeface="Calibri" panose="020F0502020204030204" pitchFamily="34" charset="0"/>
                <a:cs typeface="Calibri" panose="020F0502020204030204" pitchFamily="34" charset="0"/>
              </a:rPr>
              <a:t>(IM4Q) </a:t>
            </a:r>
            <a:endParaRPr lang="en-US" sz="2800" b="0" i="0">
              <a:effectLst/>
            </a:endParaRPr>
          </a:p>
          <a:p>
            <a:pPr algn="l" rtl="0" fontAlgn="base"/>
            <a:endParaRPr lang="en-US" sz="2400" b="0" i="0">
              <a:effectLst/>
            </a:endParaRPr>
          </a:p>
          <a:p>
            <a:pPr algn="l" rtl="0" fontAlgn="base"/>
            <a:endParaRPr lang="en-US" sz="2400" b="0" i="0">
              <a:effectLst/>
            </a:endParaRPr>
          </a:p>
        </p:txBody>
      </p:sp>
      <p:pic>
        <p:nvPicPr>
          <p:cNvPr id="5" name="Picture 2">
            <a:extLst>
              <a:ext uri="{FF2B5EF4-FFF2-40B4-BE49-F238E27FC236}">
                <a16:creationId xmlns:a16="http://schemas.microsoft.com/office/drawing/2014/main" id="{9EFF9A41-96AA-4B5F-838E-D84C513A7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4681007"/>
            <a:ext cx="839649" cy="839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DDDCF3D-4829-4C89-BC56-5E9E66567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203" y="4681007"/>
            <a:ext cx="839649" cy="839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F7E00F6-9A63-43A8-BD62-74B6D61B6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768" y="4681007"/>
            <a:ext cx="839649" cy="83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274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F634-87FC-2092-08F6-F15C842B94B5}"/>
              </a:ext>
            </a:extLst>
          </p:cNvPr>
          <p:cNvSpPr>
            <a:spLocks noGrp="1"/>
          </p:cNvSpPr>
          <p:nvPr>
            <p:ph type="title"/>
          </p:nvPr>
        </p:nvSpPr>
        <p:spPr/>
        <p:txBody>
          <a:bodyPr>
            <a:normAutofit fontScale="90000"/>
          </a:bodyPr>
          <a:lstStyle/>
          <a:p>
            <a:r>
              <a:rPr lang="en-US" sz="2800" b="1"/>
              <a:t>SECTION 2: IM4Q PERFORMANCE INDICATORS</a:t>
            </a:r>
            <a:endParaRPr lang="en-US" sz="2800"/>
          </a:p>
        </p:txBody>
      </p:sp>
      <p:sp>
        <p:nvSpPr>
          <p:cNvPr id="3" name="Content Placeholder 2">
            <a:extLst>
              <a:ext uri="{FF2B5EF4-FFF2-40B4-BE49-F238E27FC236}">
                <a16:creationId xmlns:a16="http://schemas.microsoft.com/office/drawing/2014/main" id="{3468109C-EDF2-0247-47DA-97F0A851B785}"/>
              </a:ext>
            </a:extLst>
          </p:cNvPr>
          <p:cNvSpPr>
            <a:spLocks noGrp="1"/>
          </p:cNvSpPr>
          <p:nvPr>
            <p:ph sz="quarter" idx="13"/>
          </p:nvPr>
        </p:nvSpPr>
        <p:spPr>
          <a:xfrm>
            <a:off x="453990" y="1494778"/>
            <a:ext cx="8232809" cy="1195437"/>
          </a:xfrm>
        </p:spPr>
        <p:txBody>
          <a:bodyPr lIns="91440" tIns="45720" rIns="91440" bIns="45720" anchor="t"/>
          <a:lstStyle/>
          <a:p>
            <a:pPr marL="0" indent="0" algn="ctr">
              <a:buNone/>
            </a:pPr>
            <a:r>
              <a:rPr lang="en-US" sz="2800">
                <a:latin typeface="Calibri"/>
                <a:ea typeface="Calibri" panose="020F0502020204030204" pitchFamily="34" charset="0"/>
                <a:cs typeface="Calibri"/>
              </a:rPr>
              <a:t>Exploring use of data through </a:t>
            </a:r>
            <a:endParaRPr lang="en-US" sz="2800">
              <a:cs typeface="Calibri"/>
            </a:endParaRPr>
          </a:p>
          <a:p>
            <a:pPr marL="0" indent="0" algn="ctr">
              <a:buNone/>
            </a:pPr>
            <a:r>
              <a:rPr lang="en-US" sz="2800">
                <a:latin typeface="Calibri"/>
                <a:ea typeface="Calibri" panose="020F0502020204030204" pitchFamily="34" charset="0"/>
                <a:cs typeface="Calibri"/>
              </a:rPr>
              <a:t>establishing racial indicators from IM4Q </a:t>
            </a:r>
            <a:endParaRPr lang="en-US" sz="2800">
              <a:cs typeface="Calibri"/>
            </a:endParaRPr>
          </a:p>
        </p:txBody>
      </p:sp>
      <p:pic>
        <p:nvPicPr>
          <p:cNvPr id="5" name="Picture 4" descr="Logo&#10;&#10;Description automatically generated">
            <a:extLst>
              <a:ext uri="{FF2B5EF4-FFF2-40B4-BE49-F238E27FC236}">
                <a16:creationId xmlns:a16="http://schemas.microsoft.com/office/drawing/2014/main" id="{FC7A5A3D-080C-896C-637F-906D6342F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63" y="2990205"/>
            <a:ext cx="5539473" cy="2102777"/>
          </a:xfrm>
          <a:prstGeom prst="rect">
            <a:avLst/>
          </a:prstGeom>
        </p:spPr>
      </p:pic>
    </p:spTree>
    <p:extLst>
      <p:ext uri="{BB962C8B-B14F-4D97-AF65-F5344CB8AC3E}">
        <p14:creationId xmlns:p14="http://schemas.microsoft.com/office/powerpoint/2010/main" val="286522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9615-0B12-452A-8E62-37BD9CA14AEB}"/>
              </a:ext>
            </a:extLst>
          </p:cNvPr>
          <p:cNvSpPr>
            <a:spLocks noGrp="1"/>
          </p:cNvSpPr>
          <p:nvPr>
            <p:ph type="title"/>
          </p:nvPr>
        </p:nvSpPr>
        <p:spPr/>
        <p:txBody>
          <a:bodyPr>
            <a:noAutofit/>
          </a:bodyPr>
          <a:lstStyle/>
          <a:p>
            <a:r>
              <a:rPr lang="en-US" sz="2800" b="1">
                <a:latin typeface="Calibri"/>
                <a:ea typeface="ＭＳ Ｐゴシック"/>
                <a:cs typeface="Calibri"/>
              </a:rPr>
              <a:t>IM4Q: Adding Racial Indicators to Existing Scales</a:t>
            </a:r>
          </a:p>
        </p:txBody>
      </p:sp>
      <p:sp>
        <p:nvSpPr>
          <p:cNvPr id="3" name="Content Placeholder 2">
            <a:extLst>
              <a:ext uri="{FF2B5EF4-FFF2-40B4-BE49-F238E27FC236}">
                <a16:creationId xmlns:a16="http://schemas.microsoft.com/office/drawing/2014/main" id="{54F19BE4-7B01-4F3B-B3AC-4552B9D93A97}"/>
              </a:ext>
            </a:extLst>
          </p:cNvPr>
          <p:cNvSpPr>
            <a:spLocks noGrp="1"/>
          </p:cNvSpPr>
          <p:nvPr>
            <p:ph sz="quarter" idx="13"/>
          </p:nvPr>
        </p:nvSpPr>
        <p:spPr>
          <a:xfrm>
            <a:off x="757908" y="1171575"/>
            <a:ext cx="7607077" cy="4800600"/>
          </a:xfrm>
        </p:spPr>
        <p:txBody>
          <a:bodyPr lIns="91440" tIns="45720" rIns="91440" bIns="45720" anchor="t"/>
          <a:lstStyle/>
          <a:p>
            <a:pPr marL="0" marR="0" indent="0">
              <a:lnSpc>
                <a:spcPct val="107000"/>
              </a:lnSpc>
              <a:spcBef>
                <a:spcPts val="0"/>
              </a:spcBef>
              <a:spcAft>
                <a:spcPts val="800"/>
              </a:spcAft>
              <a:buNone/>
            </a:pPr>
            <a:r>
              <a:rPr lang="en-US" sz="2400">
                <a:latin typeface="Calibri"/>
                <a:ea typeface="Calibri" panose="020F0502020204030204" pitchFamily="34" charset="0"/>
                <a:cs typeface="Calibri"/>
              </a:rPr>
              <a:t>Racial data indicators could be organized and included in these existing 7 scales (0 - 100) currently used in the IM4Q Annual Report.</a:t>
            </a:r>
            <a:br>
              <a:rPr lang="en-US" sz="2400">
                <a:latin typeface="Calibri" panose="020F0502020204030204" pitchFamily="34" charset="0"/>
                <a:ea typeface="Calibri" panose="020F0502020204030204" pitchFamily="34" charset="0"/>
                <a:cs typeface="Calibri" panose="020F0502020204030204" pitchFamily="34" charset="0"/>
              </a:rPr>
            </a:br>
            <a:endParaRPr lang="en-US" sz="2400">
              <a:latin typeface="Calibri" panose="020F0502020204030204" pitchFamily="34" charset="0"/>
              <a:ea typeface="Calibri" panose="020F0502020204030204" pitchFamily="34" charset="0"/>
              <a:cs typeface="Calibri" panose="020F0502020204030204" pitchFamily="34" charset="0"/>
            </a:endParaRPr>
          </a:p>
          <a:p>
            <a:pPr marL="643255" marR="0" lvl="1" indent="-342900">
              <a:lnSpc>
                <a:spcPct val="107000"/>
              </a:lnSpc>
              <a:spcBef>
                <a:spcPts val="0"/>
              </a:spcBef>
              <a:spcAft>
                <a:spcPts val="800"/>
              </a:spcAft>
              <a:buFont typeface="+mj-lt"/>
              <a:buAutoNum type="arabicPeriod"/>
            </a:pPr>
            <a:r>
              <a:rPr lang="en-US" sz="2000">
                <a:effectLst/>
                <a:latin typeface="Calibri"/>
                <a:ea typeface="Calibri" panose="020F0502020204030204" pitchFamily="34" charset="0"/>
                <a:cs typeface="Calibri"/>
              </a:rPr>
              <a:t>SATISFACTION</a:t>
            </a:r>
          </a:p>
          <a:p>
            <a:pPr marL="643255" lvl="1" indent="-342900">
              <a:lnSpc>
                <a:spcPct val="107000"/>
              </a:lnSpc>
              <a:spcBef>
                <a:spcPts val="0"/>
              </a:spcBef>
              <a:spcAft>
                <a:spcPts val="800"/>
              </a:spcAft>
              <a:buFont typeface="+mj-lt"/>
              <a:buAutoNum type="arabicPeriod"/>
            </a:pPr>
            <a:r>
              <a:rPr lang="en-US" sz="2000">
                <a:effectLst/>
                <a:latin typeface="Calibri"/>
                <a:ea typeface="Calibri" panose="020F0502020204030204" pitchFamily="34" charset="0"/>
                <a:cs typeface="Calibri"/>
              </a:rPr>
              <a:t>DIGNITY</a:t>
            </a:r>
            <a:r>
              <a:rPr lang="en-US" sz="2000">
                <a:latin typeface="Calibri"/>
                <a:ea typeface="Calibri" panose="020F0502020204030204" pitchFamily="34" charset="0"/>
                <a:cs typeface="Calibri"/>
              </a:rPr>
              <a:t>  </a:t>
            </a:r>
          </a:p>
          <a:p>
            <a:pPr marL="643255" marR="0" lvl="1" indent="-342900">
              <a:lnSpc>
                <a:spcPct val="107000"/>
              </a:lnSpc>
              <a:spcBef>
                <a:spcPts val="0"/>
              </a:spcBef>
              <a:spcAft>
                <a:spcPts val="800"/>
              </a:spcAft>
              <a:buFont typeface="+mj-lt"/>
              <a:buAutoNum type="arabicPeriod"/>
            </a:pPr>
            <a:r>
              <a:rPr lang="en-US" sz="2000">
                <a:effectLst/>
                <a:latin typeface="Calibri"/>
                <a:ea typeface="Calibri" panose="020F0502020204030204" pitchFamily="34" charset="0"/>
                <a:cs typeface="Calibri"/>
              </a:rPr>
              <a:t>CHOICE</a:t>
            </a:r>
            <a:r>
              <a:rPr lang="en-US" sz="2000">
                <a:latin typeface="Calibri"/>
                <a:ea typeface="Calibri" panose="020F0502020204030204" pitchFamily="34" charset="0"/>
                <a:cs typeface="Calibri"/>
              </a:rPr>
              <a:t> </a:t>
            </a:r>
            <a:endParaRPr lang="en-US" sz="2000">
              <a:effectLst/>
              <a:latin typeface="Calibri"/>
              <a:ea typeface="Calibri" panose="020F0502020204030204" pitchFamily="34" charset="0"/>
              <a:cs typeface="Calibri"/>
            </a:endParaRPr>
          </a:p>
          <a:p>
            <a:pPr marL="643255" lvl="1" indent="-342900">
              <a:lnSpc>
                <a:spcPct val="107000"/>
              </a:lnSpc>
              <a:spcBef>
                <a:spcPts val="0"/>
              </a:spcBef>
              <a:spcAft>
                <a:spcPts val="800"/>
              </a:spcAft>
              <a:buFont typeface="+mj-lt"/>
              <a:buAutoNum type="arabicPeriod"/>
            </a:pPr>
            <a:r>
              <a:rPr lang="en-US" sz="2000">
                <a:effectLst/>
                <a:latin typeface="Calibri"/>
                <a:ea typeface="Calibri" panose="020F0502020204030204" pitchFamily="34" charset="0"/>
                <a:cs typeface="Calibri"/>
              </a:rPr>
              <a:t>INCLUSION</a:t>
            </a:r>
            <a:r>
              <a:rPr lang="en-US" sz="2000">
                <a:latin typeface="Calibri"/>
                <a:ea typeface="Calibri" panose="020F0502020204030204" pitchFamily="34" charset="0"/>
                <a:cs typeface="Calibri"/>
              </a:rPr>
              <a:t> </a:t>
            </a:r>
            <a:endParaRPr lang="en-US" sz="2000">
              <a:effectLst/>
              <a:latin typeface="Calibri"/>
              <a:ea typeface="Calibri" panose="020F0502020204030204" pitchFamily="34" charset="0"/>
              <a:cs typeface="Calibri"/>
            </a:endParaRPr>
          </a:p>
          <a:p>
            <a:pPr marL="643255" marR="0" lvl="1" indent="-342900">
              <a:lnSpc>
                <a:spcPct val="107000"/>
              </a:lnSpc>
              <a:spcBef>
                <a:spcPts val="0"/>
              </a:spcBef>
              <a:spcAft>
                <a:spcPts val="800"/>
              </a:spcAft>
              <a:buFont typeface="+mj-lt"/>
              <a:buAutoNum type="arabicPeriod"/>
            </a:pPr>
            <a:r>
              <a:rPr lang="en-US" sz="2000">
                <a:latin typeface="Calibri"/>
                <a:ea typeface="ＭＳ Ｐゴシック"/>
                <a:cs typeface="Calibri"/>
              </a:rPr>
              <a:t>PHYSICAL SETTING</a:t>
            </a:r>
          </a:p>
          <a:p>
            <a:pPr marL="643255" marR="0" lvl="1" indent="-342900">
              <a:lnSpc>
                <a:spcPct val="107000"/>
              </a:lnSpc>
              <a:spcBef>
                <a:spcPts val="0"/>
              </a:spcBef>
              <a:spcAft>
                <a:spcPts val="800"/>
              </a:spcAft>
              <a:buFont typeface="+mj-lt"/>
              <a:buAutoNum type="arabicPeriod"/>
            </a:pPr>
            <a:r>
              <a:rPr lang="en-US" sz="2000">
                <a:latin typeface="Calibri"/>
                <a:ea typeface="ＭＳ Ｐゴシック"/>
                <a:cs typeface="Calibri"/>
              </a:rPr>
              <a:t>FAMILY SATISFACTION</a:t>
            </a:r>
          </a:p>
          <a:p>
            <a:pPr marL="643255" lvl="1" indent="-342900">
              <a:lnSpc>
                <a:spcPct val="107000"/>
              </a:lnSpc>
              <a:spcBef>
                <a:spcPts val="0"/>
              </a:spcBef>
              <a:spcAft>
                <a:spcPts val="800"/>
              </a:spcAft>
              <a:buFont typeface="+mj-lt"/>
              <a:buAutoNum type="arabicPeriod"/>
            </a:pPr>
            <a:r>
              <a:rPr lang="en-US" sz="2000">
                <a:latin typeface="Calibri"/>
                <a:ea typeface="ＭＳ Ｐゴシック"/>
                <a:cs typeface="Calibri"/>
              </a:rPr>
              <a:t>AFRAID </a:t>
            </a:r>
            <a:r>
              <a:rPr lang="en-US" sz="2000" b="1">
                <a:latin typeface="Calibri"/>
                <a:ea typeface="ＭＳ Ｐゴシック"/>
                <a:cs typeface="Calibri"/>
              </a:rPr>
              <a:t>  </a:t>
            </a:r>
            <a:r>
              <a:rPr lang="en-US" sz="1300">
                <a:latin typeface="Calibri"/>
                <a:ea typeface="ＭＳ Ｐゴシック"/>
                <a:cs typeface="Times New Roman"/>
              </a:rPr>
              <a:t>   </a:t>
            </a:r>
            <a:endParaRPr lang="en-US" sz="1300">
              <a:latin typeface="Calibri"/>
              <a:cs typeface="Times New Roman" panose="02020603050405020304" pitchFamily="18" charset="0"/>
            </a:endParaRPr>
          </a:p>
          <a:p>
            <a:pPr marL="256540" indent="-256540"/>
            <a:endParaRPr lang="en-US"/>
          </a:p>
        </p:txBody>
      </p:sp>
      <p:pic>
        <p:nvPicPr>
          <p:cNvPr id="4" name="Picture 4">
            <a:extLst>
              <a:ext uri="{FF2B5EF4-FFF2-40B4-BE49-F238E27FC236}">
                <a16:creationId xmlns:a16="http://schemas.microsoft.com/office/drawing/2014/main" id="{FCAB5F99-2672-432D-9D12-1945A80DE429}"/>
              </a:ext>
            </a:extLst>
          </p:cNvPr>
          <p:cNvPicPr>
            <a:picLocks noChangeAspect="1"/>
          </p:cNvPicPr>
          <p:nvPr/>
        </p:nvPicPr>
        <p:blipFill>
          <a:blip r:embed="rId3"/>
          <a:stretch>
            <a:fillRect/>
          </a:stretch>
        </p:blipFill>
        <p:spPr>
          <a:xfrm>
            <a:off x="4575469" y="3039215"/>
            <a:ext cx="3063350" cy="1822141"/>
          </a:xfrm>
          <a:prstGeom prst="rect">
            <a:avLst/>
          </a:prstGeom>
        </p:spPr>
      </p:pic>
    </p:spTree>
    <p:extLst>
      <p:ext uri="{BB962C8B-B14F-4D97-AF65-F5344CB8AC3E}">
        <p14:creationId xmlns:p14="http://schemas.microsoft.com/office/powerpoint/2010/main" val="296765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94119-2EB9-4799-8188-3B350CF0CB4E}"/>
              </a:ext>
            </a:extLst>
          </p:cNvPr>
          <p:cNvSpPr>
            <a:spLocks noGrp="1"/>
          </p:cNvSpPr>
          <p:nvPr>
            <p:ph sz="quarter" idx="13"/>
          </p:nvPr>
        </p:nvSpPr>
        <p:spPr>
          <a:xfrm>
            <a:off x="452387" y="1212784"/>
            <a:ext cx="3715352" cy="3503595"/>
          </a:xfrm>
          <a:ln>
            <a:solidFill>
              <a:schemeClr val="accent2"/>
            </a:solidFill>
          </a:ln>
        </p:spPr>
        <p:txBody>
          <a:bodyPr lIns="91440" tIns="45720" rIns="91440" bIns="45720" anchor="t"/>
          <a:lstStyle/>
          <a:p>
            <a:pPr marL="0" indent="0">
              <a:lnSpc>
                <a:spcPct val="107000"/>
              </a:lnSpc>
              <a:spcBef>
                <a:spcPts val="0"/>
              </a:spcBef>
              <a:spcAft>
                <a:spcPts val="800"/>
              </a:spcAft>
              <a:buNone/>
            </a:pPr>
            <a:r>
              <a:rPr lang="en-US" b="1">
                <a:latin typeface="Calibri"/>
                <a:ea typeface="ＭＳ Ｐゴシック"/>
                <a:cs typeface="Times New Roman"/>
              </a:rPr>
              <a:t>1. SATISFACTION </a:t>
            </a:r>
            <a:endParaRPr lang="en-US">
              <a:latin typeface="Calibri"/>
              <a:ea typeface="ＭＳ Ｐゴシック"/>
              <a:cs typeface="Times New Roman"/>
            </a:endParaRPr>
          </a:p>
          <a:p>
            <a:pPr marL="0" marR="0" indent="0">
              <a:lnSpc>
                <a:spcPct val="107000"/>
              </a:lnSpc>
              <a:spcBef>
                <a:spcPts val="0"/>
              </a:spcBef>
              <a:spcAft>
                <a:spcPts val="800"/>
              </a:spcAft>
              <a:buNone/>
            </a:pPr>
            <a:r>
              <a:rPr lang="en-US" sz="1800">
                <a:effectLst/>
                <a:latin typeface="Calibri"/>
                <a:ea typeface="Calibri" panose="020F0502020204030204" pitchFamily="34" charset="0"/>
                <a:cs typeface="Times New Roman"/>
              </a:rPr>
              <a:t>Higher score = Higher level of satisfaction</a:t>
            </a:r>
            <a:endParaRPr lang="en-US">
              <a:latin typeface="Calibri"/>
              <a:ea typeface="Calibri" panose="020F0502020204030204" pitchFamily="34" charset="0"/>
              <a:cs typeface="Times New Roman"/>
            </a:endParaRPr>
          </a:p>
          <a:p>
            <a:pPr marL="0" indent="0">
              <a:buNone/>
            </a:pPr>
            <a:r>
              <a:rPr lang="en-US" sz="1600" b="1" i="1" u="sng">
                <a:latin typeface="Calibri"/>
                <a:ea typeface="ＭＳ Ｐゴシック"/>
              </a:rPr>
              <a:t>SATISFACTION Questions (6)</a:t>
            </a:r>
          </a:p>
          <a:p>
            <a:pPr marL="256540" indent="-256540">
              <a:buFont typeface="Wingdings" pitchFamily="2" charset="2"/>
              <a:buChar char="Ø"/>
            </a:pPr>
            <a:r>
              <a:rPr lang="en-US">
                <a:latin typeface="Calibri"/>
                <a:ea typeface="ＭＳ Ｐゴシック"/>
              </a:rPr>
              <a:t>Like where you live</a:t>
            </a:r>
          </a:p>
          <a:p>
            <a:pPr marL="256540" indent="-256540">
              <a:buFont typeface="Wingdings" pitchFamily="2" charset="2"/>
              <a:buChar char="Ø"/>
            </a:pPr>
            <a:r>
              <a:rPr lang="en-US">
                <a:latin typeface="Calibri"/>
                <a:ea typeface="ＭＳ Ｐゴシック"/>
              </a:rPr>
              <a:t>Live somewhere else</a:t>
            </a:r>
          </a:p>
          <a:p>
            <a:pPr marL="256540" indent="-256540">
              <a:buFont typeface="Wingdings" pitchFamily="2" charset="2"/>
              <a:buChar char="Ø"/>
            </a:pPr>
            <a:r>
              <a:rPr lang="en-US">
                <a:latin typeface="Calibri"/>
                <a:ea typeface="ＭＳ Ｐゴシック"/>
              </a:rPr>
              <a:t>Like work/activities</a:t>
            </a:r>
          </a:p>
          <a:p>
            <a:pPr marL="256540" indent="-256540">
              <a:buFont typeface="Wingdings" pitchFamily="2" charset="2"/>
              <a:buChar char="Ø"/>
            </a:pPr>
            <a:r>
              <a:rPr lang="en-US">
                <a:latin typeface="Calibri"/>
                <a:ea typeface="ＭＳ Ｐゴシック"/>
              </a:rPr>
              <a:t>Do something else</a:t>
            </a:r>
          </a:p>
          <a:p>
            <a:pPr marL="256540" indent="-256540">
              <a:buFont typeface="Wingdings" pitchFamily="2" charset="2"/>
              <a:buChar char="Ø"/>
            </a:pPr>
            <a:r>
              <a:rPr lang="en-US">
                <a:latin typeface="Calibri"/>
                <a:ea typeface="ＭＳ Ｐゴシック"/>
              </a:rPr>
              <a:t>Lonely</a:t>
            </a:r>
          </a:p>
          <a:p>
            <a:pPr marL="256540" indent="-256540">
              <a:buFont typeface="Wingdings" pitchFamily="2" charset="2"/>
              <a:buChar char="Ø"/>
            </a:pPr>
            <a:r>
              <a:rPr lang="en-US">
                <a:latin typeface="Calibri"/>
                <a:ea typeface="ＭＳ Ｐゴシック"/>
              </a:rPr>
              <a:t>Happy/sad </a:t>
            </a:r>
            <a:endParaRPr lang="en-US"/>
          </a:p>
          <a:p>
            <a:pPr marL="0" marR="0" indent="0">
              <a:lnSpc>
                <a:spcPct val="107000"/>
              </a:lnSpc>
              <a:spcBef>
                <a:spcPts val="0"/>
              </a:spcBef>
              <a:spcAft>
                <a:spcPts val="800"/>
              </a:spcAft>
              <a:buNone/>
            </a:pPr>
            <a:endParaRPr lang="en-US">
              <a:ea typeface="Calibri" panose="020F0502020204030204" pitchFamily="34" charset="0"/>
              <a:cs typeface="Times New Roman" panose="02020603050405020304" pitchFamily="18" charset="0"/>
            </a:endParaRPr>
          </a:p>
          <a:p>
            <a:pPr marL="0" indent="0">
              <a:buNone/>
            </a:pPr>
            <a:endParaRPr lang="en-US"/>
          </a:p>
        </p:txBody>
      </p:sp>
      <p:sp>
        <p:nvSpPr>
          <p:cNvPr id="4" name="Title 1">
            <a:extLst>
              <a:ext uri="{FF2B5EF4-FFF2-40B4-BE49-F238E27FC236}">
                <a16:creationId xmlns:a16="http://schemas.microsoft.com/office/drawing/2014/main" id="{6D2D9F56-78A9-40FD-9082-CE8D747F5C6A}"/>
              </a:ext>
            </a:extLst>
          </p:cNvPr>
          <p:cNvSpPr>
            <a:spLocks noGrp="1"/>
          </p:cNvSpPr>
          <p:nvPr>
            <p:ph type="title"/>
          </p:nvPr>
        </p:nvSpPr>
        <p:spPr>
          <a:xfrm>
            <a:off x="685800" y="304800"/>
            <a:ext cx="8001000" cy="457200"/>
          </a:xfrm>
        </p:spPr>
        <p:txBody>
          <a:bodyPr>
            <a:normAutofit fontScale="90000"/>
          </a:bodyPr>
          <a:lstStyle/>
          <a:p>
            <a:r>
              <a:rPr lang="en-US" sz="2800" b="1">
                <a:effectLst/>
                <a:latin typeface="Calibri" panose="020F0502020204030204" pitchFamily="34" charset="0"/>
                <a:ea typeface="Calibri" panose="020F0502020204030204" pitchFamily="34" charset="0"/>
                <a:cs typeface="Times New Roman" panose="02020603050405020304" pitchFamily="18" charset="0"/>
              </a:rPr>
              <a:t>IM4Q Scales: Satisfaction &amp; Dignity</a:t>
            </a:r>
            <a:endParaRPr lang="en-US" sz="2800"/>
          </a:p>
        </p:txBody>
      </p:sp>
      <p:sp>
        <p:nvSpPr>
          <p:cNvPr id="5" name="Content Placeholder 2">
            <a:extLst>
              <a:ext uri="{FF2B5EF4-FFF2-40B4-BE49-F238E27FC236}">
                <a16:creationId xmlns:a16="http://schemas.microsoft.com/office/drawing/2014/main" id="{C542FC95-5667-DE69-6624-ED2A231BB654}"/>
              </a:ext>
            </a:extLst>
          </p:cNvPr>
          <p:cNvSpPr txBox="1">
            <a:spLocks/>
          </p:cNvSpPr>
          <p:nvPr/>
        </p:nvSpPr>
        <p:spPr>
          <a:xfrm>
            <a:off x="4764505" y="1212783"/>
            <a:ext cx="3922294" cy="3503595"/>
          </a:xfrm>
          <a:prstGeom prst="rect">
            <a:avLst/>
          </a:prstGeom>
          <a:ln>
            <a:solidFill>
              <a:schemeClr val="accent2"/>
            </a:solidFill>
          </a:ln>
        </p:spPr>
        <p:txBody>
          <a:bodyPr/>
          <a:lstStyle>
            <a:lvl1pPr marL="257162" indent="-257162" algn="l" rtl="0" eaLnBrk="1" fontAlgn="base" hangingPunct="1">
              <a:spcBef>
                <a:spcPct val="20000"/>
              </a:spcBef>
              <a:spcAft>
                <a:spcPct val="0"/>
              </a:spcAft>
              <a:buClrTx/>
              <a:buChar char="•"/>
              <a:defRPr sz="1800">
                <a:solidFill>
                  <a:schemeClr val="tx1"/>
                </a:solidFill>
                <a:latin typeface="+mn-lt"/>
                <a:ea typeface="ＭＳ Ｐゴシック" pitchFamily="-111" charset="-128"/>
                <a:cs typeface="ＭＳ Ｐゴシック" pitchFamily="-111" charset="-128"/>
              </a:defRPr>
            </a:lvl1pPr>
            <a:lvl2pPr marL="557185" indent="-214303" algn="l" rtl="0" eaLnBrk="1" fontAlgn="base" hangingPunct="1">
              <a:spcBef>
                <a:spcPct val="20000"/>
              </a:spcBef>
              <a:spcAft>
                <a:spcPct val="0"/>
              </a:spcAft>
              <a:buClrTx/>
              <a:buChar char="–"/>
              <a:defRPr sz="1500">
                <a:solidFill>
                  <a:schemeClr val="tx1"/>
                </a:solidFill>
                <a:latin typeface="+mn-lt"/>
                <a:ea typeface="ＭＳ Ｐゴシック" pitchFamily="-111" charset="-128"/>
              </a:defRPr>
            </a:lvl2pPr>
            <a:lvl3pPr marL="857207" indent="-171442" algn="l" rtl="0" eaLnBrk="1" fontAlgn="base" hangingPunct="1">
              <a:spcBef>
                <a:spcPct val="20000"/>
              </a:spcBef>
              <a:spcAft>
                <a:spcPct val="0"/>
              </a:spcAft>
              <a:buClrTx/>
              <a:buChar char="•"/>
              <a:defRPr sz="1350">
                <a:solidFill>
                  <a:schemeClr val="tx1"/>
                </a:solidFill>
                <a:latin typeface="+mn-lt"/>
                <a:ea typeface="ＭＳ Ｐゴシック" pitchFamily="-111" charset="-128"/>
              </a:defRPr>
            </a:lvl3pPr>
            <a:lvl4pPr marL="1200090" indent="-171442" algn="l" rtl="0" eaLnBrk="1" fontAlgn="base" hangingPunct="1">
              <a:spcBef>
                <a:spcPct val="20000"/>
              </a:spcBef>
              <a:spcAft>
                <a:spcPct val="0"/>
              </a:spcAft>
              <a:buClrTx/>
              <a:buChar char="–"/>
              <a:defRPr sz="1200">
                <a:solidFill>
                  <a:schemeClr val="tx1"/>
                </a:solidFill>
                <a:latin typeface="+mn-lt"/>
                <a:ea typeface="ＭＳ Ｐゴシック" pitchFamily="-111" charset="-128"/>
              </a:defRPr>
            </a:lvl4pPr>
            <a:lvl5pPr marL="1542974" indent="-171442" algn="l" rtl="0" eaLnBrk="1" fontAlgn="base" hangingPunct="1">
              <a:spcBef>
                <a:spcPct val="20000"/>
              </a:spcBef>
              <a:spcAft>
                <a:spcPct val="0"/>
              </a:spcAft>
              <a:buClrTx/>
              <a:buChar char="»"/>
              <a:defRPr sz="1500">
                <a:solidFill>
                  <a:schemeClr val="tx1"/>
                </a:solidFill>
                <a:latin typeface="+mn-lt"/>
                <a:ea typeface="ＭＳ Ｐゴシック" pitchFamily="-111" charset="-128"/>
              </a:defRPr>
            </a:lvl5pPr>
            <a:lvl6pPr marL="1885856"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6pPr>
            <a:lvl7pPr marL="2228739"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7pPr>
            <a:lvl8pPr marL="2571622"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8pPr>
            <a:lvl9pPr marL="2914505"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9pPr>
          </a:lstStyle>
          <a:p>
            <a:pPr marL="0" indent="0">
              <a:lnSpc>
                <a:spcPct val="107000"/>
              </a:lnSpc>
              <a:spcBef>
                <a:spcPts val="0"/>
              </a:spcBef>
              <a:spcAft>
                <a:spcPts val="800"/>
              </a:spcAft>
              <a:buFontTx/>
              <a:buNone/>
            </a:pPr>
            <a:r>
              <a:rPr lang="en-US" b="1" kern="0">
                <a:latin typeface="Calibri" panose="020F0502020204030204" pitchFamily="34" charset="0"/>
                <a:ea typeface="Calibri" panose="020F0502020204030204" pitchFamily="34" charset="0"/>
                <a:cs typeface="Calibri" panose="020F0502020204030204" pitchFamily="34" charset="0"/>
              </a:rPr>
              <a:t>2.  DIGNITY</a:t>
            </a:r>
          </a:p>
          <a:p>
            <a:pPr marL="0" indent="0">
              <a:lnSpc>
                <a:spcPct val="107000"/>
              </a:lnSpc>
              <a:spcBef>
                <a:spcPts val="0"/>
              </a:spcBef>
              <a:spcAft>
                <a:spcPts val="800"/>
              </a:spcAft>
              <a:buFontTx/>
              <a:buNone/>
            </a:pPr>
            <a:r>
              <a:rPr lang="en-US" sz="1800" kern="0">
                <a:latin typeface="Calibri" panose="020F0502020204030204" pitchFamily="34" charset="0"/>
                <a:ea typeface="Calibri" panose="020F0502020204030204" pitchFamily="34" charset="0"/>
                <a:cs typeface="Calibri" panose="020F0502020204030204" pitchFamily="34" charset="0"/>
              </a:rPr>
              <a:t>Higher score = Staff and housemates treat them nicer</a:t>
            </a:r>
            <a:endParaRPr lang="en-US" sz="1500" kern="0">
              <a:latin typeface="Calibri" panose="020F0502020204030204" pitchFamily="34" charset="0"/>
              <a:cs typeface="Calibri" panose="020F0502020204030204" pitchFamily="34" charset="0"/>
            </a:endParaRPr>
          </a:p>
          <a:p>
            <a:pPr marL="0" indent="0">
              <a:buNone/>
            </a:pPr>
            <a:r>
              <a:rPr lang="en-US" sz="1600" b="1" i="1" u="sng" kern="0">
                <a:latin typeface="Calibri" panose="020F0502020204030204" pitchFamily="34" charset="0"/>
                <a:cs typeface="Calibri" panose="020F0502020204030204" pitchFamily="34" charset="0"/>
              </a:rPr>
              <a:t>DIGNITY Questions (3)</a:t>
            </a:r>
          </a:p>
          <a:p>
            <a:pPr>
              <a:buFont typeface="Wingdings" pitchFamily="2" charset="2"/>
              <a:buChar char="Ø"/>
            </a:pPr>
            <a:r>
              <a:rPr lang="en-US">
                <a:latin typeface="Calibri" panose="020F0502020204030204" pitchFamily="34" charset="0"/>
                <a:cs typeface="Calibri" panose="020F0502020204030204" pitchFamily="34" charset="0"/>
              </a:rPr>
              <a:t>Work/activity staff nice or mean</a:t>
            </a:r>
          </a:p>
          <a:p>
            <a:pPr>
              <a:buFont typeface="Wingdings" pitchFamily="2" charset="2"/>
              <a:buChar char="Ø"/>
            </a:pPr>
            <a:r>
              <a:rPr lang="en-US">
                <a:latin typeface="Calibri" panose="020F0502020204030204" pitchFamily="34" charset="0"/>
                <a:cs typeface="Calibri" panose="020F0502020204030204" pitchFamily="34" charset="0"/>
              </a:rPr>
              <a:t>Home staff nice or mean</a:t>
            </a:r>
          </a:p>
          <a:p>
            <a:pPr>
              <a:buFont typeface="Wingdings" pitchFamily="2" charset="2"/>
              <a:buChar char="Ø"/>
            </a:pPr>
            <a:r>
              <a:rPr lang="en-US">
                <a:latin typeface="Calibri" panose="020F0502020204030204" pitchFamily="34" charset="0"/>
                <a:cs typeface="Calibri" panose="020F0502020204030204" pitchFamily="34" charset="0"/>
              </a:rPr>
              <a:t>Housemates nice or mean </a:t>
            </a:r>
            <a:endParaRPr lang="en-US" ker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4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9562-1B8A-4B0C-A5A5-4EBAE0077821}"/>
              </a:ext>
            </a:extLst>
          </p:cNvPr>
          <p:cNvSpPr>
            <a:spLocks noGrp="1"/>
          </p:cNvSpPr>
          <p:nvPr>
            <p:ph type="title"/>
          </p:nvPr>
        </p:nvSpPr>
        <p:spPr/>
        <p:txBody>
          <a:bodyPr>
            <a:normAutofit fontScale="90000"/>
          </a:bodyPr>
          <a:lstStyle/>
          <a:p>
            <a:pPr algn="l"/>
            <a:r>
              <a:rPr lang="en-US">
                <a:solidFill>
                  <a:schemeClr val="bg1"/>
                </a:solidFill>
                <a:latin typeface="Calibri"/>
                <a:ea typeface="ＭＳ Ｐゴシック"/>
              </a:rPr>
              <a:t>  Satisfaction scale</a:t>
            </a:r>
          </a:p>
        </p:txBody>
      </p:sp>
      <p:pic>
        <p:nvPicPr>
          <p:cNvPr id="5" name="Graphic 4">
            <a:extLst>
              <a:ext uri="{FF2B5EF4-FFF2-40B4-BE49-F238E27FC236}">
                <a16:creationId xmlns:a16="http://schemas.microsoft.com/office/drawing/2014/main" id="{73E737E6-6FCE-4CD7-A4AB-B30ED4EBAE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1175" y="1738312"/>
            <a:ext cx="5581650" cy="3381375"/>
          </a:xfrm>
          <a:prstGeom prst="rect">
            <a:avLst/>
          </a:prstGeom>
        </p:spPr>
      </p:pic>
      <p:graphicFrame>
        <p:nvGraphicFramePr>
          <p:cNvPr id="4" name="Chart 3">
            <a:extLst>
              <a:ext uri="{FF2B5EF4-FFF2-40B4-BE49-F238E27FC236}">
                <a16:creationId xmlns:a16="http://schemas.microsoft.com/office/drawing/2014/main" id="{3C157139-1524-4432-8465-AE452CDA9606}"/>
              </a:ext>
            </a:extLst>
          </p:cNvPr>
          <p:cNvGraphicFramePr>
            <a:graphicFrameLocks/>
          </p:cNvGraphicFramePr>
          <p:nvPr/>
        </p:nvGraphicFramePr>
        <p:xfrm>
          <a:off x="1681162" y="1814512"/>
          <a:ext cx="5781675" cy="3228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859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94119-2EB9-4799-8188-3B350CF0CB4E}"/>
              </a:ext>
            </a:extLst>
          </p:cNvPr>
          <p:cNvSpPr>
            <a:spLocks noGrp="1"/>
          </p:cNvSpPr>
          <p:nvPr>
            <p:ph sz="quarter" idx="13"/>
          </p:nvPr>
        </p:nvSpPr>
        <p:spPr>
          <a:xfrm>
            <a:off x="452387" y="1212784"/>
            <a:ext cx="3763478" cy="4543123"/>
          </a:xfrm>
          <a:ln>
            <a:solidFill>
              <a:schemeClr val="accent2"/>
            </a:solidFill>
          </a:ln>
        </p:spPr>
        <p:txBody>
          <a:bodyPr/>
          <a:lstStyle/>
          <a:p>
            <a:pPr marL="0" marR="0" indent="0">
              <a:lnSpc>
                <a:spcPct val="107000"/>
              </a:lnSpc>
              <a:spcBef>
                <a:spcPts val="0"/>
              </a:spcBef>
              <a:spcAft>
                <a:spcPts val="800"/>
              </a:spcAft>
              <a:buNone/>
            </a:pPr>
            <a:r>
              <a:rPr lang="en-US" b="1">
                <a:ea typeface="Calibri" panose="020F0502020204030204" pitchFamily="34" charset="0"/>
                <a:cs typeface="Times New Roman" panose="02020603050405020304" pitchFamily="18" charset="0"/>
              </a:rPr>
              <a:t>3.     CHOICE</a:t>
            </a:r>
          </a:p>
          <a:p>
            <a:pPr marL="0" marR="0" indent="0">
              <a:lnSpc>
                <a:spcPct val="107000"/>
              </a:lnSpc>
              <a:spcBef>
                <a:spcPts val="0"/>
              </a:spcBef>
              <a:spcAft>
                <a:spcPts val="800"/>
              </a:spcAft>
              <a:buNone/>
            </a:pPr>
            <a:r>
              <a:rPr lang="en-US">
                <a:ea typeface="Calibri" panose="020F0502020204030204" pitchFamily="34" charset="0"/>
                <a:cs typeface="Times New Roman" panose="02020603050405020304" pitchFamily="18" charset="0"/>
              </a:rPr>
              <a:t>Higher score means that individual has more choice and control.</a:t>
            </a:r>
          </a:p>
          <a:p>
            <a:pPr marL="0" indent="0">
              <a:lnSpc>
                <a:spcPct val="107000"/>
              </a:lnSpc>
              <a:spcBef>
                <a:spcPts val="0"/>
              </a:spcBef>
              <a:spcAft>
                <a:spcPts val="800"/>
              </a:spcAft>
              <a:buNone/>
            </a:pPr>
            <a:r>
              <a:rPr lang="en-US" sz="1600" b="1" i="1" u="sng"/>
              <a:t>Choice Questions (10)</a:t>
            </a:r>
          </a:p>
          <a:p>
            <a:pPr>
              <a:lnSpc>
                <a:spcPct val="107000"/>
              </a:lnSpc>
              <a:spcBef>
                <a:spcPts val="0"/>
              </a:spcBef>
              <a:spcAft>
                <a:spcPts val="0"/>
              </a:spcAft>
              <a:buFont typeface="Wingdings" pitchFamily="2" charset="2"/>
              <a:buChar char="Ø"/>
            </a:pPr>
            <a:r>
              <a:rPr lang="en-US" kern="1200">
                <a:cs typeface="Calibri" panose="020F0502020204030204" pitchFamily="34" charset="0"/>
              </a:rPr>
              <a:t>Has a key</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home</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housemate</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work/activity</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schedule</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work/activity staff</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home staff</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what to do in free time</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what to buy</a:t>
            </a:r>
          </a:p>
          <a:p>
            <a:pPr>
              <a:lnSpc>
                <a:spcPct val="107000"/>
              </a:lnSpc>
              <a:spcBef>
                <a:spcPts val="0"/>
              </a:spcBef>
              <a:spcAft>
                <a:spcPts val="0"/>
              </a:spcAft>
              <a:buFont typeface="Wingdings" pitchFamily="2" charset="2"/>
              <a:buChar char="Ø"/>
            </a:pPr>
            <a:r>
              <a:rPr lang="en-US" kern="1200">
                <a:cs typeface="Calibri" panose="020F0502020204030204" pitchFamily="34" charset="0"/>
              </a:rPr>
              <a:t>Chose SC</a:t>
            </a:r>
          </a:p>
          <a:p>
            <a:pPr marL="0" indent="0">
              <a:buNone/>
            </a:pPr>
            <a:endParaRPr lang="en-US"/>
          </a:p>
        </p:txBody>
      </p:sp>
      <p:sp>
        <p:nvSpPr>
          <p:cNvPr id="4" name="Title 1">
            <a:extLst>
              <a:ext uri="{FF2B5EF4-FFF2-40B4-BE49-F238E27FC236}">
                <a16:creationId xmlns:a16="http://schemas.microsoft.com/office/drawing/2014/main" id="{6D2D9F56-78A9-40FD-9082-CE8D747F5C6A}"/>
              </a:ext>
            </a:extLst>
          </p:cNvPr>
          <p:cNvSpPr>
            <a:spLocks noGrp="1"/>
          </p:cNvSpPr>
          <p:nvPr>
            <p:ph type="title"/>
          </p:nvPr>
        </p:nvSpPr>
        <p:spPr>
          <a:xfrm>
            <a:off x="685800" y="304800"/>
            <a:ext cx="8001000" cy="457200"/>
          </a:xfrm>
        </p:spPr>
        <p:txBody>
          <a:bodyPr>
            <a:noAutofit/>
          </a:bodyPr>
          <a:lstStyle/>
          <a:p>
            <a:r>
              <a:rPr lang="en-US" sz="2800" b="1">
                <a:effectLst/>
                <a:latin typeface="Calibri" panose="020F0502020204030204" pitchFamily="34" charset="0"/>
                <a:ea typeface="Calibri" panose="020F0502020204030204" pitchFamily="34" charset="0"/>
                <a:cs typeface="Times New Roman" panose="02020603050405020304" pitchFamily="18" charset="0"/>
              </a:rPr>
              <a:t>IM4Q Scales: Choice &amp; Inclusion</a:t>
            </a:r>
            <a:endParaRPr lang="en-US" sz="2800"/>
          </a:p>
        </p:txBody>
      </p:sp>
      <p:sp>
        <p:nvSpPr>
          <p:cNvPr id="5" name="Content Placeholder 2">
            <a:extLst>
              <a:ext uri="{FF2B5EF4-FFF2-40B4-BE49-F238E27FC236}">
                <a16:creationId xmlns:a16="http://schemas.microsoft.com/office/drawing/2014/main" id="{C542FC95-5667-DE69-6624-ED2A231BB654}"/>
              </a:ext>
            </a:extLst>
          </p:cNvPr>
          <p:cNvSpPr txBox="1">
            <a:spLocks/>
          </p:cNvSpPr>
          <p:nvPr/>
        </p:nvSpPr>
        <p:spPr>
          <a:xfrm>
            <a:off x="4504623" y="1212783"/>
            <a:ext cx="4182176" cy="3782729"/>
          </a:xfrm>
          <a:prstGeom prst="rect">
            <a:avLst/>
          </a:prstGeom>
          <a:ln>
            <a:solidFill>
              <a:schemeClr val="accent2"/>
            </a:solidFill>
          </a:ln>
        </p:spPr>
        <p:txBody>
          <a:bodyPr/>
          <a:lstStyle>
            <a:lvl1pPr marL="257162" indent="-257162" algn="l" rtl="0" eaLnBrk="1" fontAlgn="base" hangingPunct="1">
              <a:spcBef>
                <a:spcPct val="20000"/>
              </a:spcBef>
              <a:spcAft>
                <a:spcPct val="0"/>
              </a:spcAft>
              <a:buClrTx/>
              <a:buChar char="•"/>
              <a:defRPr sz="1800">
                <a:solidFill>
                  <a:schemeClr val="tx1"/>
                </a:solidFill>
                <a:latin typeface="+mn-lt"/>
                <a:ea typeface="ＭＳ Ｐゴシック" pitchFamily="-111" charset="-128"/>
                <a:cs typeface="ＭＳ Ｐゴシック" pitchFamily="-111" charset="-128"/>
              </a:defRPr>
            </a:lvl1pPr>
            <a:lvl2pPr marL="557185" indent="-214303" algn="l" rtl="0" eaLnBrk="1" fontAlgn="base" hangingPunct="1">
              <a:spcBef>
                <a:spcPct val="20000"/>
              </a:spcBef>
              <a:spcAft>
                <a:spcPct val="0"/>
              </a:spcAft>
              <a:buClrTx/>
              <a:buChar char="–"/>
              <a:defRPr sz="1500">
                <a:solidFill>
                  <a:schemeClr val="tx1"/>
                </a:solidFill>
                <a:latin typeface="+mn-lt"/>
                <a:ea typeface="ＭＳ Ｐゴシック" pitchFamily="-111" charset="-128"/>
              </a:defRPr>
            </a:lvl2pPr>
            <a:lvl3pPr marL="857207" indent="-171442" algn="l" rtl="0" eaLnBrk="1" fontAlgn="base" hangingPunct="1">
              <a:spcBef>
                <a:spcPct val="20000"/>
              </a:spcBef>
              <a:spcAft>
                <a:spcPct val="0"/>
              </a:spcAft>
              <a:buClrTx/>
              <a:buChar char="•"/>
              <a:defRPr sz="1350">
                <a:solidFill>
                  <a:schemeClr val="tx1"/>
                </a:solidFill>
                <a:latin typeface="+mn-lt"/>
                <a:ea typeface="ＭＳ Ｐゴシック" pitchFamily="-111" charset="-128"/>
              </a:defRPr>
            </a:lvl3pPr>
            <a:lvl4pPr marL="1200090" indent="-171442" algn="l" rtl="0" eaLnBrk="1" fontAlgn="base" hangingPunct="1">
              <a:spcBef>
                <a:spcPct val="20000"/>
              </a:spcBef>
              <a:spcAft>
                <a:spcPct val="0"/>
              </a:spcAft>
              <a:buClrTx/>
              <a:buChar char="–"/>
              <a:defRPr sz="1200">
                <a:solidFill>
                  <a:schemeClr val="tx1"/>
                </a:solidFill>
                <a:latin typeface="+mn-lt"/>
                <a:ea typeface="ＭＳ Ｐゴシック" pitchFamily="-111" charset="-128"/>
              </a:defRPr>
            </a:lvl4pPr>
            <a:lvl5pPr marL="1542974" indent="-171442" algn="l" rtl="0" eaLnBrk="1" fontAlgn="base" hangingPunct="1">
              <a:spcBef>
                <a:spcPct val="20000"/>
              </a:spcBef>
              <a:spcAft>
                <a:spcPct val="0"/>
              </a:spcAft>
              <a:buClrTx/>
              <a:buChar char="»"/>
              <a:defRPr sz="1500">
                <a:solidFill>
                  <a:schemeClr val="tx1"/>
                </a:solidFill>
                <a:latin typeface="+mn-lt"/>
                <a:ea typeface="ＭＳ Ｐゴシック" pitchFamily="-111" charset="-128"/>
              </a:defRPr>
            </a:lvl5pPr>
            <a:lvl6pPr marL="1885856"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6pPr>
            <a:lvl7pPr marL="2228739"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7pPr>
            <a:lvl8pPr marL="2571622"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8pPr>
            <a:lvl9pPr marL="2914505"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9pPr>
          </a:lstStyle>
          <a:p>
            <a:pPr marL="0" marR="0" indent="0">
              <a:lnSpc>
                <a:spcPct val="107000"/>
              </a:lnSpc>
              <a:spcBef>
                <a:spcPts val="0"/>
              </a:spcBef>
              <a:spcAft>
                <a:spcPts val="800"/>
              </a:spcAft>
              <a:buNone/>
            </a:pPr>
            <a:r>
              <a:rPr lang="en-US" b="1">
                <a:latin typeface="Calibri" panose="020F0502020204030204" pitchFamily="34" charset="0"/>
                <a:ea typeface="Calibri" panose="020F0502020204030204" pitchFamily="34" charset="0"/>
                <a:cs typeface="Calibri" panose="020F0502020204030204" pitchFamily="34" charset="0"/>
              </a:rPr>
              <a:t>4.   INCLUSION</a:t>
            </a:r>
          </a:p>
          <a:p>
            <a:pPr marL="0" marR="0" indent="0">
              <a:lnSpc>
                <a:spcPct val="107000"/>
              </a:lnSpc>
              <a:spcBef>
                <a:spcPts val="0"/>
              </a:spcBef>
              <a:spcAft>
                <a:spcPts val="800"/>
              </a:spcAft>
              <a:buNone/>
            </a:pPr>
            <a:r>
              <a:rPr lang="en-US">
                <a:latin typeface="Calibri" panose="020F0502020204030204" pitchFamily="34" charset="0"/>
                <a:ea typeface="Calibri" panose="020F0502020204030204" pitchFamily="34" charset="0"/>
                <a:cs typeface="Calibri" panose="020F0502020204030204" pitchFamily="34" charset="0"/>
              </a:rPr>
              <a:t>Higher score means that individual has more frequent community participation.</a:t>
            </a:r>
          </a:p>
          <a:p>
            <a:pPr marL="0" indent="0">
              <a:lnSpc>
                <a:spcPct val="107000"/>
              </a:lnSpc>
              <a:spcBef>
                <a:spcPts val="0"/>
              </a:spcBef>
              <a:spcAft>
                <a:spcPts val="0"/>
              </a:spcAft>
              <a:buNone/>
            </a:pPr>
            <a:r>
              <a:rPr lang="en-US" sz="1400" b="1" i="1" u="sng"/>
              <a:t>Inclusion Questions (7)</a:t>
            </a:r>
          </a:p>
          <a:p>
            <a:pPr marL="0" marR="0" indent="0">
              <a:lnSpc>
                <a:spcPct val="107000"/>
              </a:lnSpc>
              <a:spcBef>
                <a:spcPts val="0"/>
              </a:spcBef>
              <a:spcAft>
                <a:spcPts val="0"/>
              </a:spcAft>
              <a:buNone/>
            </a:pPr>
            <a:endParaRPr lang="en-US" sz="1600">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Visits friends/neighbors</a:t>
            </a: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Go to supermarket</a:t>
            </a: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Go out to eat, Go to worship</a:t>
            </a: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Go to shopping center</a:t>
            </a: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Go to coffee shop/bar</a:t>
            </a: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Go to bank</a:t>
            </a:r>
          </a:p>
          <a:p>
            <a:pPr marR="0">
              <a:lnSpc>
                <a:spcPct val="107000"/>
              </a:lnSpc>
              <a:spcBef>
                <a:spcPts val="0"/>
              </a:spcBef>
              <a:spcAft>
                <a:spcPts val="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Go out on errands  </a:t>
            </a:r>
          </a:p>
        </p:txBody>
      </p:sp>
    </p:spTree>
    <p:extLst>
      <p:ext uri="{BB962C8B-B14F-4D97-AF65-F5344CB8AC3E}">
        <p14:creationId xmlns:p14="http://schemas.microsoft.com/office/powerpoint/2010/main" val="76218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94119-2EB9-4799-8188-3B350CF0CB4E}"/>
              </a:ext>
            </a:extLst>
          </p:cNvPr>
          <p:cNvSpPr>
            <a:spLocks noGrp="1"/>
          </p:cNvSpPr>
          <p:nvPr>
            <p:ph sz="quarter" idx="13"/>
          </p:nvPr>
        </p:nvSpPr>
        <p:spPr>
          <a:xfrm>
            <a:off x="457201" y="1078031"/>
            <a:ext cx="3850106" cy="3503595"/>
          </a:xfrm>
          <a:ln>
            <a:solidFill>
              <a:schemeClr val="accent2"/>
            </a:solidFill>
          </a:ln>
        </p:spPr>
        <p:txBody>
          <a:bodyPr lIns="91440" tIns="45720" rIns="91440" bIns="45720" anchor="t"/>
          <a:lstStyle/>
          <a:p>
            <a:pPr marL="0" indent="0">
              <a:lnSpc>
                <a:spcPct val="107000"/>
              </a:lnSpc>
              <a:spcBef>
                <a:spcPts val="0"/>
              </a:spcBef>
              <a:spcAft>
                <a:spcPts val="800"/>
              </a:spcAft>
              <a:buNone/>
            </a:pPr>
            <a:r>
              <a:rPr lang="en-US" b="1">
                <a:latin typeface="Calibri"/>
                <a:ea typeface="Calibri" panose="020F0502020204030204" pitchFamily="34" charset="0"/>
                <a:cs typeface="Times New Roman"/>
              </a:rPr>
              <a:t>5. PHYSICAL SETTING</a:t>
            </a:r>
            <a:endParaRPr lang="en-US">
              <a:latin typeface="Calibri"/>
              <a:cs typeface="Times New Roman"/>
            </a:endParaRPr>
          </a:p>
          <a:p>
            <a:pPr marL="0" marR="0" indent="0">
              <a:lnSpc>
                <a:spcPct val="107000"/>
              </a:lnSpc>
              <a:spcBef>
                <a:spcPts val="0"/>
              </a:spcBef>
              <a:spcAft>
                <a:spcPts val="800"/>
              </a:spcAft>
              <a:buNone/>
            </a:pPr>
            <a:r>
              <a:rPr lang="en-US">
                <a:latin typeface="Calibri"/>
                <a:ea typeface="Calibri" panose="020F0502020204030204" pitchFamily="34" charset="0"/>
                <a:cs typeface="Times New Roman"/>
              </a:rPr>
              <a:t>Higher score means that individual’s home is nicer.</a:t>
            </a:r>
          </a:p>
          <a:p>
            <a:pPr marL="0" indent="0">
              <a:lnSpc>
                <a:spcPct val="107000"/>
              </a:lnSpc>
              <a:spcBef>
                <a:spcPts val="0"/>
              </a:spcBef>
              <a:spcAft>
                <a:spcPts val="800"/>
              </a:spcAft>
              <a:buNone/>
            </a:pPr>
            <a:r>
              <a:rPr lang="en-US" sz="1600" b="1" i="1" u="sng">
                <a:latin typeface="Calibri"/>
                <a:ea typeface="ＭＳ Ｐゴシック"/>
              </a:rPr>
              <a:t>Physical Setting Questions (3)</a:t>
            </a:r>
          </a:p>
          <a:p>
            <a:pPr marL="256540" marR="0" indent="-256540">
              <a:lnSpc>
                <a:spcPct val="107000"/>
              </a:lnSpc>
              <a:spcBef>
                <a:spcPts val="0"/>
              </a:spcBef>
              <a:spcAft>
                <a:spcPts val="800"/>
              </a:spcAft>
              <a:buFont typeface="Wingdings" pitchFamily="2" charset="2"/>
              <a:buChar char="Ø"/>
            </a:pPr>
            <a:r>
              <a:rPr lang="en-US">
                <a:latin typeface="Calibri"/>
                <a:ea typeface="Calibri" panose="020F0502020204030204" pitchFamily="34" charset="0"/>
                <a:cs typeface="Times New Roman"/>
              </a:rPr>
              <a:t>Home in safe neighborhood</a:t>
            </a:r>
          </a:p>
          <a:p>
            <a:pPr marL="256540" marR="0" indent="-256540">
              <a:lnSpc>
                <a:spcPct val="107000"/>
              </a:lnSpc>
              <a:spcBef>
                <a:spcPts val="0"/>
              </a:spcBef>
              <a:spcAft>
                <a:spcPts val="800"/>
              </a:spcAft>
              <a:buFont typeface="Wingdings" pitchFamily="2" charset="2"/>
              <a:buChar char="Ø"/>
            </a:pPr>
            <a:r>
              <a:rPr lang="en-US">
                <a:latin typeface="Calibri"/>
                <a:ea typeface="Calibri" panose="020F0502020204030204" pitchFamily="34" charset="0"/>
                <a:cs typeface="Times New Roman"/>
              </a:rPr>
              <a:t>Home in good repair outside</a:t>
            </a:r>
          </a:p>
          <a:p>
            <a:pPr marL="256540" marR="0" indent="-256540">
              <a:lnSpc>
                <a:spcPct val="107000"/>
              </a:lnSpc>
              <a:spcBef>
                <a:spcPts val="0"/>
              </a:spcBef>
              <a:spcAft>
                <a:spcPts val="800"/>
              </a:spcAft>
              <a:buFont typeface="Wingdings" pitchFamily="2" charset="2"/>
              <a:buChar char="Ø"/>
            </a:pPr>
            <a:r>
              <a:rPr lang="en-US">
                <a:latin typeface="Calibri"/>
                <a:ea typeface="Calibri" panose="020F0502020204030204" pitchFamily="34" charset="0"/>
                <a:cs typeface="Times New Roman"/>
              </a:rPr>
              <a:t>Home in good repair inside</a:t>
            </a:r>
          </a:p>
          <a:p>
            <a:pPr marL="0" marR="0" indent="0">
              <a:lnSpc>
                <a:spcPct val="107000"/>
              </a:lnSpc>
              <a:spcBef>
                <a:spcPts val="0"/>
              </a:spcBef>
              <a:spcAft>
                <a:spcPts val="800"/>
              </a:spcAft>
              <a:buNone/>
            </a:pPr>
            <a:endParaRPr lang="en-US">
              <a:ea typeface="Calibri" panose="020F0502020204030204" pitchFamily="34" charset="0"/>
              <a:cs typeface="Times New Roman" panose="02020603050405020304" pitchFamily="18" charset="0"/>
            </a:endParaRPr>
          </a:p>
          <a:p>
            <a:pPr marL="0" indent="0">
              <a:buNone/>
            </a:pPr>
            <a:endParaRPr lang="en-US"/>
          </a:p>
        </p:txBody>
      </p:sp>
      <p:sp>
        <p:nvSpPr>
          <p:cNvPr id="4" name="Title 1">
            <a:extLst>
              <a:ext uri="{FF2B5EF4-FFF2-40B4-BE49-F238E27FC236}">
                <a16:creationId xmlns:a16="http://schemas.microsoft.com/office/drawing/2014/main" id="{6D2D9F56-78A9-40FD-9082-CE8D747F5C6A}"/>
              </a:ext>
            </a:extLst>
          </p:cNvPr>
          <p:cNvSpPr>
            <a:spLocks noGrp="1"/>
          </p:cNvSpPr>
          <p:nvPr>
            <p:ph type="title"/>
          </p:nvPr>
        </p:nvSpPr>
        <p:spPr>
          <a:xfrm>
            <a:off x="587141" y="304800"/>
            <a:ext cx="8099659" cy="457200"/>
          </a:xfrm>
        </p:spPr>
        <p:txBody>
          <a:bodyPr>
            <a:noAutofit/>
          </a:bodyPr>
          <a:lstStyle/>
          <a:p>
            <a:r>
              <a:rPr lang="en-US" sz="2800" b="1">
                <a:ea typeface="Calibri" panose="020F0502020204030204" pitchFamily="34" charset="0"/>
                <a:cs typeface="Times New Roman" panose="02020603050405020304" pitchFamily="18" charset="0"/>
              </a:rPr>
              <a:t>IM4Q Scales: Physical Setting &amp; Family Satisfaction</a:t>
            </a:r>
            <a:endParaRPr lang="en-US" sz="2800"/>
          </a:p>
        </p:txBody>
      </p:sp>
      <p:sp>
        <p:nvSpPr>
          <p:cNvPr id="5" name="Content Placeholder 2">
            <a:extLst>
              <a:ext uri="{FF2B5EF4-FFF2-40B4-BE49-F238E27FC236}">
                <a16:creationId xmlns:a16="http://schemas.microsoft.com/office/drawing/2014/main" id="{C542FC95-5667-DE69-6624-ED2A231BB654}"/>
              </a:ext>
            </a:extLst>
          </p:cNvPr>
          <p:cNvSpPr txBox="1">
            <a:spLocks/>
          </p:cNvSpPr>
          <p:nvPr/>
        </p:nvSpPr>
        <p:spPr>
          <a:xfrm>
            <a:off x="4764505" y="1078031"/>
            <a:ext cx="3922294" cy="4639377"/>
          </a:xfrm>
          <a:prstGeom prst="rect">
            <a:avLst/>
          </a:prstGeom>
          <a:ln>
            <a:solidFill>
              <a:schemeClr val="accent2"/>
            </a:solidFill>
          </a:ln>
        </p:spPr>
        <p:txBody>
          <a:bodyPr/>
          <a:lstStyle>
            <a:lvl1pPr marL="257162" indent="-257162" algn="l" rtl="0" eaLnBrk="1" fontAlgn="base" hangingPunct="1">
              <a:spcBef>
                <a:spcPct val="20000"/>
              </a:spcBef>
              <a:spcAft>
                <a:spcPct val="0"/>
              </a:spcAft>
              <a:buClrTx/>
              <a:buChar char="•"/>
              <a:defRPr sz="1800">
                <a:solidFill>
                  <a:schemeClr val="tx1"/>
                </a:solidFill>
                <a:latin typeface="+mn-lt"/>
                <a:ea typeface="ＭＳ Ｐゴシック" pitchFamily="-111" charset="-128"/>
                <a:cs typeface="ＭＳ Ｐゴシック" pitchFamily="-111" charset="-128"/>
              </a:defRPr>
            </a:lvl1pPr>
            <a:lvl2pPr marL="557185" indent="-214303" algn="l" rtl="0" eaLnBrk="1" fontAlgn="base" hangingPunct="1">
              <a:spcBef>
                <a:spcPct val="20000"/>
              </a:spcBef>
              <a:spcAft>
                <a:spcPct val="0"/>
              </a:spcAft>
              <a:buClrTx/>
              <a:buChar char="–"/>
              <a:defRPr sz="1500">
                <a:solidFill>
                  <a:schemeClr val="tx1"/>
                </a:solidFill>
                <a:latin typeface="+mn-lt"/>
                <a:ea typeface="ＭＳ Ｐゴシック" pitchFamily="-111" charset="-128"/>
              </a:defRPr>
            </a:lvl2pPr>
            <a:lvl3pPr marL="857207" indent="-171442" algn="l" rtl="0" eaLnBrk="1" fontAlgn="base" hangingPunct="1">
              <a:spcBef>
                <a:spcPct val="20000"/>
              </a:spcBef>
              <a:spcAft>
                <a:spcPct val="0"/>
              </a:spcAft>
              <a:buClrTx/>
              <a:buChar char="•"/>
              <a:defRPr sz="1350">
                <a:solidFill>
                  <a:schemeClr val="tx1"/>
                </a:solidFill>
                <a:latin typeface="+mn-lt"/>
                <a:ea typeface="ＭＳ Ｐゴシック" pitchFamily="-111" charset="-128"/>
              </a:defRPr>
            </a:lvl3pPr>
            <a:lvl4pPr marL="1200090" indent="-171442" algn="l" rtl="0" eaLnBrk="1" fontAlgn="base" hangingPunct="1">
              <a:spcBef>
                <a:spcPct val="20000"/>
              </a:spcBef>
              <a:spcAft>
                <a:spcPct val="0"/>
              </a:spcAft>
              <a:buClrTx/>
              <a:buChar char="–"/>
              <a:defRPr sz="1200">
                <a:solidFill>
                  <a:schemeClr val="tx1"/>
                </a:solidFill>
                <a:latin typeface="+mn-lt"/>
                <a:ea typeface="ＭＳ Ｐゴシック" pitchFamily="-111" charset="-128"/>
              </a:defRPr>
            </a:lvl4pPr>
            <a:lvl5pPr marL="1542974" indent="-171442" algn="l" rtl="0" eaLnBrk="1" fontAlgn="base" hangingPunct="1">
              <a:spcBef>
                <a:spcPct val="20000"/>
              </a:spcBef>
              <a:spcAft>
                <a:spcPct val="0"/>
              </a:spcAft>
              <a:buClrTx/>
              <a:buChar char="»"/>
              <a:defRPr sz="1500">
                <a:solidFill>
                  <a:schemeClr val="tx1"/>
                </a:solidFill>
                <a:latin typeface="+mn-lt"/>
                <a:ea typeface="ＭＳ Ｐゴシック" pitchFamily="-111" charset="-128"/>
              </a:defRPr>
            </a:lvl5pPr>
            <a:lvl6pPr marL="1885856"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6pPr>
            <a:lvl7pPr marL="2228739"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7pPr>
            <a:lvl8pPr marL="2571622"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8pPr>
            <a:lvl9pPr marL="2914505" indent="-171442"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9pPr>
          </a:lstStyle>
          <a:p>
            <a:pPr marL="0" marR="0" indent="0">
              <a:lnSpc>
                <a:spcPct val="107000"/>
              </a:lnSpc>
              <a:spcBef>
                <a:spcPts val="0"/>
              </a:spcBef>
              <a:spcAft>
                <a:spcPts val="800"/>
              </a:spcAft>
              <a:buNone/>
            </a:pPr>
            <a:r>
              <a:rPr lang="en-US" b="1">
                <a:latin typeface="Calibri" panose="020F0502020204030204" pitchFamily="34" charset="0"/>
                <a:ea typeface="Calibri" panose="020F0502020204030204" pitchFamily="34" charset="0"/>
                <a:cs typeface="Calibri" panose="020F0502020204030204" pitchFamily="34" charset="0"/>
              </a:rPr>
              <a:t>6. FAMILY SATISFACTION</a:t>
            </a:r>
          </a:p>
          <a:p>
            <a:pPr marL="0" marR="0" indent="0">
              <a:lnSpc>
                <a:spcPct val="107000"/>
              </a:lnSpc>
              <a:spcBef>
                <a:spcPts val="0"/>
              </a:spcBef>
              <a:spcAft>
                <a:spcPts val="800"/>
              </a:spcAft>
              <a:buNone/>
            </a:pPr>
            <a:r>
              <a:rPr lang="en-US">
                <a:latin typeface="Calibri" panose="020F0502020204030204" pitchFamily="34" charset="0"/>
                <a:ea typeface="Calibri" panose="020F0502020204030204" pitchFamily="34" charset="0"/>
                <a:cs typeface="Calibri" panose="020F0502020204030204" pitchFamily="34" charset="0"/>
              </a:rPr>
              <a:t>Higher score means higher level of satisfaction reported by the family.</a:t>
            </a:r>
          </a:p>
          <a:p>
            <a:pPr marL="0" indent="0">
              <a:lnSpc>
                <a:spcPct val="107000"/>
              </a:lnSpc>
              <a:spcBef>
                <a:spcPts val="0"/>
              </a:spcBef>
              <a:spcAft>
                <a:spcPts val="800"/>
              </a:spcAft>
              <a:buNone/>
            </a:pPr>
            <a:r>
              <a:rPr lang="en-US" sz="1600" b="1" i="1" u="sng">
                <a:latin typeface="Calibri" panose="020F0502020204030204" pitchFamily="34" charset="0"/>
                <a:cs typeface="Calibri" panose="020F0502020204030204" pitchFamily="34" charset="0"/>
              </a:rPr>
              <a:t>Family Satisfaction Questions (8)</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Like where relative lives</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Like work/activities of relative</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Like relative’s home staff</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Like relative’s work/activity staff</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Feels relative likes where they live</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Feels relative likes work/activity</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Feels relative likes home staff</a:t>
            </a:r>
          </a:p>
          <a:p>
            <a:pPr marR="0">
              <a:lnSpc>
                <a:spcPct val="107000"/>
              </a:lnSpc>
              <a:spcBef>
                <a:spcPts val="0"/>
              </a:spcBef>
              <a:spcAft>
                <a:spcPts val="800"/>
              </a:spcAft>
              <a:buFont typeface="Wingdings" pitchFamily="2" charset="2"/>
              <a:buChar char="Ø"/>
            </a:pPr>
            <a:r>
              <a:rPr lang="en-US">
                <a:latin typeface="Calibri" panose="020F0502020204030204" pitchFamily="34" charset="0"/>
                <a:ea typeface="Calibri" panose="020F0502020204030204" pitchFamily="34" charset="0"/>
                <a:cs typeface="Calibri" panose="020F0502020204030204" pitchFamily="34" charset="0"/>
              </a:rPr>
              <a:t>Feels relative likes work/activity staff  </a:t>
            </a:r>
          </a:p>
        </p:txBody>
      </p:sp>
    </p:spTree>
    <p:extLst>
      <p:ext uri="{BB962C8B-B14F-4D97-AF65-F5344CB8AC3E}">
        <p14:creationId xmlns:p14="http://schemas.microsoft.com/office/powerpoint/2010/main" val="40202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94119-2EB9-4799-8188-3B350CF0CB4E}"/>
              </a:ext>
            </a:extLst>
          </p:cNvPr>
          <p:cNvSpPr>
            <a:spLocks noGrp="1"/>
          </p:cNvSpPr>
          <p:nvPr>
            <p:ph sz="quarter" idx="13"/>
          </p:nvPr>
        </p:nvSpPr>
        <p:spPr>
          <a:xfrm>
            <a:off x="452386" y="1374420"/>
            <a:ext cx="8234413" cy="2778284"/>
          </a:xfrm>
          <a:ln>
            <a:solidFill>
              <a:schemeClr val="accent2"/>
            </a:solidFill>
          </a:ln>
        </p:spPr>
        <p:txBody>
          <a:bodyPr lIns="91440" tIns="45720" rIns="91440" bIns="45720" anchor="t"/>
          <a:lstStyle/>
          <a:p>
            <a:pPr marL="0" indent="0">
              <a:lnSpc>
                <a:spcPct val="107000"/>
              </a:lnSpc>
              <a:spcBef>
                <a:spcPts val="0"/>
              </a:spcBef>
              <a:spcAft>
                <a:spcPts val="800"/>
              </a:spcAft>
              <a:buNone/>
            </a:pPr>
            <a:r>
              <a:rPr lang="en-US" b="1">
                <a:latin typeface="Calibri"/>
                <a:ea typeface="Calibri" panose="020F0502020204030204" pitchFamily="34" charset="0"/>
                <a:cs typeface="Times New Roman"/>
              </a:rPr>
              <a:t>7.  AFRAID </a:t>
            </a:r>
            <a:endParaRPr lang="en-US" b="1">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a:latin typeface="Calibri"/>
                <a:ea typeface="Calibri" panose="020F0502020204030204" pitchFamily="34" charset="0"/>
                <a:cs typeface="Times New Roman"/>
              </a:rPr>
              <a:t>Higher score means that individual is less afraid.</a:t>
            </a:r>
          </a:p>
          <a:p>
            <a:pPr marL="0" indent="0">
              <a:lnSpc>
                <a:spcPct val="107000"/>
              </a:lnSpc>
              <a:spcBef>
                <a:spcPts val="0"/>
              </a:spcBef>
              <a:spcAft>
                <a:spcPts val="800"/>
              </a:spcAft>
              <a:buNone/>
            </a:pPr>
            <a:r>
              <a:rPr lang="en-US" sz="1600" b="1" i="1" u="sng">
                <a:latin typeface="Calibri"/>
                <a:ea typeface="ＭＳ Ｐゴシック"/>
              </a:rPr>
              <a:t>Afraid Questions (3)</a:t>
            </a:r>
          </a:p>
          <a:p>
            <a:pPr marL="256540" indent="-256540">
              <a:lnSpc>
                <a:spcPct val="107000"/>
              </a:lnSpc>
              <a:spcBef>
                <a:spcPts val="0"/>
              </a:spcBef>
              <a:spcAft>
                <a:spcPts val="800"/>
              </a:spcAft>
              <a:buFont typeface="Wingdings" pitchFamily="2" charset="2"/>
              <a:buChar char="Ø"/>
            </a:pPr>
            <a:r>
              <a:rPr lang="en-US">
                <a:latin typeface="Calibri"/>
                <a:ea typeface="Calibri" panose="020F0502020204030204" pitchFamily="34" charset="0"/>
                <a:cs typeface="Calibri"/>
              </a:rPr>
              <a:t>Afraid or scared when you are at home</a:t>
            </a:r>
            <a:endParaRPr lang="en-US">
              <a:ea typeface="Calibri" panose="020F0502020204030204" pitchFamily="34" charset="0"/>
              <a:cs typeface="Calibri"/>
            </a:endParaRPr>
          </a:p>
          <a:p>
            <a:pPr marL="256540" indent="-256540">
              <a:lnSpc>
                <a:spcPct val="107000"/>
              </a:lnSpc>
              <a:spcBef>
                <a:spcPts val="0"/>
              </a:spcBef>
              <a:spcAft>
                <a:spcPts val="800"/>
              </a:spcAft>
              <a:buFont typeface="Wingdings" pitchFamily="2" charset="2"/>
              <a:buChar char="Ø"/>
            </a:pPr>
            <a:r>
              <a:rPr lang="en-US">
                <a:latin typeface="Calibri"/>
                <a:ea typeface="Calibri" panose="020F0502020204030204" pitchFamily="34" charset="0"/>
                <a:cs typeface="Calibri"/>
              </a:rPr>
              <a:t>Afraid or scared when you are out in your neighborhood</a:t>
            </a:r>
            <a:endParaRPr lang="en-US">
              <a:ea typeface="Calibri" panose="020F0502020204030204" pitchFamily="34" charset="0"/>
              <a:cs typeface="Calibri"/>
            </a:endParaRPr>
          </a:p>
          <a:p>
            <a:pPr marL="256540" indent="-256540">
              <a:lnSpc>
                <a:spcPct val="107000"/>
              </a:lnSpc>
              <a:spcBef>
                <a:spcPts val="0"/>
              </a:spcBef>
              <a:spcAft>
                <a:spcPts val="800"/>
              </a:spcAft>
              <a:buFont typeface="Wingdings" pitchFamily="2" charset="2"/>
              <a:buChar char="Ø"/>
            </a:pPr>
            <a:r>
              <a:rPr lang="en-US">
                <a:latin typeface="Calibri"/>
                <a:ea typeface="Calibri" panose="020F0502020204030204" pitchFamily="34" charset="0"/>
                <a:cs typeface="Calibri"/>
              </a:rPr>
              <a:t>Afraid or scared when you are at work (paid or volunteer), school, or other community activities</a:t>
            </a:r>
            <a:r>
              <a:rPr lang="en-US">
                <a:latin typeface="Calibri"/>
                <a:ea typeface="Calibri" panose="020F0502020204030204" pitchFamily="34" charset="0"/>
                <a:cs typeface="Times New Roman"/>
              </a:rPr>
              <a:t> </a:t>
            </a:r>
            <a:endParaRPr lang="en-US">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a:ea typeface="Calibri" panose="020F0502020204030204" pitchFamily="34" charset="0"/>
              <a:cs typeface="Times New Roman" panose="02020603050405020304" pitchFamily="18" charset="0"/>
            </a:endParaRPr>
          </a:p>
          <a:p>
            <a:pPr marL="0" indent="0">
              <a:buNone/>
            </a:pPr>
            <a:endParaRPr lang="en-US"/>
          </a:p>
        </p:txBody>
      </p:sp>
      <p:sp>
        <p:nvSpPr>
          <p:cNvPr id="4" name="Title 1">
            <a:extLst>
              <a:ext uri="{FF2B5EF4-FFF2-40B4-BE49-F238E27FC236}">
                <a16:creationId xmlns:a16="http://schemas.microsoft.com/office/drawing/2014/main" id="{6D2D9F56-78A9-40FD-9082-CE8D747F5C6A}"/>
              </a:ext>
            </a:extLst>
          </p:cNvPr>
          <p:cNvSpPr>
            <a:spLocks noGrp="1"/>
          </p:cNvSpPr>
          <p:nvPr>
            <p:ph type="title"/>
          </p:nvPr>
        </p:nvSpPr>
        <p:spPr>
          <a:xfrm>
            <a:off x="685800" y="304800"/>
            <a:ext cx="8001000" cy="457200"/>
          </a:xfrm>
        </p:spPr>
        <p:txBody>
          <a:bodyPr>
            <a:noAutofit/>
          </a:bodyPr>
          <a:lstStyle/>
          <a:p>
            <a:r>
              <a:rPr lang="en-US" sz="2800" b="1">
                <a:effectLst/>
                <a:latin typeface="Calibri" panose="020F0502020204030204" pitchFamily="34" charset="0"/>
                <a:ea typeface="Calibri" panose="020F0502020204030204" pitchFamily="34" charset="0"/>
                <a:cs typeface="Times New Roman" panose="02020603050405020304" pitchFamily="18" charset="0"/>
              </a:rPr>
              <a:t>IM4Q Scales: Afraid</a:t>
            </a:r>
            <a:endParaRPr lang="en-US" sz="2800"/>
          </a:p>
        </p:txBody>
      </p:sp>
    </p:spTree>
    <p:extLst>
      <p:ext uri="{BB962C8B-B14F-4D97-AF65-F5344CB8AC3E}">
        <p14:creationId xmlns:p14="http://schemas.microsoft.com/office/powerpoint/2010/main" val="303418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00" y="1219200"/>
            <a:ext cx="8595359" cy="1200329"/>
          </a:xfrm>
          <a:prstGeom prst="rect">
            <a:avLst/>
          </a:prstGeom>
        </p:spPr>
        <p:txBody>
          <a:bodyPr wrap="square">
            <a:spAutoFit/>
          </a:bodyPr>
          <a:lstStyle/>
          <a:p>
            <a:pPr algn="ctr"/>
            <a:r>
              <a:rPr lang="en-US" sz="3600" b="1">
                <a:latin typeface="Calibri" panose="020F0502020204030204" pitchFamily="34" charset="0"/>
                <a:cs typeface="Calibri" panose="020F0502020204030204" pitchFamily="34" charset="0"/>
              </a:rPr>
              <a:t>Information Sharing &amp; Advisory Committee</a:t>
            </a:r>
          </a:p>
          <a:p>
            <a:pPr algn="ctr"/>
            <a:r>
              <a:rPr lang="en-US" sz="3600" b="1" i="1">
                <a:latin typeface="Calibri" panose="020F0502020204030204" pitchFamily="34" charset="0"/>
                <a:cs typeface="Calibri" panose="020F0502020204030204" pitchFamily="34" charset="0"/>
              </a:rPr>
              <a:t>(ISAC)</a:t>
            </a:r>
          </a:p>
        </p:txBody>
      </p:sp>
      <p:sp>
        <p:nvSpPr>
          <p:cNvPr id="2" name="Title 1">
            <a:extLst>
              <a:ext uri="{FF2B5EF4-FFF2-40B4-BE49-F238E27FC236}">
                <a16:creationId xmlns:a16="http://schemas.microsoft.com/office/drawing/2014/main" id="{EDBCBCB3-0FC5-48EC-9FCB-A5A52EB17F28}"/>
              </a:ext>
            </a:extLst>
          </p:cNvPr>
          <p:cNvSpPr>
            <a:spLocks noGrp="1"/>
          </p:cNvSpPr>
          <p:nvPr>
            <p:ph type="title" idx="4294967295"/>
          </p:nvPr>
        </p:nvSpPr>
        <p:spPr>
          <a:xfrm>
            <a:off x="430869" y="304800"/>
            <a:ext cx="8229600" cy="454025"/>
          </a:xfrm>
        </p:spPr>
        <p:txBody>
          <a:bodyPr>
            <a:normAutofit fontScale="90000"/>
          </a:bodyPr>
          <a:lstStyle/>
          <a:p>
            <a:pPr algn="l"/>
            <a:r>
              <a:rPr lang="en-US" sz="3100" b="1">
                <a:solidFill>
                  <a:schemeClr val="bg1"/>
                </a:solidFill>
                <a:ea typeface="ＭＳ Ｐゴシック"/>
              </a:rPr>
              <a:t>  ISAC: ODP’s Quality Council</a:t>
            </a:r>
            <a:endParaRPr lang="en-US" sz="2000" b="1" i="1">
              <a:solidFill>
                <a:schemeClr val="bg1"/>
              </a:solidFill>
              <a:ea typeface="ＭＳ Ｐゴシック"/>
            </a:endParaRPr>
          </a:p>
        </p:txBody>
      </p:sp>
      <p:pic>
        <p:nvPicPr>
          <p:cNvPr id="12" name="Picture 11" descr="A picture containing shape&#10;&#10;Description automatically generated">
            <a:extLst>
              <a:ext uri="{FF2B5EF4-FFF2-40B4-BE49-F238E27FC236}">
                <a16:creationId xmlns:a16="http://schemas.microsoft.com/office/drawing/2014/main" id="{4ED6F1C3-AB56-254F-A65F-F37F81CF51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90800" y="2953404"/>
            <a:ext cx="3962400" cy="2222500"/>
          </a:xfrm>
          <a:prstGeom prst="rect">
            <a:avLst/>
          </a:prstGeom>
          <a:solidFill>
            <a:srgbClr val="000000">
              <a:shade val="95000"/>
            </a:srgbClr>
          </a:solidFill>
          <a:ln w="444500" cap="sq">
            <a:solidFill>
              <a:srgbClr val="80AEEA"/>
            </a:solidFill>
            <a:miter lim="800000"/>
          </a:ln>
          <a:effectLst>
            <a:outerShdw blurRad="254000" dist="190500" dir="2700000" sy="90000" algn="bl" rotWithShape="0">
              <a:srgbClr val="000000">
                <a:alpha val="40000"/>
              </a:srgbClr>
            </a:outerShdw>
          </a:effectLst>
        </p:spPr>
      </p:pic>
      <p:sp>
        <p:nvSpPr>
          <p:cNvPr id="6" name="Slide Number Placeholder 3">
            <a:extLst>
              <a:ext uri="{FF2B5EF4-FFF2-40B4-BE49-F238E27FC236}">
                <a16:creationId xmlns:a16="http://schemas.microsoft.com/office/drawing/2014/main" id="{7964A4C1-7A6E-7047-A86C-CEBD86DC5B02}"/>
              </a:ext>
            </a:extLst>
          </p:cNvPr>
          <p:cNvSpPr txBox="1">
            <a:spLocks/>
          </p:cNvSpPr>
          <p:nvPr/>
        </p:nvSpPr>
        <p:spPr>
          <a:xfrm>
            <a:off x="279975" y="6272291"/>
            <a:ext cx="965200" cy="387447"/>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lgn="ctr"/>
            <a:fld id="{9D710453-B075-45DB-8A7B-E3C399690A0E}" type="slidenum">
              <a:rPr lang="en-US" sz="1100" smtClean="0">
                <a:latin typeface="Calibri" panose="020F0502020204030204" pitchFamily="34" charset="0"/>
                <a:cs typeface="Calibri" panose="020F0502020204030204" pitchFamily="34" charset="0"/>
              </a:rPr>
              <a:pPr algn="ctr"/>
              <a:t>2</a:t>
            </a:fld>
            <a:endParaRPr lang="en-US"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531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A4F1-A128-40A9-8BE4-FCF14D63E510}"/>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ODP Quality Management Division contacts</a:t>
            </a:r>
            <a:endParaRPr lang="en-US" dirty="0"/>
          </a:p>
        </p:txBody>
      </p:sp>
      <p:sp>
        <p:nvSpPr>
          <p:cNvPr id="4" name="TextBox 3">
            <a:extLst>
              <a:ext uri="{FF2B5EF4-FFF2-40B4-BE49-F238E27FC236}">
                <a16:creationId xmlns:a16="http://schemas.microsoft.com/office/drawing/2014/main" id="{7109D99A-CFF7-4C6C-9CB0-ACD5DF4F98EA}"/>
              </a:ext>
            </a:extLst>
          </p:cNvPr>
          <p:cNvSpPr txBox="1"/>
          <p:nvPr/>
        </p:nvSpPr>
        <p:spPr>
          <a:xfrm>
            <a:off x="460289" y="1881707"/>
            <a:ext cx="8223422" cy="3416320"/>
          </a:xfrm>
          <a:prstGeom prst="rect">
            <a:avLst/>
          </a:prstGeom>
          <a:noFill/>
        </p:spPr>
        <p:txBody>
          <a:bodyPr wrap="square" numCol="3" rtlCol="0">
            <a:spAutoFit/>
          </a:bodyPr>
          <a:lstStyle/>
          <a:p>
            <a:pPr algn="ctr"/>
            <a:endParaRPr lang="en-US" dirty="0"/>
          </a:p>
          <a:p>
            <a:pPr algn="ctr"/>
            <a:r>
              <a:rPr lang="en-US" dirty="0"/>
              <a:t>        Tara Giberga</a:t>
            </a:r>
          </a:p>
          <a:p>
            <a:pPr algn="ctr"/>
            <a:r>
              <a:rPr lang="en-US" dirty="0"/>
              <a:t>      Quality Management</a:t>
            </a:r>
          </a:p>
          <a:p>
            <a:pPr algn="ctr"/>
            <a:r>
              <a:rPr lang="en-US" dirty="0"/>
              <a:t>     Division Director </a:t>
            </a:r>
          </a:p>
          <a:p>
            <a:pPr algn="ctr"/>
            <a:r>
              <a:rPr lang="en-US" dirty="0">
                <a:solidFill>
                  <a:srgbClr val="0000FF"/>
                </a:solidFill>
              </a:rPr>
              <a:t>     </a:t>
            </a:r>
            <a:r>
              <a:rPr lang="en-US" u="sng" dirty="0">
                <a:solidFill>
                  <a:srgbClr val="0000FF"/>
                </a:solidFill>
              </a:rPr>
              <a:t>tgiberga@pa.gov</a:t>
            </a:r>
          </a:p>
          <a:p>
            <a:pPr algn="ctr"/>
            <a:endParaRPr lang="en-US" dirty="0"/>
          </a:p>
          <a:p>
            <a:pPr algn="ctr"/>
            <a:r>
              <a:rPr lang="en-US" dirty="0"/>
              <a:t>  Diana Ramirez</a:t>
            </a:r>
          </a:p>
          <a:p>
            <a:pPr algn="ctr"/>
            <a:r>
              <a:rPr lang="en-US" dirty="0"/>
              <a:t> QM Coordinator</a:t>
            </a:r>
            <a:r>
              <a:rPr lang="en-US" altLang="en-US" dirty="0">
                <a:solidFill>
                  <a:srgbClr val="0000FF"/>
                </a:solidFill>
                <a:hlinkClick r:id="rId3">
                  <a:extLst>
                    <a:ext uri="{A12FA001-AC4F-418D-AE19-62706E023703}">
                      <ahyp:hlinkClr xmlns:ahyp="http://schemas.microsoft.com/office/drawing/2018/hyperlinkcolor" val="tx"/>
                    </a:ext>
                  </a:extLst>
                </a:hlinkClick>
              </a:rPr>
              <a:t>  dramirez@pa.gov</a:t>
            </a:r>
            <a:endParaRPr lang="en-US" altLang="en-US" dirty="0">
              <a:solidFill>
                <a:srgbClr val="0000FF"/>
              </a:solidFill>
            </a:endParaRPr>
          </a:p>
          <a:p>
            <a:pPr algn="ctr"/>
            <a:endParaRPr lang="en-US" altLang="en-US" u="sng" dirty="0">
              <a:solidFill>
                <a:schemeClr val="tx2"/>
              </a:solidFill>
            </a:endParaRPr>
          </a:p>
          <a:p>
            <a:pPr algn="ctr"/>
            <a:r>
              <a:rPr lang="en-US" altLang="en-US" dirty="0">
                <a:solidFill>
                  <a:schemeClr val="tx2"/>
                </a:solidFill>
              </a:rPr>
              <a:t>                                             </a:t>
            </a:r>
            <a:endParaRPr lang="en-US" altLang="en-US" u="sng" dirty="0">
              <a:solidFill>
                <a:schemeClr val="tx2"/>
              </a:solidFill>
            </a:endParaRPr>
          </a:p>
          <a:p>
            <a:pPr algn="ctr"/>
            <a:endParaRPr lang="en-US" altLang="en-US" dirty="0">
              <a:solidFill>
                <a:schemeClr val="tx2"/>
              </a:solidFill>
            </a:endParaRPr>
          </a:p>
          <a:p>
            <a:pPr algn="ctr"/>
            <a:endParaRPr lang="en-US" altLang="en-US" dirty="0">
              <a:solidFill>
                <a:schemeClr val="tx2"/>
              </a:solidFill>
            </a:endParaRPr>
          </a:p>
          <a:p>
            <a:pPr algn="ctr"/>
            <a:endParaRPr lang="en-US" altLang="en-US" dirty="0">
              <a:solidFill>
                <a:schemeClr val="tx2"/>
              </a:solidFill>
            </a:endParaRPr>
          </a:p>
          <a:p>
            <a:pPr algn="ctr"/>
            <a:endParaRPr lang="en-US" altLang="en-US" dirty="0">
              <a:solidFill>
                <a:schemeClr val="tx2"/>
              </a:solidFill>
            </a:endParaRPr>
          </a:p>
          <a:p>
            <a:pPr algn="ctr"/>
            <a:endParaRPr lang="en-US" altLang="en-US" dirty="0">
              <a:solidFill>
                <a:schemeClr val="tx2"/>
              </a:solidFill>
            </a:endParaRPr>
          </a:p>
          <a:p>
            <a:pPr algn="ctr"/>
            <a:endParaRPr lang="en-US" altLang="en-US" dirty="0">
              <a:solidFill>
                <a:schemeClr val="tx2"/>
              </a:solidFill>
            </a:endParaRPr>
          </a:p>
          <a:p>
            <a:pPr algn="ctr"/>
            <a:r>
              <a:rPr lang="en-US" dirty="0"/>
              <a:t> </a:t>
            </a:r>
          </a:p>
          <a:p>
            <a:pPr algn="ctr"/>
            <a:endParaRPr lang="en-US" dirty="0"/>
          </a:p>
          <a:p>
            <a:pPr algn="ctr"/>
            <a:endParaRPr lang="en-US" dirty="0"/>
          </a:p>
          <a:p>
            <a:pPr algn="ctr"/>
            <a:endParaRPr lang="en-US" dirty="0"/>
          </a:p>
          <a:p>
            <a:pPr algn="ctr"/>
            <a:endParaRPr lang="en-US" dirty="0"/>
          </a:p>
          <a:p>
            <a:pPr algn="ctr"/>
            <a:endParaRPr lang="en-US" altLang="en-US" dirty="0">
              <a:solidFill>
                <a:schemeClr val="tx2"/>
              </a:solidFill>
            </a:endParaRPr>
          </a:p>
          <a:p>
            <a:pPr algn="ctr"/>
            <a:endParaRPr lang="en-US" altLang="en-US" dirty="0">
              <a:solidFill>
                <a:schemeClr val="tx2"/>
              </a:solidFill>
            </a:endParaRPr>
          </a:p>
          <a:p>
            <a:pPr algn="ctr"/>
            <a:endParaRPr lang="en-US" altLang="en-US" dirty="0">
              <a:solidFill>
                <a:schemeClr val="tx2"/>
              </a:solidFill>
            </a:endParaRPr>
          </a:p>
          <a:p>
            <a:pPr algn="ctr"/>
            <a:r>
              <a:rPr lang="en-US" altLang="en-US" dirty="0">
                <a:solidFill>
                  <a:schemeClr val="tx2"/>
                </a:solidFill>
              </a:rPr>
              <a:t>Samer Abdelhadi</a:t>
            </a:r>
          </a:p>
          <a:p>
            <a:pPr algn="ctr"/>
            <a:r>
              <a:rPr lang="en-US" altLang="en-US" dirty="0">
                <a:solidFill>
                  <a:schemeClr val="tx2"/>
                </a:solidFill>
              </a:rPr>
              <a:t>QM Specialist</a:t>
            </a:r>
          </a:p>
          <a:p>
            <a:pPr algn="ctr"/>
            <a:r>
              <a:rPr lang="en-US" altLang="en-US" dirty="0">
                <a:solidFill>
                  <a:srgbClr val="0000FF"/>
                </a:solidFill>
                <a:hlinkClick r:id="rId4">
                  <a:extLst>
                    <a:ext uri="{A12FA001-AC4F-418D-AE19-62706E023703}">
                      <ahyp:hlinkClr xmlns:ahyp="http://schemas.microsoft.com/office/drawing/2018/hyperlinkcolor" val="tx"/>
                    </a:ext>
                  </a:extLst>
                </a:hlinkClick>
              </a:rPr>
              <a:t>c-sabdelha@pa.gov</a:t>
            </a:r>
            <a:endParaRPr lang="en-US" altLang="en-US" dirty="0">
              <a:solidFill>
                <a:srgbClr val="0000FF"/>
              </a:solidFill>
            </a:endParaRPr>
          </a:p>
          <a:p>
            <a:pPr algn="ctr"/>
            <a:endParaRPr lang="en-US" dirty="0"/>
          </a:p>
          <a:p>
            <a:pPr algn="ctr"/>
            <a:endParaRPr lang="en-US" dirty="0"/>
          </a:p>
          <a:p>
            <a:pPr algn="ctr"/>
            <a:r>
              <a:rPr lang="en-US" dirty="0"/>
              <a:t>Deirdre Wright</a:t>
            </a:r>
          </a:p>
          <a:p>
            <a:pPr algn="ctr"/>
            <a:r>
              <a:rPr lang="en-US" dirty="0"/>
              <a:t>QM Coordinator</a:t>
            </a:r>
          </a:p>
          <a:p>
            <a:pPr algn="ctr"/>
            <a:r>
              <a:rPr lang="en-US" dirty="0">
                <a:solidFill>
                  <a:srgbClr val="0000FF"/>
                </a:solidFill>
                <a:hlinkClick r:id="rId5">
                  <a:extLst>
                    <a:ext uri="{A12FA001-AC4F-418D-AE19-62706E023703}">
                      <ahyp:hlinkClr xmlns:ahyp="http://schemas.microsoft.com/office/drawing/2018/hyperlinkcolor" val="tx"/>
                    </a:ext>
                  </a:extLst>
                </a:hlinkClick>
              </a:rPr>
              <a:t>deiwright@pa.gov</a:t>
            </a:r>
            <a:endParaRPr lang="en-US" dirty="0">
              <a:solidFill>
                <a:srgbClr val="0000FF"/>
              </a:solidFill>
            </a:endParaRPr>
          </a:p>
        </p:txBody>
      </p:sp>
      <p:pic>
        <p:nvPicPr>
          <p:cNvPr id="7" name="Picture 6">
            <a:extLst>
              <a:ext uri="{FF2B5EF4-FFF2-40B4-BE49-F238E27FC236}">
                <a16:creationId xmlns:a16="http://schemas.microsoft.com/office/drawing/2014/main" id="{9A7DD311-0575-4A78-8FF7-81B0552D20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8524" y="2375451"/>
            <a:ext cx="1686952" cy="1708249"/>
          </a:xfrm>
          <a:prstGeom prst="rect">
            <a:avLst/>
          </a:prstGeom>
        </p:spPr>
      </p:pic>
    </p:spTree>
    <p:extLst>
      <p:ext uri="{BB962C8B-B14F-4D97-AF65-F5344CB8AC3E}">
        <p14:creationId xmlns:p14="http://schemas.microsoft.com/office/powerpoint/2010/main" val="65428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2A1A-8DC5-36A5-5D69-FD2056711742}"/>
              </a:ext>
            </a:extLst>
          </p:cNvPr>
          <p:cNvSpPr>
            <a:spLocks noGrp="1"/>
          </p:cNvSpPr>
          <p:nvPr>
            <p:ph type="title"/>
          </p:nvPr>
        </p:nvSpPr>
        <p:spPr/>
        <p:txBody>
          <a:bodyPr>
            <a:normAutofit fontScale="90000"/>
          </a:bodyPr>
          <a:lstStyle/>
          <a:p>
            <a:endParaRPr lang="en-US">
              <a:ea typeface="ＭＳ Ｐゴシック"/>
              <a:cs typeface="+mj-lt"/>
            </a:endParaRPr>
          </a:p>
          <a:p>
            <a:endParaRPr lang="en-US"/>
          </a:p>
        </p:txBody>
      </p:sp>
      <p:sp>
        <p:nvSpPr>
          <p:cNvPr id="3" name="Slide Number Placeholder 2">
            <a:extLst>
              <a:ext uri="{FF2B5EF4-FFF2-40B4-BE49-F238E27FC236}">
                <a16:creationId xmlns:a16="http://schemas.microsoft.com/office/drawing/2014/main" id="{BA881207-6407-7B24-D587-F836AA95EE93}"/>
              </a:ext>
            </a:extLst>
          </p:cNvPr>
          <p:cNvSpPr>
            <a:spLocks noGrp="1"/>
          </p:cNvSpPr>
          <p:nvPr>
            <p:ph type="sldNum" sz="quarter" idx="12"/>
          </p:nvPr>
        </p:nvSpPr>
        <p:spPr/>
        <p:txBody>
          <a:bodyPr/>
          <a:lstStyle/>
          <a:p>
            <a:pPr algn="ctr"/>
            <a:fld id="{9D710453-B075-45DB-8A7B-E3C399690A0E}" type="slidenum">
              <a:rPr lang="en-US" sz="1100" smtClean="0"/>
              <a:pPr algn="ctr"/>
              <a:t>3</a:t>
            </a:fld>
            <a:endParaRPr lang="en-US" sz="1100"/>
          </a:p>
        </p:txBody>
      </p:sp>
      <p:sp>
        <p:nvSpPr>
          <p:cNvPr id="4" name="Text Placeholder 3">
            <a:extLst>
              <a:ext uri="{FF2B5EF4-FFF2-40B4-BE49-F238E27FC236}">
                <a16:creationId xmlns:a16="http://schemas.microsoft.com/office/drawing/2014/main" id="{7EC7B588-B725-9DBF-79FE-7713599FAA98}"/>
              </a:ext>
            </a:extLst>
          </p:cNvPr>
          <p:cNvSpPr>
            <a:spLocks noGrp="1"/>
          </p:cNvSpPr>
          <p:nvPr>
            <p:ph type="body" sz="quarter" idx="13"/>
          </p:nvPr>
        </p:nvSpPr>
        <p:spPr>
          <a:xfrm>
            <a:off x="2772633" y="1182245"/>
            <a:ext cx="5631933" cy="4724400"/>
          </a:xfrm>
        </p:spPr>
        <p:txBody>
          <a:bodyPr vert="horz" lIns="91440" tIns="45720" rIns="91440" bIns="45720" rtlCol="0" anchor="t">
            <a:normAutofit/>
          </a:bodyPr>
          <a:lstStyle/>
          <a:p>
            <a:pPr marL="0" indent="0" algn="ctr">
              <a:buNone/>
            </a:pPr>
            <a:r>
              <a:rPr lang="en-US">
                <a:solidFill>
                  <a:schemeClr val="tx2"/>
                </a:solidFill>
                <a:ea typeface="ＭＳ Ｐゴシック"/>
                <a:cs typeface="Arial"/>
              </a:rPr>
              <a:t>Together we must plan and deliver services and supports </a:t>
            </a:r>
          </a:p>
          <a:p>
            <a:pPr marL="0" indent="0" algn="ctr">
              <a:buNone/>
            </a:pPr>
            <a:r>
              <a:rPr lang="en-US">
                <a:solidFill>
                  <a:schemeClr val="tx2"/>
                </a:solidFill>
                <a:ea typeface="ＭＳ Ｐゴシック"/>
                <a:cs typeface="Arial"/>
              </a:rPr>
              <a:t>that adhere to our values, measure person-centered outcomes, and </a:t>
            </a:r>
            <a:endParaRPr lang="en-US">
              <a:solidFill>
                <a:schemeClr val="tx2"/>
              </a:solidFill>
              <a:ea typeface="ＭＳ Ｐゴシック"/>
              <a:cs typeface="+mn-lt"/>
            </a:endParaRPr>
          </a:p>
          <a:p>
            <a:pPr marL="0" indent="0" algn="ctr">
              <a:buNone/>
            </a:pPr>
            <a:r>
              <a:rPr lang="en-US">
                <a:solidFill>
                  <a:schemeClr val="tx2"/>
                </a:solidFill>
                <a:ea typeface="ＭＳ Ｐゴシック"/>
                <a:cs typeface="Arial"/>
              </a:rPr>
              <a:t>      continuously improve an individual’s </a:t>
            </a:r>
            <a:r>
              <a:rPr lang="en-US" b="1">
                <a:solidFill>
                  <a:schemeClr val="tx2"/>
                </a:solidFill>
                <a:ea typeface="ＭＳ Ｐゴシック"/>
                <a:cs typeface="Arial"/>
              </a:rPr>
              <a:t>quality</a:t>
            </a:r>
            <a:r>
              <a:rPr lang="en-US">
                <a:solidFill>
                  <a:schemeClr val="tx2"/>
                </a:solidFill>
                <a:ea typeface="ＭＳ Ｐゴシック"/>
                <a:cs typeface="Arial"/>
              </a:rPr>
              <a:t> of life. </a:t>
            </a:r>
          </a:p>
          <a:p>
            <a:pPr marL="0" indent="0" algn="ctr">
              <a:buNone/>
            </a:pPr>
            <a:r>
              <a:rPr lang="en-US">
                <a:solidFill>
                  <a:schemeClr val="tx2"/>
                </a:solidFill>
                <a:ea typeface="ＭＳ Ｐゴシック"/>
                <a:cs typeface="Arial"/>
              </a:rPr>
              <a:t>All stakeholders must be engaged in the process of measuring how well services </a:t>
            </a:r>
            <a:endParaRPr lang="en-US">
              <a:solidFill>
                <a:schemeClr val="tx2"/>
              </a:solidFill>
              <a:ea typeface="ＭＳ Ｐゴシック"/>
              <a:cs typeface="+mn-lt"/>
            </a:endParaRPr>
          </a:p>
          <a:p>
            <a:pPr marL="0" indent="0" algn="ctr">
              <a:buNone/>
            </a:pPr>
            <a:r>
              <a:rPr lang="en-US">
                <a:solidFill>
                  <a:schemeClr val="tx2"/>
                </a:solidFill>
                <a:ea typeface="ＭＳ Ｐゴシック"/>
                <a:cs typeface="Arial"/>
              </a:rPr>
              <a:t>      assist people in achieving an everyday life.</a:t>
            </a:r>
            <a:endParaRPr lang="en-US">
              <a:solidFill>
                <a:schemeClr val="tx2"/>
              </a:solidFill>
              <a:ea typeface="ＭＳ Ｐゴシック"/>
              <a:cs typeface="+mn-lt"/>
            </a:endParaRPr>
          </a:p>
          <a:p>
            <a:pPr marL="0" indent="0" algn="ctr">
              <a:buNone/>
            </a:pPr>
            <a:endParaRPr lang="en-US"/>
          </a:p>
        </p:txBody>
      </p:sp>
      <p:pic>
        <p:nvPicPr>
          <p:cNvPr id="5" name="Picture 5">
            <a:extLst>
              <a:ext uri="{FF2B5EF4-FFF2-40B4-BE49-F238E27FC236}">
                <a16:creationId xmlns:a16="http://schemas.microsoft.com/office/drawing/2014/main" id="{7E71C4EC-6D9A-2B84-112E-51A98E75AC34}"/>
              </a:ext>
            </a:extLst>
          </p:cNvPr>
          <p:cNvPicPr>
            <a:picLocks noChangeAspect="1"/>
          </p:cNvPicPr>
          <p:nvPr/>
        </p:nvPicPr>
        <p:blipFill>
          <a:blip r:embed="rId3"/>
          <a:stretch>
            <a:fillRect/>
          </a:stretch>
        </p:blipFill>
        <p:spPr>
          <a:xfrm>
            <a:off x="1036202" y="1767133"/>
            <a:ext cx="1381125" cy="1381125"/>
          </a:xfrm>
          <a:prstGeom prst="rect">
            <a:avLst/>
          </a:prstGeom>
        </p:spPr>
      </p:pic>
      <p:sp>
        <p:nvSpPr>
          <p:cNvPr id="9" name="TextBox 8">
            <a:extLst>
              <a:ext uri="{FF2B5EF4-FFF2-40B4-BE49-F238E27FC236}">
                <a16:creationId xmlns:a16="http://schemas.microsoft.com/office/drawing/2014/main" id="{0D779441-B7B8-FA9A-D1AE-7108FD36E6F0}"/>
              </a:ext>
            </a:extLst>
          </p:cNvPr>
          <p:cNvSpPr txBox="1"/>
          <p:nvPr/>
        </p:nvSpPr>
        <p:spPr>
          <a:xfrm>
            <a:off x="451990" y="256576"/>
            <a:ext cx="823178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bg1"/>
                </a:solidFill>
                <a:latin typeface="Calibri"/>
                <a:ea typeface="ＭＳ Ｐゴシック"/>
                <a:cs typeface="Arial"/>
              </a:rPr>
              <a:t> </a:t>
            </a:r>
            <a:r>
              <a:rPr lang="en-US" sz="3000" b="1">
                <a:solidFill>
                  <a:schemeClr val="bg1"/>
                </a:solidFill>
                <a:latin typeface="Calibri"/>
                <a:ea typeface="ＭＳ Ｐゴシック"/>
                <a:cs typeface="Arial"/>
              </a:rPr>
              <a:t> ISAC Recommendation #9 – Improve Quality</a:t>
            </a:r>
            <a:endParaRPr lang="en-US" sz="3000" b="1">
              <a:solidFill>
                <a:schemeClr val="bg1"/>
              </a:solidFill>
              <a:latin typeface="Calibri"/>
              <a:ea typeface="ＭＳ Ｐゴシック"/>
            </a:endParaRPr>
          </a:p>
        </p:txBody>
      </p:sp>
    </p:spTree>
    <p:extLst>
      <p:ext uri="{BB962C8B-B14F-4D97-AF65-F5344CB8AC3E}">
        <p14:creationId xmlns:p14="http://schemas.microsoft.com/office/powerpoint/2010/main" val="337508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103D-F522-440E-B0F2-5FCCD9D0A54F}"/>
              </a:ext>
            </a:extLst>
          </p:cNvPr>
          <p:cNvSpPr>
            <a:spLocks noGrp="1"/>
          </p:cNvSpPr>
          <p:nvPr>
            <p:ph type="title"/>
          </p:nvPr>
        </p:nvSpPr>
        <p:spPr>
          <a:xfrm>
            <a:off x="457200" y="307974"/>
            <a:ext cx="8279296" cy="454026"/>
          </a:xfrm>
        </p:spPr>
        <p:txBody>
          <a:bodyPr>
            <a:normAutofit fontScale="90000"/>
          </a:bodyPr>
          <a:lstStyle/>
          <a:p>
            <a:pPr algn="l"/>
            <a:r>
              <a:rPr lang="en-US" b="1">
                <a:solidFill>
                  <a:schemeClr val="bg1"/>
                </a:solidFill>
                <a:latin typeface="Calibri"/>
                <a:ea typeface="ＭＳ Ｐゴシック"/>
              </a:rPr>
              <a:t>  ISAC Performance Measures &amp; Updates</a:t>
            </a:r>
          </a:p>
        </p:txBody>
      </p:sp>
      <p:sp>
        <p:nvSpPr>
          <p:cNvPr id="3" name="Text Placeholder 2">
            <a:extLst>
              <a:ext uri="{FF2B5EF4-FFF2-40B4-BE49-F238E27FC236}">
                <a16:creationId xmlns:a16="http://schemas.microsoft.com/office/drawing/2014/main" id="{E2BF0387-6E64-48AD-9034-AF97D40F3DEA}"/>
              </a:ext>
            </a:extLst>
          </p:cNvPr>
          <p:cNvSpPr>
            <a:spLocks noGrp="1"/>
          </p:cNvSpPr>
          <p:nvPr>
            <p:ph type="body" sz="quarter" idx="13"/>
          </p:nvPr>
        </p:nvSpPr>
        <p:spPr>
          <a:xfrm>
            <a:off x="457200" y="1203178"/>
            <a:ext cx="8153400" cy="4724400"/>
          </a:xfrm>
        </p:spPr>
        <p:txBody>
          <a:bodyPr lIns="91440" tIns="45720" rIns="91440" bIns="45720" anchor="t"/>
          <a:lstStyle/>
          <a:p>
            <a:pPr marL="256540" indent="-256540">
              <a:buClr>
                <a:schemeClr val="tx1"/>
              </a:buClr>
              <a:buFont typeface="Wingdings" panose="020B0604020202020204" pitchFamily="34" charset="0"/>
              <a:buChar char="ü"/>
            </a:pPr>
            <a:r>
              <a:rPr lang="en-US" b="0" i="0" u="none" strike="noStrike">
                <a:solidFill>
                  <a:srgbClr val="000000"/>
                </a:solidFill>
                <a:effectLst/>
              </a:rPr>
              <a:t>Based on </a:t>
            </a:r>
            <a:r>
              <a:rPr lang="en-US" b="0" u="none" strike="noStrike">
                <a:solidFill>
                  <a:schemeClr val="tx2"/>
                </a:solidFill>
                <a:effectLst/>
              </a:rPr>
              <a:t>feedback from ISAC </a:t>
            </a:r>
            <a:r>
              <a:rPr lang="en-US" b="0" i="0" u="none" strike="noStrike">
                <a:solidFill>
                  <a:srgbClr val="000000"/>
                </a:solidFill>
                <a:effectLst/>
              </a:rPr>
              <a:t>during annual report review</a:t>
            </a:r>
          </a:p>
          <a:p>
            <a:pPr marL="256540" indent="-256540">
              <a:buClr>
                <a:schemeClr val="tx1"/>
              </a:buClr>
              <a:buFont typeface="Wingdings" panose="020B0604020202020204" pitchFamily="34" charset="0"/>
              <a:buChar char="ü"/>
            </a:pPr>
            <a:endParaRPr lang="en-US">
              <a:solidFill>
                <a:srgbClr val="000000"/>
              </a:solidFill>
              <a:latin typeface="Calibri" panose="020F0502020204030204" pitchFamily="34" charset="0"/>
              <a:ea typeface="ＭＳ Ｐゴシック"/>
            </a:endParaRPr>
          </a:p>
          <a:p>
            <a:pPr marL="256540" indent="-256540">
              <a:buClr>
                <a:schemeClr val="tx1"/>
              </a:buClr>
              <a:buFont typeface="Wingdings" panose="020B0604020202020204" pitchFamily="34" charset="0"/>
              <a:buChar char="ü"/>
            </a:pPr>
            <a:r>
              <a:rPr lang="en-US">
                <a:ea typeface="ＭＳ Ｐゴシック"/>
              </a:rPr>
              <a:t>Continued work to improve tools used to see how AEs, SCOs and Providers are doing</a:t>
            </a:r>
            <a:endParaRPr lang="en-US"/>
          </a:p>
          <a:p>
            <a:pPr marL="256540" indent="-256540">
              <a:buClr>
                <a:schemeClr val="tx1"/>
              </a:buClr>
              <a:buFont typeface="Wingdings" panose="020B0604020202020204" pitchFamily="34" charset="0"/>
              <a:buChar char="ü"/>
            </a:pPr>
            <a:endParaRPr lang="en-US"/>
          </a:p>
          <a:p>
            <a:pPr marL="256540" indent="-256540">
              <a:buClr>
                <a:schemeClr val="tx1"/>
              </a:buClr>
              <a:buFont typeface="Wingdings" panose="020B0604020202020204" pitchFamily="34" charset="0"/>
              <a:buChar char="ü"/>
            </a:pPr>
            <a:r>
              <a:rPr lang="en-US">
                <a:ea typeface="ＭＳ Ｐゴシック"/>
              </a:rPr>
              <a:t>One main objective - </a:t>
            </a:r>
            <a:r>
              <a:rPr lang="en-US">
                <a:ea typeface="+mn-lt"/>
                <a:cs typeface="+mn-lt"/>
              </a:rPr>
              <a:t>shift some things we measure from "compliance focused" to "person-centered outcomes focused</a:t>
            </a:r>
            <a:r>
              <a:rPr lang="en-US">
                <a:ea typeface="ＭＳ Ｐゴシック"/>
                <a:cs typeface="Arial"/>
              </a:rPr>
              <a:t>"</a:t>
            </a:r>
            <a:r>
              <a:rPr lang="en-US">
                <a:ea typeface="ＭＳ Ｐゴシック"/>
              </a:rPr>
              <a:t> (direct impact on people we serve)</a:t>
            </a:r>
          </a:p>
          <a:p>
            <a:pPr marL="256540" indent="-256540">
              <a:buClr>
                <a:schemeClr val="tx1"/>
              </a:buClr>
              <a:buFont typeface="Wingdings" panose="020B0604020202020204" pitchFamily="34" charset="0"/>
              <a:buChar char="ü"/>
            </a:pPr>
            <a:endParaRPr lang="en-US"/>
          </a:p>
          <a:p>
            <a:pPr marL="256540" indent="-256540">
              <a:buClr>
                <a:schemeClr val="tx1"/>
              </a:buClr>
              <a:buFont typeface="Wingdings" panose="020B0604020202020204" pitchFamily="34" charset="0"/>
              <a:buChar char="ü"/>
            </a:pPr>
            <a:r>
              <a:rPr lang="en-US">
                <a:ea typeface="ＭＳ Ｐゴシック"/>
              </a:rPr>
              <a:t>Many ISAC performance measures are informed by IM4Q.</a:t>
            </a:r>
          </a:p>
          <a:p>
            <a:pPr marL="0" indent="0">
              <a:buClr>
                <a:schemeClr val="tx1"/>
              </a:buClr>
              <a:buNone/>
            </a:pPr>
            <a:endParaRPr lang="en-US"/>
          </a:p>
          <a:p>
            <a:pPr marL="256540" indent="-256540">
              <a:buClr>
                <a:schemeClr val="tx1"/>
              </a:buClr>
              <a:buFont typeface="Arial" panose="020B0604020202020204" pitchFamily="34" charset="0"/>
              <a:buChar char="•"/>
            </a:pPr>
            <a:endParaRPr lang="en-US"/>
          </a:p>
        </p:txBody>
      </p:sp>
    </p:spTree>
    <p:extLst>
      <p:ext uri="{BB962C8B-B14F-4D97-AF65-F5344CB8AC3E}">
        <p14:creationId xmlns:p14="http://schemas.microsoft.com/office/powerpoint/2010/main" val="29209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BD4547-8820-433B-837A-139E1F9AA45E}"/>
              </a:ext>
            </a:extLst>
          </p:cNvPr>
          <p:cNvSpPr txBox="1"/>
          <p:nvPr/>
        </p:nvSpPr>
        <p:spPr>
          <a:xfrm>
            <a:off x="487679" y="1561823"/>
            <a:ext cx="8151223" cy="2800767"/>
          </a:xfrm>
          <a:prstGeom prst="rect">
            <a:avLst/>
          </a:prstGeom>
          <a:noFill/>
        </p:spPr>
        <p:txBody>
          <a:bodyPr wrap="square">
            <a:spAutoFit/>
          </a:bodyPr>
          <a:lstStyle/>
          <a:p>
            <a:r>
              <a:rPr lang="en-US" sz="2200">
                <a:solidFill>
                  <a:srgbClr val="000000"/>
                </a:solidFill>
                <a:effectLst/>
                <a:latin typeface="Calibri" panose="020F0502020204030204" pitchFamily="34" charset="0"/>
                <a:cs typeface="Calibri" panose="020F0502020204030204" pitchFamily="34" charset="0"/>
              </a:rPr>
              <a:t>Communities are richer, more just, and stronger when we honor and respect the whole of racial diversity. Access to a quality, person-centered, culturally competent system of supports and funding must be equally available regardless of race.  Services must include planning over a life span and address racial disparities, including disparate outcomes. </a:t>
            </a:r>
            <a:r>
              <a:rPr lang="en-US" sz="2200" b="1">
                <a:solidFill>
                  <a:srgbClr val="000000"/>
                </a:solidFill>
                <a:effectLst/>
                <a:latin typeface="Calibri" panose="020F0502020204030204" pitchFamily="34" charset="0"/>
                <a:cs typeface="Calibri" panose="020F0502020204030204" pitchFamily="34" charset="0"/>
              </a:rPr>
              <a:t>The duty to ensure that racial diversity is promoted and supported, at all levels within the services system, must be embraced. </a:t>
            </a:r>
            <a:endParaRPr lang="en-US" sz="2200" b="1">
              <a:latin typeface="Calibri" panose="020F0502020204030204" pitchFamily="34" charset="0"/>
              <a:cs typeface="Calibri" panose="020F0502020204030204" pitchFamily="34" charset="0"/>
            </a:endParaRPr>
          </a:p>
        </p:txBody>
      </p:sp>
      <p:pic>
        <p:nvPicPr>
          <p:cNvPr id="1026" name="Picture 2" descr="See the source image">
            <a:extLst>
              <a:ext uri="{FF2B5EF4-FFF2-40B4-BE49-F238E27FC236}">
                <a16:creationId xmlns:a16="http://schemas.microsoft.com/office/drawing/2014/main" id="{CC15CB1F-4620-44EF-BACC-DF40DCE2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35" y="4572628"/>
            <a:ext cx="1307184" cy="1160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EB64C8-AC5C-F188-D09F-B956A5D85B6A}"/>
              </a:ext>
            </a:extLst>
          </p:cNvPr>
          <p:cNvSpPr txBox="1"/>
          <p:nvPr/>
        </p:nvSpPr>
        <p:spPr>
          <a:xfrm>
            <a:off x="601564" y="280107"/>
            <a:ext cx="8037338" cy="523220"/>
          </a:xfrm>
          <a:prstGeom prst="rect">
            <a:avLst/>
          </a:prstGeom>
          <a:noFill/>
        </p:spPr>
        <p:txBody>
          <a:bodyPr wrap="square">
            <a:spAutoFit/>
          </a:bodyPr>
          <a:lstStyle/>
          <a:p>
            <a:r>
              <a:rPr lang="en-US" sz="2800" b="1">
                <a:solidFill>
                  <a:schemeClr val="bg1"/>
                </a:solidFill>
                <a:effectLst/>
                <a:latin typeface="Calibri"/>
                <a:ea typeface="Calibri" panose="020F0502020204030204" pitchFamily="34" charset="0"/>
                <a:cs typeface="Times New Roman"/>
              </a:rPr>
              <a:t>ISAC Recommendation 14: Promote Racial Equity</a:t>
            </a:r>
            <a:endParaRPr lang="en-US" sz="2800">
              <a:solidFill>
                <a:schemeClr val="bg1"/>
              </a:solidFill>
              <a:latin typeface="Calibri" panose="020F0502020204030204" pitchFamily="34" charset="0"/>
              <a:cs typeface="Calibri" panose="020F0502020204030204" pitchFamily="34" charset="0"/>
            </a:endParaRPr>
          </a:p>
        </p:txBody>
      </p:sp>
      <p:pic>
        <p:nvPicPr>
          <p:cNvPr id="7" name="Picture 2" descr="See the source image">
            <a:extLst>
              <a:ext uri="{FF2B5EF4-FFF2-40B4-BE49-F238E27FC236}">
                <a16:creationId xmlns:a16="http://schemas.microsoft.com/office/drawing/2014/main" id="{11B561A9-C598-8727-8ACD-292385CA2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889" y="4572628"/>
            <a:ext cx="1307184" cy="1160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1F0C0922-EFA8-0A01-675C-8638A2B26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043" y="4572628"/>
            <a:ext cx="1307184" cy="116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3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E6E6-8B9A-4DA3-B302-9C6A79A0C53E}"/>
              </a:ext>
            </a:extLst>
          </p:cNvPr>
          <p:cNvSpPr>
            <a:spLocks noGrp="1"/>
          </p:cNvSpPr>
          <p:nvPr>
            <p:ph type="title"/>
          </p:nvPr>
        </p:nvSpPr>
        <p:spPr>
          <a:xfrm>
            <a:off x="618309" y="304800"/>
            <a:ext cx="8068491" cy="457200"/>
          </a:xfrm>
        </p:spPr>
        <p:txBody>
          <a:bodyPr>
            <a:noAutofit/>
          </a:bodyPr>
          <a:lstStyle/>
          <a:p>
            <a:r>
              <a:rPr lang="en-US" sz="2800" b="1">
                <a:latin typeface="Calibri"/>
                <a:ea typeface="Calibri" panose="020F0502020204030204" pitchFamily="34" charset="0"/>
                <a:cs typeface="Times New Roman"/>
              </a:rPr>
              <a:t>Develop Strategies</a:t>
            </a:r>
            <a:endParaRPr lang="en-US" sz="2400"/>
          </a:p>
        </p:txBody>
      </p:sp>
      <p:sp>
        <p:nvSpPr>
          <p:cNvPr id="3" name="Content Placeholder 2">
            <a:extLst>
              <a:ext uri="{FF2B5EF4-FFF2-40B4-BE49-F238E27FC236}">
                <a16:creationId xmlns:a16="http://schemas.microsoft.com/office/drawing/2014/main" id="{DA3176ED-4372-4CF6-B938-C2AB5D502049}"/>
              </a:ext>
            </a:extLst>
          </p:cNvPr>
          <p:cNvSpPr>
            <a:spLocks noGrp="1"/>
          </p:cNvSpPr>
          <p:nvPr>
            <p:ph sz="quarter" idx="13"/>
          </p:nvPr>
        </p:nvSpPr>
        <p:spPr>
          <a:xfrm>
            <a:off x="435429" y="1066800"/>
            <a:ext cx="8251371" cy="4800600"/>
          </a:xfrm>
        </p:spPr>
        <p:txBody>
          <a:bodyPr/>
          <a:lstStyle/>
          <a:p>
            <a:pPr marL="0" indent="0" algn="ctr">
              <a:buNone/>
            </a:pPr>
            <a:endParaRPr lang="en-US" altLang="en-US">
              <a:cs typeface="Calibri" panose="020F0502020204030204" pitchFamily="34" charset="0"/>
            </a:endParaRPr>
          </a:p>
          <a:p>
            <a:pPr marL="0" indent="0" algn="ctr">
              <a:buNone/>
            </a:pPr>
            <a:r>
              <a:rPr lang="en-US" altLang="en-US" sz="2800" b="1">
                <a:latin typeface="Calibri" panose="020F0502020204030204" pitchFamily="34" charset="0"/>
                <a:cs typeface="Calibri" panose="020F0502020204030204" pitchFamily="34" charset="0"/>
              </a:rPr>
              <a:t>The Racial Equity Subcommittee </a:t>
            </a:r>
          </a:p>
          <a:p>
            <a:pPr marL="0" indent="0" algn="ctr">
              <a:buNone/>
            </a:pPr>
            <a:r>
              <a:rPr lang="en-US" altLang="en-US" sz="2800" b="1">
                <a:latin typeface="Calibri" panose="020F0502020204030204" pitchFamily="34" charset="0"/>
                <a:cs typeface="Calibri" panose="020F0502020204030204" pitchFamily="34" charset="0"/>
              </a:rPr>
              <a:t>developed strategies for the new recommendation: </a:t>
            </a:r>
            <a:br>
              <a:rPr lang="en-US" altLang="en-US" sz="2000" b="1">
                <a:latin typeface="Calibri" panose="020F0502020204030204" pitchFamily="34" charset="0"/>
                <a:cs typeface="Calibri" panose="020F0502020204030204" pitchFamily="34" charset="0"/>
              </a:rPr>
            </a:br>
            <a:endParaRPr lang="en-US" altLang="en-US" sz="2000" b="1">
              <a:latin typeface="Calibri" panose="020F0502020204030204" pitchFamily="34" charset="0"/>
              <a:cs typeface="Calibri" panose="020F0502020204030204" pitchFamily="34" charset="0"/>
            </a:endParaRPr>
          </a:p>
          <a:p>
            <a:pPr marL="0" lvl="0" indent="0" algn="ctr" fontAlgn="auto">
              <a:spcBef>
                <a:spcPts val="0"/>
              </a:spcBef>
              <a:spcAft>
                <a:spcPts val="0"/>
              </a:spcAft>
              <a:buNone/>
              <a:defRPr/>
            </a:pPr>
            <a:r>
              <a:rPr lang="en-US" altLang="en-US" sz="2000">
                <a:latin typeface="Calibri" panose="020F0502020204030204" pitchFamily="34" charset="0"/>
                <a:cs typeface="Calibri" panose="020F0502020204030204" pitchFamily="34" charset="0"/>
              </a:rPr>
              <a:t>1. </a:t>
            </a:r>
            <a:r>
              <a:rPr lang="en-US" sz="2000">
                <a:latin typeface="Calibri" panose="020F0502020204030204" pitchFamily="34" charset="0"/>
                <a:ea typeface="Calibri" panose="020F0502020204030204" pitchFamily="34" charset="0"/>
                <a:cs typeface="Calibri" panose="020F0502020204030204" pitchFamily="34" charset="0"/>
              </a:rPr>
              <a:t>Consistently include breakdowns by race in data analysis and reporting and incorporate in QM plans. </a:t>
            </a:r>
          </a:p>
          <a:p>
            <a:pPr marL="0" indent="0" algn="ctr">
              <a:buNone/>
            </a:pPr>
            <a:r>
              <a:rPr lang="en-US" altLang="en-US" sz="2000">
                <a:latin typeface="Calibri" panose="020F0502020204030204" pitchFamily="34" charset="0"/>
                <a:cs typeface="Calibri" panose="020F0502020204030204" pitchFamily="34" charset="0"/>
              </a:rPr>
              <a:t>2. </a:t>
            </a:r>
            <a:r>
              <a:rPr lang="en-US" sz="2000">
                <a:cs typeface="Calibri" panose="020F0502020204030204" pitchFamily="34" charset="0"/>
              </a:rPr>
              <a:t>Provide organizations with ways/framework to evaluate their own racial performance.</a:t>
            </a:r>
          </a:p>
          <a:p>
            <a:pPr marL="0" indent="0" algn="ctr">
              <a:buNone/>
            </a:pPr>
            <a:r>
              <a:rPr lang="en-US" altLang="en-US" sz="2000">
                <a:latin typeface="Calibri" panose="020F0502020204030204" pitchFamily="34" charset="0"/>
                <a:cs typeface="Calibri" panose="020F0502020204030204" pitchFamily="34" charset="0"/>
              </a:rPr>
              <a:t>3. </a:t>
            </a:r>
            <a:r>
              <a:rPr lang="en-US" sz="2000">
                <a:cs typeface="Calibri" panose="020F0502020204030204" pitchFamily="34" charset="0"/>
              </a:rPr>
              <a:t>Support organizations with tools to improve racial equity performance and ensure increasing levels of racial diversity and inclusion, across all levels of the organization, as part of their quality management strategy.</a:t>
            </a:r>
          </a:p>
        </p:txBody>
      </p:sp>
    </p:spTree>
    <p:extLst>
      <p:ext uri="{BB962C8B-B14F-4D97-AF65-F5344CB8AC3E}">
        <p14:creationId xmlns:p14="http://schemas.microsoft.com/office/powerpoint/2010/main" val="83544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32AD18-5BAD-4279-AB0A-F6093AB95341}"/>
              </a:ext>
            </a:extLst>
          </p:cNvPr>
          <p:cNvSpPr txBox="1"/>
          <p:nvPr/>
        </p:nvSpPr>
        <p:spPr>
          <a:xfrm>
            <a:off x="418011" y="1436809"/>
            <a:ext cx="8486323" cy="993926"/>
          </a:xfrm>
          <a:prstGeom prst="rect">
            <a:avLst/>
          </a:prstGeom>
          <a:noFill/>
        </p:spPr>
        <p:txBody>
          <a:bodyPr wrap="square" lIns="91440" tIns="45720" rIns="91440" bIns="45720" anchor="t">
            <a:spAutoFit/>
          </a:bodyPr>
          <a:lstStyle/>
          <a:p>
            <a:pPr>
              <a:lnSpc>
                <a:spcPct val="107000"/>
              </a:lnSpc>
              <a:spcBef>
                <a:spcPts val="0"/>
              </a:spcBef>
              <a:spcAft>
                <a:spcPts val="0"/>
              </a:spcAft>
            </a:pPr>
            <a:r>
              <a:rPr lang="en-US" sz="2800">
                <a:effectLst/>
                <a:latin typeface="Calibri"/>
                <a:ea typeface="Calibri" panose="020F0502020204030204" pitchFamily="34" charset="0"/>
                <a:cs typeface="Times New Roman"/>
              </a:rPr>
              <a:t>“Consistently include breakdowns by race in data analysis and reporting and incorporate in QM plans.”</a:t>
            </a:r>
            <a:endParaRPr lang="en-US" sz="2800">
              <a:effectLst/>
              <a:latin typeface="Calibri"/>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15C0581-6895-4B4C-BF28-FA39A8E31DC6}"/>
              </a:ext>
            </a:extLst>
          </p:cNvPr>
          <p:cNvPicPr>
            <a:picLocks noChangeAspect="1"/>
          </p:cNvPicPr>
          <p:nvPr/>
        </p:nvPicPr>
        <p:blipFill>
          <a:blip r:embed="rId3"/>
          <a:stretch>
            <a:fillRect/>
          </a:stretch>
        </p:blipFill>
        <p:spPr>
          <a:xfrm>
            <a:off x="2157342" y="2810147"/>
            <a:ext cx="4829315" cy="2541375"/>
          </a:xfrm>
          <a:prstGeom prst="rect">
            <a:avLst/>
          </a:prstGeom>
        </p:spPr>
      </p:pic>
      <p:sp>
        <p:nvSpPr>
          <p:cNvPr id="6" name="TextBox 5">
            <a:extLst>
              <a:ext uri="{FF2B5EF4-FFF2-40B4-BE49-F238E27FC236}">
                <a16:creationId xmlns:a16="http://schemas.microsoft.com/office/drawing/2014/main" id="{5905F9B4-44B9-4C69-BDF5-5EEDDC3D7D9A}"/>
              </a:ext>
            </a:extLst>
          </p:cNvPr>
          <p:cNvSpPr txBox="1"/>
          <p:nvPr/>
        </p:nvSpPr>
        <p:spPr>
          <a:xfrm>
            <a:off x="688621" y="245705"/>
            <a:ext cx="7976407" cy="523220"/>
          </a:xfrm>
          <a:prstGeom prst="rect">
            <a:avLst/>
          </a:prstGeom>
          <a:noFill/>
        </p:spPr>
        <p:txBody>
          <a:bodyPr wrap="square">
            <a:spAutoFit/>
          </a:bodyPr>
          <a:lstStyle/>
          <a:p>
            <a:r>
              <a:rPr lang="en-US" sz="2800" b="1">
                <a:solidFill>
                  <a:schemeClr val="bg1"/>
                </a:solidFill>
                <a:effectLst/>
                <a:latin typeface="Calibri"/>
                <a:ea typeface="Calibri" panose="020F0502020204030204" pitchFamily="34" charset="0"/>
                <a:cs typeface="Times New Roman"/>
              </a:rPr>
              <a:t>Strategy #1</a:t>
            </a:r>
            <a:r>
              <a:rPr lang="en-US" sz="2800">
                <a:solidFill>
                  <a:schemeClr val="bg1"/>
                </a:solidFill>
                <a:effectLst/>
                <a:latin typeface="Calibri"/>
                <a:ea typeface="Calibri" panose="020F0502020204030204" pitchFamily="34" charset="0"/>
                <a:cs typeface="Times New Roman"/>
              </a:rPr>
              <a:t> </a:t>
            </a:r>
            <a:endParaRPr lang="en-US" sz="28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53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5F9B4-44B9-4C69-BDF5-5EEDDC3D7D9A}"/>
              </a:ext>
            </a:extLst>
          </p:cNvPr>
          <p:cNvSpPr txBox="1"/>
          <p:nvPr/>
        </p:nvSpPr>
        <p:spPr>
          <a:xfrm>
            <a:off x="670560" y="297956"/>
            <a:ext cx="7698378" cy="523220"/>
          </a:xfrm>
          <a:prstGeom prst="rect">
            <a:avLst/>
          </a:prstGeom>
          <a:noFill/>
        </p:spPr>
        <p:txBody>
          <a:bodyPr wrap="square">
            <a:spAutoFit/>
          </a:bodyPr>
          <a:lstStyle/>
          <a:p>
            <a:r>
              <a:rPr lang="en-US" sz="2800" b="1">
                <a:solidFill>
                  <a:schemeClr val="bg1"/>
                </a:solidFill>
                <a:latin typeface="Calibri" panose="020F0502020204030204" pitchFamily="34" charset="0"/>
                <a:cs typeface="Calibri" panose="020F0502020204030204" pitchFamily="34" charset="0"/>
              </a:rPr>
              <a:t>Racial </a:t>
            </a:r>
            <a:r>
              <a:rPr lang="en-US" sz="2800" b="1">
                <a:solidFill>
                  <a:schemeClr val="bg1"/>
                </a:solidFill>
                <a:latin typeface="Calibri"/>
                <a:cs typeface="Times New Roman"/>
              </a:rPr>
              <a:t>Equity</a:t>
            </a:r>
            <a:r>
              <a:rPr lang="en-US" sz="2800" b="1">
                <a:solidFill>
                  <a:schemeClr val="bg1"/>
                </a:solidFill>
                <a:latin typeface="Calibri" panose="020F0502020204030204" pitchFamily="34" charset="0"/>
                <a:cs typeface="Calibri" panose="020F0502020204030204" pitchFamily="34" charset="0"/>
              </a:rPr>
              <a:t> Data Collection Activities</a:t>
            </a:r>
          </a:p>
        </p:txBody>
      </p:sp>
      <p:sp>
        <p:nvSpPr>
          <p:cNvPr id="2" name="TextBox 1">
            <a:extLst>
              <a:ext uri="{FF2B5EF4-FFF2-40B4-BE49-F238E27FC236}">
                <a16:creationId xmlns:a16="http://schemas.microsoft.com/office/drawing/2014/main" id="{C67A7EBE-5739-FA5B-0975-1907E3CFED67}"/>
              </a:ext>
            </a:extLst>
          </p:cNvPr>
          <p:cNvSpPr txBox="1"/>
          <p:nvPr/>
        </p:nvSpPr>
        <p:spPr>
          <a:xfrm>
            <a:off x="366433" y="1175657"/>
            <a:ext cx="8141842" cy="2558842"/>
          </a:xfrm>
          <a:prstGeom prst="rect">
            <a:avLst/>
          </a:prstGeom>
          <a:noFill/>
        </p:spPr>
        <p:txBody>
          <a:bodyPr wrap="square" lIns="91440" tIns="45720" rIns="91440" bIns="45720" rtlCol="0" anchor="t">
            <a:spAutoFit/>
          </a:bodyPr>
          <a:lstStyle/>
          <a:p>
            <a:pPr algn="ctr"/>
            <a:r>
              <a:rPr lang="en-US" sz="2800" b="1">
                <a:latin typeface="Calibri"/>
                <a:cs typeface="Calibri"/>
              </a:rPr>
              <a:t>Embed racial equity data collection and analysis:</a:t>
            </a:r>
            <a:br>
              <a:rPr lang="en-US" sz="2800" b="1">
                <a:latin typeface="Calibri" panose="020F0502020204030204" pitchFamily="34" charset="0"/>
                <a:cs typeface="Calibri" panose="020F0502020204030204" pitchFamily="34" charset="0"/>
              </a:rPr>
            </a:br>
            <a:endParaRPr lang="en-US" sz="2800" b="1">
              <a:latin typeface="Calibri" panose="020F0502020204030204" pitchFamily="34" charset="0"/>
              <a:cs typeface="Calibri" panose="020F0502020204030204" pitchFamily="34" charset="0"/>
            </a:endParaRPr>
          </a:p>
          <a:p>
            <a:pPr marL="342900" indent="-342900" algn="ctr">
              <a:lnSpc>
                <a:spcPct val="150000"/>
              </a:lnSpc>
              <a:buFont typeface="Wingdings" pitchFamily="2" charset="2"/>
              <a:buChar char="v"/>
            </a:pPr>
            <a:r>
              <a:rPr lang="en-US" sz="2400">
                <a:latin typeface="Calibri"/>
                <a:cs typeface="Calibri"/>
              </a:rPr>
              <a:t>ISAC recommendation performance measured by IM4Q (Section 1)</a:t>
            </a:r>
            <a:endParaRPr lang="en-US" sz="2400">
              <a:latin typeface="Calibri" panose="020F0502020204030204" pitchFamily="34" charset="0"/>
              <a:cs typeface="Calibri" panose="020F0502020204030204" pitchFamily="34" charset="0"/>
            </a:endParaRPr>
          </a:p>
          <a:p>
            <a:pPr marL="342900" indent="-342900" algn="ctr">
              <a:lnSpc>
                <a:spcPct val="150000"/>
              </a:lnSpc>
              <a:buFont typeface="Wingdings" pitchFamily="2" charset="2"/>
              <a:buChar char="v"/>
            </a:pPr>
            <a:r>
              <a:rPr lang="en-US" sz="2400">
                <a:latin typeface="Calibri"/>
                <a:cs typeface="Calibri"/>
              </a:rPr>
              <a:t>IM4Q performance indicators and Racial Equity (Section 2)</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79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9CC-2A23-47B1-9BD2-6B373430A0D8}"/>
              </a:ext>
            </a:extLst>
          </p:cNvPr>
          <p:cNvSpPr>
            <a:spLocks noGrp="1"/>
          </p:cNvSpPr>
          <p:nvPr>
            <p:ph type="title"/>
          </p:nvPr>
        </p:nvSpPr>
        <p:spPr>
          <a:xfrm>
            <a:off x="695227" y="301111"/>
            <a:ext cx="8001000" cy="457200"/>
          </a:xfrm>
        </p:spPr>
        <p:txBody>
          <a:bodyPr>
            <a:noAutofit/>
          </a:bodyPr>
          <a:lstStyle/>
          <a:p>
            <a:r>
              <a:rPr lang="fr-FR" sz="2800" b="1" i="0">
                <a:effectLst/>
                <a:latin typeface="Calibri" panose="020F0502020204030204" pitchFamily="34" charset="0"/>
              </a:rPr>
              <a:t>ISAC #1: </a:t>
            </a:r>
            <a:r>
              <a:rPr lang="fr-FR" sz="2800" b="1">
                <a:cs typeface="Calibri" panose="020F0502020204030204" pitchFamily="34" charset="0"/>
              </a:rPr>
              <a:t>Assure Effective Communication</a:t>
            </a:r>
            <a:endParaRPr lang="en-US" sz="2800" b="1"/>
          </a:p>
        </p:txBody>
      </p:sp>
      <p:sp>
        <p:nvSpPr>
          <p:cNvPr id="6" name="TextBox 5">
            <a:extLst>
              <a:ext uri="{FF2B5EF4-FFF2-40B4-BE49-F238E27FC236}">
                <a16:creationId xmlns:a16="http://schemas.microsoft.com/office/drawing/2014/main" id="{68639F4F-880C-43DD-BE91-ECA1FBD5A5A9}"/>
              </a:ext>
            </a:extLst>
          </p:cNvPr>
          <p:cNvSpPr txBox="1"/>
          <p:nvPr/>
        </p:nvSpPr>
        <p:spPr>
          <a:xfrm>
            <a:off x="593627" y="844193"/>
            <a:ext cx="7753546" cy="4370427"/>
          </a:xfrm>
          <a:prstGeom prst="rect">
            <a:avLst/>
          </a:prstGeom>
          <a:noFill/>
        </p:spPr>
        <p:txBody>
          <a:bodyPr wrap="square" rtlCol="0">
            <a:spAutoFit/>
          </a:bodyPr>
          <a:lstStyle/>
          <a:p>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a:solidFill>
                  <a:srgbClr val="000000"/>
                </a:solidFill>
                <a:effectLst/>
                <a:latin typeface="Calibri" panose="020F0502020204030204" pitchFamily="34" charset="0"/>
                <a:cs typeface="Calibri" panose="020F0502020204030204" pitchFamily="34" charset="0"/>
              </a:rPr>
              <a:t>For people who do not communicate effectively using words, the percent of people with a communication system in place, </a:t>
            </a:r>
            <a:r>
              <a:rPr lang="en-US" sz="2000" b="0" i="0" u="sng">
                <a:solidFill>
                  <a:srgbClr val="FF0000"/>
                </a:solidFill>
                <a:effectLst/>
                <a:latin typeface="Calibri" panose="020F0502020204030204" pitchFamily="34" charset="0"/>
                <a:cs typeface="Calibri" panose="020F0502020204030204" pitchFamily="34" charset="0"/>
              </a:rPr>
              <a:t>overall and by race</a:t>
            </a:r>
            <a:r>
              <a:rPr lang="en-US" sz="2000" b="0" i="0">
                <a:solidFill>
                  <a:srgbClr val="000000"/>
                </a:solidFill>
                <a:effectLst/>
                <a:latin typeface="Calibri" panose="020F0502020204030204" pitchFamily="34" charset="0"/>
                <a:cs typeface="Calibri" panose="020F0502020204030204" pitchFamily="34" charset="0"/>
              </a:rPr>
              <a:t>, </a:t>
            </a:r>
            <a:r>
              <a:rPr lang="en-US" sz="2000" b="0" i="0" u="sng">
                <a:solidFill>
                  <a:srgbClr val="FF0000"/>
                </a:solidFill>
                <a:effectLst/>
                <a:latin typeface="Calibri" panose="020F0502020204030204" pitchFamily="34" charset="0"/>
                <a:cs typeface="Calibri" panose="020F0502020204030204" pitchFamily="34" charset="0"/>
              </a:rPr>
              <a:t>age, and living situation</a:t>
            </a:r>
            <a:r>
              <a:rPr lang="en-US" sz="2000" b="0" i="0">
                <a:effectLst/>
                <a:latin typeface="Calibri" panose="020F0502020204030204" pitchFamily="34" charset="0"/>
                <a:cs typeface="Calibri" panose="020F0502020204030204" pitchFamily="34" charset="0"/>
              </a:rPr>
              <a:t>, </a:t>
            </a:r>
            <a:r>
              <a:rPr lang="en-US" sz="2000" b="0" i="0">
                <a:solidFill>
                  <a:srgbClr val="000000"/>
                </a:solidFill>
                <a:effectLst/>
                <a:latin typeface="Calibri" panose="020F0502020204030204" pitchFamily="34" charset="0"/>
                <a:cs typeface="Calibri" panose="020F0502020204030204" pitchFamily="34" charset="0"/>
              </a:rPr>
              <a:t>i.e., a written plan in place that describes and documents a communication system, e.g., sign language, a picture board/system such as Picture Exchange Communication System (PECS), a voice-output communication device, or a combination of methods. A communication profile in the ISP is not sufficient in and of itself. </a:t>
            </a:r>
            <a:r>
              <a:rPr lang="en-US" sz="2000" i="1">
                <a:solidFill>
                  <a:srgbClr val="000000"/>
                </a:solidFill>
                <a:latin typeface="Calibri" panose="020F0502020204030204" pitchFamily="34" charset="0"/>
                <a:cs typeface="Calibri" panose="020F0502020204030204" pitchFamily="34" charset="0"/>
              </a:rPr>
              <a:t>(IM4Q)</a:t>
            </a:r>
          </a:p>
          <a:p>
            <a:endParaRPr lang="en-US" sz="2000" u="sng">
              <a:solidFill>
                <a:srgbClr val="FF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a:solidFill>
                  <a:srgbClr val="000000"/>
                </a:solidFill>
                <a:effectLst/>
                <a:latin typeface="Calibri" panose="020F0502020204030204" pitchFamily="34" charset="0"/>
                <a:cs typeface="Calibri" panose="020F0502020204030204" pitchFamily="34" charset="0"/>
              </a:rPr>
              <a:t>For people with communication systems in place, the percent of individuals and self-advocates, </a:t>
            </a:r>
            <a:r>
              <a:rPr lang="en-US" sz="2000" b="0" i="0" u="sng">
                <a:solidFill>
                  <a:srgbClr val="FF0000"/>
                </a:solidFill>
                <a:effectLst/>
                <a:latin typeface="Calibri" panose="020F0502020204030204" pitchFamily="34" charset="0"/>
                <a:cs typeface="Calibri" panose="020F0502020204030204" pitchFamily="34" charset="0"/>
              </a:rPr>
              <a:t>overall and by race</a:t>
            </a:r>
            <a:r>
              <a:rPr lang="en-US" sz="2000" b="0" i="0">
                <a:solidFill>
                  <a:srgbClr val="000000"/>
                </a:solidFill>
                <a:effectLst/>
                <a:latin typeface="Calibri" panose="020F0502020204030204" pitchFamily="34" charset="0"/>
                <a:cs typeface="Calibri" panose="020F0502020204030204" pitchFamily="34" charset="0"/>
              </a:rPr>
              <a:t>, who report using them across all settings (i.e., you use the system at home, at work, at school, and in your community).</a:t>
            </a:r>
            <a:r>
              <a:rPr lang="en-US" sz="2000">
                <a:solidFill>
                  <a:srgbClr val="000000"/>
                </a:solidFill>
                <a:latin typeface="Calibri" panose="020F0502020204030204" pitchFamily="34" charset="0"/>
                <a:cs typeface="Calibri" panose="020F0502020204030204" pitchFamily="34" charset="0"/>
              </a:rPr>
              <a:t> </a:t>
            </a:r>
            <a:r>
              <a:rPr lang="en-US" sz="2000" i="1">
                <a:solidFill>
                  <a:srgbClr val="000000"/>
                </a:solidFill>
                <a:latin typeface="Calibri" panose="020F0502020204030204" pitchFamily="34" charset="0"/>
                <a:cs typeface="Calibri" panose="020F0502020204030204" pitchFamily="34" charset="0"/>
              </a:rPr>
              <a:t>(IM4Q)</a:t>
            </a:r>
            <a:endParaRPr lang="en-US" sz="2000" i="1" u="sng">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F69FF8B-3457-5404-C85F-E8F67E18834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88913" y="5201416"/>
            <a:ext cx="795865" cy="844748"/>
          </a:xfrm>
          <a:prstGeom prst="rect">
            <a:avLst/>
          </a:prstGeom>
        </p:spPr>
      </p:pic>
      <p:pic>
        <p:nvPicPr>
          <p:cNvPr id="9" name="Picture 8">
            <a:extLst>
              <a:ext uri="{FF2B5EF4-FFF2-40B4-BE49-F238E27FC236}">
                <a16:creationId xmlns:a16="http://schemas.microsoft.com/office/drawing/2014/main" id="{A266C1C4-8B0F-E893-3D7B-8289883399B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86389" y="5221228"/>
            <a:ext cx="795865" cy="844748"/>
          </a:xfrm>
          <a:prstGeom prst="rect">
            <a:avLst/>
          </a:prstGeom>
        </p:spPr>
      </p:pic>
      <p:pic>
        <p:nvPicPr>
          <p:cNvPr id="10" name="Picture 9">
            <a:extLst>
              <a:ext uri="{FF2B5EF4-FFF2-40B4-BE49-F238E27FC236}">
                <a16:creationId xmlns:a16="http://schemas.microsoft.com/office/drawing/2014/main" id="{DE43E4FB-7F08-C361-816C-0A04314B86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383866" y="5201416"/>
            <a:ext cx="795865" cy="844748"/>
          </a:xfrm>
          <a:prstGeom prst="rect">
            <a:avLst/>
          </a:prstGeom>
        </p:spPr>
      </p:pic>
    </p:spTree>
    <p:extLst>
      <p:ext uri="{BB962C8B-B14F-4D97-AF65-F5344CB8AC3E}">
        <p14:creationId xmlns:p14="http://schemas.microsoft.com/office/powerpoint/2010/main" val="1097362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103&quot;&gt;&lt;object type=&quot;3&quot; unique_id=&quot;10104&quot;&gt;&lt;property id=&quot;20148&quot; value=&quot;5&quot;/&gt;&lt;property id=&quot;20300&quot; value=&quot;Slide 1 - &amp;quot;   Office of Developmental Programs  QM Certification Class Activities &amp;quot;&quot;/&gt;&lt;property id=&quot;20307&quot; value=&quot;257&quot;/&gt;&lt;/object&gt;&lt;object type=&quot;3&quot; unique_id=&quot;10105&quot;&gt;&lt;property id=&quot;20148&quot; value=&quot;5&quot;/&gt;&lt;property id=&quot;20300&quot; value=&quot;Slide 2 - &amp;quot;ICEBREAKER&amp;quot;&quot;/&gt;&lt;property id=&quot;20307&quot; value=&quot;259&quot;/&gt;&lt;/object&gt;&lt;object type=&quot;3&quot; unique_id=&quot;10106&quot;&gt;&lt;property id=&quot;20148&quot; value=&quot;5&quot;/&gt;&lt;property id=&quot;20300&quot; value=&quot;Slide 3 - &amp;quot;ABOUT THE TRAINING ACTIVITIES (Part 1 of 3) &amp;quot;&quot;/&gt;&lt;property id=&quot;20307&quot; value=&quot;295&quot;/&gt;&lt;/object&gt;&lt;object type=&quot;3&quot; unique_id=&quot;10107&quot;&gt;&lt;property id=&quot;20148&quot; value=&quot;5&quot;/&gt;&lt;property id=&quot;20300&quot; value=&quot;Slide 4 - &amp;quot;ABOUT THE TRAINING ACTIVITIES (Part 2 of 3) &amp;quot;&quot;/&gt;&lt;property id=&quot;20307&quot; value=&quot;296&quot;/&gt;&lt;/object&gt;&lt;object type=&quot;3&quot; unique_id=&quot;10108&quot;&gt;&lt;property id=&quot;20148&quot; value=&quot;5&quot;/&gt;&lt;property id=&quot;20300&quot; value=&quot;Slide 5 - &amp;quot;ABOUT THE TRAINING ACTIVITIES (Part  3 of 3) &amp;quot;&quot;/&gt;&lt;property id=&quot;20307&quot; value=&quot;258&quot;/&gt;&lt;/object&gt;&lt;object type=&quot;3&quot; unique_id=&quot;10109&quot;&gt;&lt;property id=&quot;20148&quot; value=&quot;5&quot;/&gt;&lt;property id=&quot;20300&quot; value=&quot;Slide 6 - &amp;quot;FISCAL YEAR CYCLE &amp;amp; CONSIDERATIONS&amp;quot;&quot;/&gt;&lt;property id=&quot;20307&quot; value=&quot;300&quot;/&gt;&lt;/object&gt;&lt;object type=&quot;3&quot; unique_id=&quot;10110&quot;&gt;&lt;property id=&quot;20148&quot; value=&quot;5&quot;/&gt;&lt;property id=&quot;20300&quot; value=&quot;Slide 7&quot;/&gt;&lt;property id=&quot;20307&quot; value=&quot;313&quot;/&gt;&lt;/object&gt;&lt;object type=&quot;3&quot; unique_id=&quot;10111&quot;&gt;&lt;property id=&quot;20148&quot; value=&quot;5&quot;/&gt;&lt;property id=&quot;20300&quot; value=&quot;Slide 8 - &amp;quot;TA1: REVIEWING THE SCENARIO &amp;amp; THE DATA&amp;quot;&quot;/&gt;&lt;property id=&quot;20307&quot; value=&quot;260&quot;/&gt;&lt;/object&gt;&lt;object type=&quot;3&quot; unique_id=&quot;10112&quot;&gt;&lt;property id=&quot;20148&quot; value=&quot;5&quot;/&gt;&lt;property id=&quot;20300&quot; value=&quot;Slide 9 - &amp;quot;WHAT’S NEXT…&amp;quot;&quot;/&gt;&lt;property id=&quot;20307&quot; value=&quot;306&quot;/&gt;&lt;/object&gt;&lt;object type=&quot;3&quot; unique_id=&quot;10113&quot;&gt;&lt;property id=&quot;20148&quot; value=&quot;5&quot;/&gt;&lt;property id=&quot;20300&quot; value=&quot;Slide 10 - &amp;quot;TA2: GOALS &amp;amp; DESIRED OUTCOMES&amp;quot;&quot;/&gt;&lt;property id=&quot;20307&quot; value=&quot;263&quot;/&gt;&lt;/object&gt;&lt;object type=&quot;3&quot; unique_id=&quot;10114&quot;&gt;&lt;property id=&quot;20148&quot; value=&quot;5&quot;/&gt;&lt;property id=&quot;20300&quot; value=&quot;Slide 11 - &amp;quot;TA3: TARGET OBJECTIVES &amp;amp; PERFORMANCE MEASURES&amp;quot;&quot;/&gt;&lt;property id=&quot;20307&quot; value=&quot;264&quot;/&gt;&lt;/object&gt;&lt;object type=&quot;3&quot; unique_id=&quot;10115&quot;&gt;&lt;property id=&quot;20148&quot; value=&quot;5&quot;/&gt;&lt;property id=&quot;20300&quot; value=&quot;Slide 12 - &amp;quot;WHAT’S NEXT…&amp;quot;&quot;/&gt;&lt;property id=&quot;20307&quot; value=&quot;308&quot;/&gt;&lt;/object&gt;&lt;object type=&quot;3&quot; unique_id=&quot;10117&quot;&gt;&lt;property id=&quot;20148&quot; value=&quot;5&quot;/&gt;&lt;property id=&quot;20300&quot; value=&quot;Slide 14 - &amp;quot;TA5: DEVELOPING THE ACTION PLAN&amp;quot;&quot;/&gt;&lt;property id=&quot;20307&quot; value=&quot;276&quot;/&gt;&lt;/object&gt;&lt;object type=&quot;3&quot; unique_id=&quot;10118&quot;&gt;&lt;property id=&quot;20148&quot; value=&quot;5&quot;/&gt;&lt;property id=&quot;20300&quot; value=&quot;Slide 15 - &amp;quot;WHAT’S NEXT…&amp;quot;&quot;/&gt;&lt;property id=&quot;20307&quot; value=&quot;309&quot;/&gt;&lt;/object&gt;&lt;object type=&quot;3&quot; unique_id=&quot;10119&quot;&gt;&lt;property id=&quot;20148&quot; value=&quot;5&quot;/&gt;&lt;property id=&quot;20300&quot; value=&quot;Slide 16 - &amp;quot;TA6: WRITING A QM QUARTERLY REPORT  &amp;quot;&quot;/&gt;&lt;property id=&quot;20307&quot; value=&quot;269&quot;/&gt;&lt;/object&gt;&lt;object type=&quot;3&quot; unique_id=&quot;10120&quot;&gt;&lt;property id=&quot;20148&quot; value=&quot;5&quot;/&gt;&lt;property id=&quot;20300&quot; value=&quot;Slide 17 - &amp;quot;TA7: CQI &amp;amp; NEXT STEPS&amp;quot;&quot;/&gt;&lt;property id=&quot;20307&quot; value=&quot;271&quot;/&gt;&lt;/object&gt;&lt;object type=&quot;3&quot; unique_id=&quot;10121&quot;&gt;&lt;property id=&quot;20148&quot; value=&quot;5&quot;/&gt;&lt;property id=&quot;20300&quot; value=&quot;Slide 18 - &amp;quot;WHAT’S NEXT…&amp;quot;&quot;/&gt;&lt;property id=&quot;20307&quot; value=&quot;310&quot;/&gt;&lt;/object&gt;&lt;object type=&quot;3&quot; unique_id=&quot;10122&quot;&gt;&lt;property id=&quot;20148&quot; value=&quot;5&quot;/&gt;&lt;property id=&quot;20300&quot; value=&quot;Slide 19 - &amp;quot;BACK IN THE OFFICE: ROLES &amp;amp; RESPONSIBILITIES OF QM LEADERSHIP&amp;quot;&quot;/&gt;&lt;property id=&quot;20307&quot; value=&quot;284&quot;/&gt;&lt;/object&gt;&lt;object type=&quot;3&quot; unique_id=&quot;10123&quot;&gt;&lt;property id=&quot;20148&quot; value=&quot;5&quot;/&gt;&lt;property id=&quot;20300&quot; value=&quot;Slide 20 - &amp;quot;BACK IN THE OFFICE: USING YOUR NEW KNOWLEDGE&amp;quot;&quot;/&gt;&lt;property id=&quot;20307&quot; value=&quot;312&quot;/&gt;&lt;/object&gt;&lt;object type=&quot;3&quot; unique_id=&quot;10124&quot;&gt;&lt;property id=&quot;20148&quot; value=&quot;5&quot;/&gt;&lt;property id=&quot;20300&quot; value=&quot;Slide 21 - &amp;quot;WRAPPING UP&amp;quot;&quot;/&gt;&lt;property id=&quot;20307&quot; value=&quot;290&quot;/&gt;&lt;/object&gt;&lt;object type=&quot;3&quot; unique_id=&quot;10125&quot;&gt;&lt;property id=&quot;20148&quot; value=&quot;5&quot;/&gt;&lt;property id=&quot;20300&quot; value=&quot;Slide 22 - &amp;quot;ODP QM CERTIFICATION TRAINER CONTACTS&amp;quot;&quot;/&gt;&lt;property id=&quot;20307&quot; value=&quot;311&quot;/&gt;&lt;/object&gt;&lt;object type=&quot;3&quot; unique_id=&quot;10150&quot;&gt;&lt;property id=&quot;20148&quot; value=&quot;5&quot;/&gt;&lt;property id=&quot;20300&quot; value=&quot;Slide 13 - &amp;quot;TA4: FISHBONE DIAGRAM&amp;quot;&quot;/&gt;&lt;property id=&quot;20307&quot; value=&quot;314&quot;/&gt;&lt;/object&gt;&lt;/object&gt;&lt;object type=&quot;8&quot; unique_id=&quot;10149&quot;&gt;&lt;/object&gt;&lt;/object&gt;&lt;/database&gt;"/>
  <p:tag name="SECTOMILLISECCONVERTED" val="1"/>
</p:tagLst>
</file>

<file path=ppt/theme/theme1.xml><?xml version="1.0" encoding="utf-8"?>
<a:theme xmlns:a="http://schemas.openxmlformats.org/drawingml/2006/main" name="ODP DHS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P DHS theme" id="{C3E379A4-93BA-4564-953B-C37D23DE4DAF}" vid="{4F01307E-54C9-4C26-9666-19540A84E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E7F1B6512954F9DD7762569D8D924" ma:contentTypeVersion="13" ma:contentTypeDescription="Create a new document." ma:contentTypeScope="" ma:versionID="6607d457b376ee09bff2b8e59bb4f624">
  <xsd:schema xmlns:xsd="http://www.w3.org/2001/XMLSchema" xmlns:xs="http://www.w3.org/2001/XMLSchema" xmlns:p="http://schemas.microsoft.com/office/2006/metadata/properties" xmlns:ns2="e2d883eb-0cf7-4910-8ad7-c922b2ea2f11" xmlns:ns3="5d758917-0ad2-42cd-a7fc-278654be13ce" targetNamespace="http://schemas.microsoft.com/office/2006/metadata/properties" ma:root="true" ma:fieldsID="4e0457fcb7dc5170a5330953e0124565" ns2:_="" ns3:_="">
    <xsd:import namespace="e2d883eb-0cf7-4910-8ad7-c922b2ea2f11"/>
    <xsd:import namespace="5d758917-0ad2-42cd-a7fc-278654be13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sz8k" minOccurs="0"/>
                <xsd:element ref="ns2:Details" minOccurs="0"/>
                <xsd:element ref="ns2:QMD" minOccurs="0"/>
                <xsd:element ref="ns2:Readyorno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883eb-0cf7-4910-8ad7-c922b2ea2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sz8k" ma:index="16" nillable="true" ma:displayName="Status" ma:format="Dropdown" ma:internalName="sz8k">
      <xsd:simpleType>
        <xsd:restriction base="dms:Text">
          <xsd:maxLength value="255"/>
        </xsd:restriction>
      </xsd:simpleType>
    </xsd:element>
    <xsd:element name="Details" ma:index="17" nillable="true" ma:displayName="Details" ma:description="For completed reports." ma:format="Dropdown" ma:internalName="Details">
      <xsd:simpleType>
        <xsd:restriction base="dms:Text">
          <xsd:maxLength value="255"/>
        </xsd:restriction>
      </xsd:simpleType>
    </xsd:element>
    <xsd:element name="QMD" ma:index="18" nillable="true" ma:displayName="QMD" ma:format="Dropdown" ma:internalName="QMD">
      <xsd:simpleType>
        <xsd:restriction base="dms:Text">
          <xsd:maxLength value="255"/>
        </xsd:restriction>
      </xsd:simpleType>
    </xsd:element>
    <xsd:element name="Readyornot_x003f_" ma:index="19" nillable="true" ma:displayName="Ready or not?" ma:default="1" ma:format="Dropdown" ma:internalName="Readyorno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d758917-0ad2-42cd-a7fc-278654be13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758917-0ad2-42cd-a7fc-278654be13ce">
      <UserInfo>
        <DisplayName>Ahrens, Kristin</DisplayName>
        <AccountId>51</AccountId>
        <AccountType/>
      </UserInfo>
    </SharedWithUsers>
    <sz8k xmlns="e2d883eb-0cf7-4910-8ad7-c922b2ea2f11" xsi:nil="true"/>
    <QMD xmlns="e2d883eb-0cf7-4910-8ad7-c922b2ea2f11" xsi:nil="true"/>
    <Readyornot_x003f_ xmlns="e2d883eb-0cf7-4910-8ad7-c922b2ea2f11">true</Readyornot_x003f_>
    <Details xmlns="e2d883eb-0cf7-4910-8ad7-c922b2ea2f11" xsi:nil="true"/>
  </documentManagement>
</p:properties>
</file>

<file path=customXml/itemProps1.xml><?xml version="1.0" encoding="utf-8"?>
<ds:datastoreItem xmlns:ds="http://schemas.openxmlformats.org/officeDocument/2006/customXml" ds:itemID="{A17AFFA6-909B-4BB7-ABC1-6CFCA2933C01}">
  <ds:schemaRefs>
    <ds:schemaRef ds:uri="5d758917-0ad2-42cd-a7fc-278654be13ce"/>
    <ds:schemaRef ds:uri="e2d883eb-0cf7-4910-8ad7-c922b2ea2f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5EB5AD-FEA4-45B5-BA80-1DE75BB9E858}">
  <ds:schemaRefs>
    <ds:schemaRef ds:uri="http://schemas.microsoft.com/sharepoint/v3/contenttype/forms"/>
  </ds:schemaRefs>
</ds:datastoreItem>
</file>

<file path=customXml/itemProps3.xml><?xml version="1.0" encoding="utf-8"?>
<ds:datastoreItem xmlns:ds="http://schemas.openxmlformats.org/officeDocument/2006/customXml" ds:itemID="{75FB080A-D677-465A-B9DB-17F864575D8D}">
  <ds:schemaRefs>
    <ds:schemaRef ds:uri="5d758917-0ad2-42cd-a7fc-278654be13ce"/>
    <ds:schemaRef ds:uri="e2d883eb-0cf7-4910-8ad7-c922b2ea2f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2476</Words>
  <Application>Microsoft Office PowerPoint</Application>
  <PresentationFormat>On-screen Show (4:3)</PresentationFormat>
  <Paragraphs>251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Wingdings</vt:lpstr>
      <vt:lpstr>WordVisi_MSFontService</vt:lpstr>
      <vt:lpstr>ODP DHS theme</vt:lpstr>
      <vt:lpstr>PowerPoint Presentation</vt:lpstr>
      <vt:lpstr>  ISAC: ODP’s Quality Council</vt:lpstr>
      <vt:lpstr> </vt:lpstr>
      <vt:lpstr>  ISAC Performance Measures &amp; Updates</vt:lpstr>
      <vt:lpstr>PowerPoint Presentation</vt:lpstr>
      <vt:lpstr>Develop Strategies</vt:lpstr>
      <vt:lpstr>PowerPoint Presentation</vt:lpstr>
      <vt:lpstr>PowerPoint Presentation</vt:lpstr>
      <vt:lpstr>ISAC #1: Assure Effective Communication</vt:lpstr>
      <vt:lpstr>PowerPoint Presentation</vt:lpstr>
      <vt:lpstr>PowerPoint Presentation</vt:lpstr>
      <vt:lpstr>PowerPoint Presentation</vt:lpstr>
      <vt:lpstr>SECTION 2: IM4Q PERFORMANCE INDICATORS</vt:lpstr>
      <vt:lpstr>IM4Q: Adding Racial Indicators to Existing Scales</vt:lpstr>
      <vt:lpstr>IM4Q Scales: Satisfaction &amp; Dignity</vt:lpstr>
      <vt:lpstr>  Satisfaction scale</vt:lpstr>
      <vt:lpstr>IM4Q Scales: Choice &amp; Inclusion</vt:lpstr>
      <vt:lpstr>IM4Q Scales: Physical Setting &amp; Family Satisfaction</vt:lpstr>
      <vt:lpstr>IM4Q Scales: Afraid</vt:lpstr>
      <vt:lpstr>ODP Quality Management Division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Ligi</dc:creator>
  <cp:lastModifiedBy>Mary Kay R. Cunningham</cp:lastModifiedBy>
  <cp:revision>92</cp:revision>
  <cp:lastPrinted>2020-07-15T16:23:37Z</cp:lastPrinted>
  <dcterms:created xsi:type="dcterms:W3CDTF">2016-04-15T16:04:32Z</dcterms:created>
  <dcterms:modified xsi:type="dcterms:W3CDTF">2022-07-20T19:22:41Z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0x01010057DE7F1B6512954F9DD7762569D8D924</vt:lpwstr>
  </property>
  <property fmtid="{D5CDD505-2E9C-101B-9397-08002B2CF9AE}" pid="3" name="Order">
    <vt:r8>4504300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