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360" r:id="rId2"/>
    <p:sldId id="361" r:id="rId3"/>
    <p:sldId id="362" r:id="rId4"/>
    <p:sldId id="363" r:id="rId5"/>
    <p:sldId id="3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A95"/>
    <a:srgbClr val="B9CDE5"/>
    <a:srgbClr val="ABE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F5898-90A1-42EB-B7E2-E0BCD69E862B}" v="623" dt="2022-07-06T16:55:00.332"/>
    <p1510:client id="{3588587F-C81C-4C9E-87FE-1F90B513276F}" v="101" dt="2022-07-06T16:52:44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8"/>
    <p:restoredTop sz="58962"/>
  </p:normalViewPr>
  <p:slideViewPr>
    <p:cSldViewPr>
      <p:cViewPr varScale="1">
        <p:scale>
          <a:sx n="67" d="100"/>
          <a:sy n="67" d="100"/>
        </p:scale>
        <p:origin x="33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E8D76-9C9D-FD48-A9F5-85E60C35162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C4B73-3660-B64A-9983-38EC1F036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7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D9E1-C32F-8245-AC80-A18C40806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118" y="304640"/>
            <a:ext cx="7620000" cy="685800"/>
          </a:xfrm>
        </p:spPr>
        <p:txBody>
          <a:bodyPr anchor="b">
            <a:normAutofit/>
          </a:bodyPr>
          <a:lstStyle>
            <a:lvl1pPr algn="ctr">
              <a:defRPr sz="32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A123F-7A71-384F-ACF5-D80DB08FB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295400"/>
            <a:ext cx="6858000" cy="533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F20B4-6196-564F-9757-2FB9A616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15000" y="6188235"/>
            <a:ext cx="2057400" cy="365125"/>
          </a:xfrm>
          <a:prstGeom prst="rect">
            <a:avLst/>
          </a:prstGeom>
        </p:spPr>
        <p:txBody>
          <a:bodyPr/>
          <a:lstStyle/>
          <a:p>
            <a:fld id="{4B4D32FB-FE71-5C40-A44B-E72EEDA64E15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3B810-A397-C34E-909F-389A69BC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9115" y="6213988"/>
            <a:ext cx="822960" cy="374967"/>
          </a:xfrm>
          <a:prstGeom prst="rect">
            <a:avLst/>
          </a:prstGeom>
        </p:spPr>
        <p:txBody>
          <a:bodyPr/>
          <a:lstStyle/>
          <a:p>
            <a:fld id="{18C9F281-72CE-0847-871E-C48B15A027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F403362-C3E8-0142-B75A-6FCEABFE309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0600" y="2133760"/>
            <a:ext cx="7539990" cy="3460591"/>
          </a:xfrm>
        </p:spPr>
        <p:txBody>
          <a:bodyPr/>
          <a:lstStyle/>
          <a:p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101120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2F9A-768E-ED4F-8715-3DC725499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AA6F4C-198F-F147-B8C6-46386F585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822960" cy="374967"/>
          </a:xfrm>
          <a:prstGeom prst="rect">
            <a:avLst/>
          </a:prstGeom>
        </p:spPr>
        <p:txBody>
          <a:bodyPr/>
          <a:lstStyle/>
          <a:p>
            <a:fld id="{DF703CB3-E2AE-6A44-9DB0-7364F7555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684C-62A5-254E-A301-F22D6472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8023-C78E-054D-907A-7E98A732B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96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3B1A-5E9C-E94D-9393-34BA9DAF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4019"/>
            <a:ext cx="7886700" cy="728662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28EE1-A0B3-BF48-BBE7-5B194A00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128" y="13716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7DAB6-1B9D-154D-9CB7-8A3EC93A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27145" y="6334760"/>
            <a:ext cx="2057400" cy="365125"/>
          </a:xfrm>
          <a:prstGeom prst="rect">
            <a:avLst/>
          </a:prstGeom>
        </p:spPr>
        <p:txBody>
          <a:bodyPr/>
          <a:lstStyle/>
          <a:p>
            <a:fld id="{A4E65EDB-C013-4D4A-83E1-654CEE5878D7}" type="datetime1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281D-F5A7-B641-ACC0-6BC6480E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C43DF-96F3-7444-A3CA-B9129D9C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822960" cy="374967"/>
          </a:xfrm>
          <a:prstGeom prst="rect">
            <a:avLst/>
          </a:prstGeom>
        </p:spPr>
        <p:txBody>
          <a:bodyPr/>
          <a:lstStyle/>
          <a:p>
            <a:fld id="{18C9F281-72CE-0847-871E-C48B15A027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A6C96108-42D9-CE42-AB5F-CEFED91556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3400" y="3055823"/>
            <a:ext cx="6854190" cy="2393791"/>
          </a:xfrm>
        </p:spPr>
        <p:txBody>
          <a:bodyPr/>
          <a:lstStyle/>
          <a:p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120793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424B-7292-AC4A-A28F-538F54D4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A79D-AA05-334B-900F-1CD277791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21" y="1290117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48B7B-B5D3-D843-9650-479503092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7730" y="1253331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6C448-A390-F942-A35D-7B27B18B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27145" y="6334760"/>
            <a:ext cx="2057400" cy="365125"/>
          </a:xfrm>
          <a:prstGeom prst="rect">
            <a:avLst/>
          </a:prstGeom>
        </p:spPr>
        <p:txBody>
          <a:bodyPr/>
          <a:lstStyle/>
          <a:p>
            <a:fld id="{DE9BACE5-E31D-9B46-B8F0-8F0C088214DE}" type="datetime1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22337-30AE-4249-BD96-297D0CC4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BC826-0B61-FF41-BFBA-DBB330C5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822960" cy="374967"/>
          </a:xfrm>
          <a:prstGeom prst="rect">
            <a:avLst/>
          </a:prstGeom>
        </p:spPr>
        <p:txBody>
          <a:bodyPr/>
          <a:lstStyle/>
          <a:p>
            <a:fld id="{18C9F281-72CE-0847-871E-C48B15A0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0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264F-A1FB-7348-8DAB-316AA0FC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0FDC7-D0EE-A646-94AB-2CC861BBC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5269C-C22C-A542-86E5-B336B2FDC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FA218-C0AA-244E-B301-6A815A387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480BC8-9BB1-484E-9DAB-0E79BB32A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57A871-C554-404E-899D-EB3E2890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27145" y="6334760"/>
            <a:ext cx="2057400" cy="365125"/>
          </a:xfrm>
          <a:prstGeom prst="rect">
            <a:avLst/>
          </a:prstGeom>
        </p:spPr>
        <p:txBody>
          <a:bodyPr/>
          <a:lstStyle/>
          <a:p>
            <a:fld id="{BA489758-3051-5249-94CC-6A60B4D5A58E}" type="datetime1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8DC704-EAC6-FC4D-A0E4-ACD89CC9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B4F67-9C97-ED40-8A92-A932E9C4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822960" cy="374967"/>
          </a:xfrm>
          <a:prstGeom prst="rect">
            <a:avLst/>
          </a:prstGeom>
        </p:spPr>
        <p:txBody>
          <a:bodyPr/>
          <a:lstStyle/>
          <a:p>
            <a:fld id="{18C9F281-72CE-0847-871E-C48B15A0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7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959E9-87E5-C740-B11A-784FFA45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9712A-3579-C540-BCFF-9FC6F2A97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27145" y="6334760"/>
            <a:ext cx="2057400" cy="365125"/>
          </a:xfrm>
          <a:prstGeom prst="rect">
            <a:avLst/>
          </a:prstGeom>
        </p:spPr>
        <p:txBody>
          <a:bodyPr/>
          <a:lstStyle/>
          <a:p>
            <a:fld id="{DDFBFF9A-3898-464E-88B3-4EB35B3DE22B}" type="datetime1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394DE-460D-B949-984C-C0CEC317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9E66D-3A82-F543-9E8E-C52B639D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822960" cy="374967"/>
          </a:xfrm>
          <a:prstGeom prst="rect">
            <a:avLst/>
          </a:prstGeom>
        </p:spPr>
        <p:txBody>
          <a:bodyPr/>
          <a:lstStyle/>
          <a:p>
            <a:fld id="{18C9F281-72CE-0847-871E-C48B15A027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44020499-35C9-3040-A38F-668E8508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799"/>
            <a:ext cx="7844790" cy="4222591"/>
          </a:xfrm>
        </p:spPr>
        <p:txBody>
          <a:bodyPr/>
          <a:lstStyle/>
          <a:p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388771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194D7-E797-0042-A7A5-EDAEAD28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A510-CE77-4149-A472-A09423F23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457201"/>
            <a:ext cx="462915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A4DB7-697C-2845-909E-8C3790BC5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12A27-7FAB-894F-87E1-A902B0A6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27145" y="6334760"/>
            <a:ext cx="2057400" cy="365125"/>
          </a:xfrm>
          <a:prstGeom prst="rect">
            <a:avLst/>
          </a:prstGeom>
        </p:spPr>
        <p:txBody>
          <a:bodyPr/>
          <a:lstStyle/>
          <a:p>
            <a:fld id="{BA6F154A-A5A2-BA44-9DB5-420DB08CD527}" type="datetime1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15BA6-0CD0-DB48-BA6B-7FF5E4224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A9F53-072D-834E-A470-6FA65F40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822960" cy="374967"/>
          </a:xfrm>
          <a:prstGeom prst="rect">
            <a:avLst/>
          </a:prstGeom>
        </p:spPr>
        <p:txBody>
          <a:bodyPr/>
          <a:lstStyle/>
          <a:p>
            <a:fld id="{18C9F281-72CE-0847-871E-C48B15A0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78FF-9AD1-BD41-A477-FEFFE682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7751762" cy="609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05B72-CA38-A840-A835-25F1433DF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119" y="1451769"/>
            <a:ext cx="3716338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69BA9-760E-2A45-8F74-3907FD3B3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062" y="1447800"/>
            <a:ext cx="4478338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05212-7C46-6247-89A5-497BD512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27145" y="6334760"/>
            <a:ext cx="2057400" cy="365125"/>
          </a:xfrm>
          <a:prstGeom prst="rect">
            <a:avLst/>
          </a:prstGeom>
        </p:spPr>
        <p:txBody>
          <a:bodyPr/>
          <a:lstStyle/>
          <a:p>
            <a:fld id="{543DDF05-73DB-6E4E-BD1F-D526F45A74E1}" type="datetime1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444F0-81A5-C345-91E6-0274A445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E3EFC-09A3-AE42-B318-D804C244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822960" cy="374967"/>
          </a:xfrm>
          <a:prstGeom prst="rect">
            <a:avLst/>
          </a:prstGeom>
        </p:spPr>
        <p:txBody>
          <a:bodyPr/>
          <a:lstStyle/>
          <a:p>
            <a:fld id="{18C9F281-72CE-0847-871E-C48B15A0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0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48215D-F631-4947-911D-4C9FB0E7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8617"/>
            <a:ext cx="7886700" cy="64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7C9DA-D9AD-824B-89A0-900E10A29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490" y="131905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76CC47-C8EA-A54A-9FFE-99A4FA4560A1}"/>
              </a:ext>
            </a:extLst>
          </p:cNvPr>
          <p:cNvSpPr/>
          <p:nvPr userDrawn="1"/>
        </p:nvSpPr>
        <p:spPr>
          <a:xfrm>
            <a:off x="0" y="0"/>
            <a:ext cx="13335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297C7C46-32FE-FE44-B66B-F9E6273C8F0E}"/>
              </a:ext>
            </a:extLst>
          </p:cNvPr>
          <p:cNvSpPr/>
          <p:nvPr userDrawn="1"/>
        </p:nvSpPr>
        <p:spPr>
          <a:xfrm>
            <a:off x="-19050" y="26525"/>
            <a:ext cx="304800" cy="257175"/>
          </a:xfrm>
          <a:prstGeom prst="diamond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A47451F9-C16E-2643-8276-9FFA62929812}"/>
              </a:ext>
            </a:extLst>
          </p:cNvPr>
          <p:cNvSpPr/>
          <p:nvPr userDrawn="1"/>
        </p:nvSpPr>
        <p:spPr>
          <a:xfrm>
            <a:off x="-19050" y="378950"/>
            <a:ext cx="304800" cy="257175"/>
          </a:xfrm>
          <a:prstGeom prst="diamond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764CCDC7-3A31-524E-B0E1-3FFE847B2443}"/>
              </a:ext>
            </a:extLst>
          </p:cNvPr>
          <p:cNvSpPr/>
          <p:nvPr userDrawn="1"/>
        </p:nvSpPr>
        <p:spPr>
          <a:xfrm>
            <a:off x="-19050" y="759950"/>
            <a:ext cx="304800" cy="257175"/>
          </a:xfrm>
          <a:prstGeom prst="diamond">
            <a:avLst/>
          </a:prstGeom>
          <a:solidFill>
            <a:srgbClr val="ABE46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50FFFF95-8494-F94E-BA77-14987353A54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5924550"/>
            <a:ext cx="3200400" cy="8001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CD79A64-F6A2-BE43-A30B-3339EB0353D6}"/>
              </a:ext>
            </a:extLst>
          </p:cNvPr>
          <p:cNvSpPr txBox="1">
            <a:spLocks/>
          </p:cNvSpPr>
          <p:nvPr userDrawn="1"/>
        </p:nvSpPr>
        <p:spPr>
          <a:xfrm>
            <a:off x="4572000" y="6301899"/>
            <a:ext cx="2204085" cy="3749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C9F281-72CE-0847-871E-C48B15A0277B}" type="slidenum">
              <a:rPr lang="en-US" smtClean="0"/>
              <a:pPr/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2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47EB-040D-AFD7-AAB5-24D07549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228600"/>
            <a:ext cx="4939868" cy="1686828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Examining </a:t>
            </a:r>
            <a:br>
              <a:rPr lang="en-US" sz="3600" dirty="0">
                <a:latin typeface="Arial"/>
                <a:cs typeface="Arial"/>
              </a:rPr>
            </a:br>
            <a:r>
              <a:rPr lang="en-US" sz="3600" dirty="0">
                <a:latin typeface="Arial"/>
                <a:cs typeface="Arial"/>
              </a:rPr>
              <a:t>Health Equity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3E332F-6103-4AA9-AEE8-C9B7D305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2" y="2133600"/>
            <a:ext cx="5419928" cy="41621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Arial"/>
                <a:cs typeface="Arial"/>
              </a:rPr>
              <a:t>The EDE has a section on Health Questions which includes questions on health access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/>
                <a:cs typeface="Arial"/>
              </a:rPr>
              <a:t>How easy is it to access medical care?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/>
                <a:cs typeface="Arial"/>
              </a:rPr>
              <a:t>How easy is it to access dental care?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Arial"/>
                <a:cs typeface="Arial"/>
              </a:rPr>
              <a:t>We also collect information on Race/Ethnicity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Arial"/>
                <a:cs typeface="Arial"/>
              </a:rPr>
              <a:t>Research shows there are often differences in how people from different racial/ethnic groups access medical care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Arial"/>
                <a:cs typeface="Arial"/>
              </a:rPr>
              <a:t>It is not known whether these differences operate the same way among people with disabilities in Pennsylvania</a:t>
            </a:r>
            <a:endParaRPr lang="en-US" sz="2000" dirty="0"/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B13E0DC9-CAA2-4E77-A0DE-D89879F19C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r="55602" b="-1"/>
          <a:stretch/>
        </p:blipFill>
        <p:spPr>
          <a:xfrm>
            <a:off x="76200" y="9"/>
            <a:ext cx="3476673" cy="6857989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A78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14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52ECA-A402-9CF8-E890-89893F94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570658"/>
            <a:ext cx="5024782" cy="24461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Are there differences in access to healthcare and dental care between racial and ethnic groups in the IM4Q sample?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8CE0A-4860-7545-CDD7-EEEF98E58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370012"/>
            <a:ext cx="2949575" cy="47259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latin typeface="Arial"/>
                <a:cs typeface="Arial"/>
              </a:rPr>
              <a:t>Three years of data on Health Access and Racial and Ethnic identities collected. </a:t>
            </a:r>
            <a:endParaRPr lang="en-US" sz="2000" dirty="0"/>
          </a:p>
          <a:p>
            <a:r>
              <a:rPr lang="en-US" sz="2000" dirty="0">
                <a:latin typeface="Arial"/>
                <a:cs typeface="Arial"/>
              </a:rPr>
              <a:t>A statistical analysis called MANCOVA found differences between groups. </a:t>
            </a:r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latin typeface="Arial"/>
                <a:cs typeface="Arial"/>
              </a:rPr>
              <a:t>We looked more closely at differences to highlight the trends.</a:t>
            </a:r>
            <a:endParaRPr lang="en-US" sz="2000" dirty="0"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Healthcare: Some differences, "other" race and ethnicity.</a:t>
            </a:r>
          </a:p>
          <a:p>
            <a:r>
              <a:rPr lang="en-US" sz="2000" dirty="0">
                <a:latin typeface="Arial"/>
                <a:cs typeface="Arial"/>
              </a:rPr>
              <a:t>Dental care: Differences for ethnicity.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F469A-1D84-52E7-9B3A-173A98E0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34760"/>
            <a:ext cx="3903345" cy="36480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" name="Picture 9" descr="Doctor weighing patient">
            <a:extLst>
              <a:ext uri="{FF2B5EF4-FFF2-40B4-BE49-F238E27FC236}">
                <a16:creationId xmlns:a16="http://schemas.microsoft.com/office/drawing/2014/main" id="{7C31F03F-4EC0-5A2D-0577-022C49A79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94" y="3429000"/>
            <a:ext cx="4340570" cy="285834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ED40C2-E2D3-029F-B232-DF2E5813D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3" y="547998"/>
            <a:ext cx="3471281" cy="67120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Findings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204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FAFE904B-F7B1-D5A0-BFBB-F58DDC9F77DC}"/>
              </a:ext>
            </a:extLst>
          </p:cNvPr>
          <p:cNvSpPr/>
          <p:nvPr/>
        </p:nvSpPr>
        <p:spPr>
          <a:xfrm>
            <a:off x="220579" y="2667000"/>
            <a:ext cx="8702841" cy="3223125"/>
          </a:xfrm>
          <a:prstGeom prst="round2Diag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1B5A4-F434-4390-ED37-663CB0D1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2043"/>
            <a:ext cx="7886700" cy="68855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One question leads to another...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2D09D-F3E6-09A5-0A96-9F48A4BE6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127" y="1143001"/>
            <a:ext cx="8532231" cy="1447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We didn't find big differences by race, but there were low numbers of people who identified races other than white. 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Our next project will explore differences in Philadelphia.</a:t>
            </a:r>
          </a:p>
          <a:p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We'll also explore differences in communication.</a:t>
            </a:r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3F1EF-527D-8056-8B67-96BE5F87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281-72CE-0847-871E-C48B15A0277B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011EA-7EA7-9DD5-4762-6F530C9D0B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0580" y="2743200"/>
            <a:ext cx="8755780" cy="3146925"/>
          </a:xfrm>
        </p:spPr>
        <p:txBody>
          <a:bodyPr>
            <a:noAutofit/>
          </a:bodyPr>
          <a:lstStyle/>
          <a:p>
            <a:r>
              <a:rPr lang="en-US" sz="17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you feel your doctor understands you?</a:t>
            </a:r>
          </a:p>
          <a:p>
            <a:r>
              <a:rPr lang="en-US" sz="17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the end of your doctor’s appointment, did you feel that you understood your doctor’s instructions? </a:t>
            </a:r>
            <a:endParaRPr lang="en-US" sz="1700" dirty="0">
              <a:solidFill>
                <a:srgbClr val="000000"/>
              </a:solidFill>
            </a:endParaRPr>
          </a:p>
          <a:p>
            <a:r>
              <a:rPr lang="en-US" sz="17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you needed help with communication, translation or interpretation at your doctor’s appointment was it available to you? </a:t>
            </a:r>
          </a:p>
          <a:p>
            <a:r>
              <a:rPr lang="en-US" sz="17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Does your doctor speak directly to you during appointments? </a:t>
            </a:r>
            <a:endParaRPr lang="en-US" sz="1700" dirty="0">
              <a:solidFill>
                <a:srgbClr val="000000"/>
              </a:solidFill>
            </a:endParaRPr>
          </a:p>
          <a:p>
            <a:r>
              <a:rPr lang="en-US" sz="17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 you able to provide consent or refuse medical treatment?  That means that you can give your own approval or refusal to get care. </a:t>
            </a:r>
          </a:p>
          <a:p>
            <a:r>
              <a:rPr lang="en-US" sz="17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you are able to provide consent for medical treatment, does your doctor accept your consent or do they also require someone else’s, like a family member or guardian? 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6024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47EB-040D-AFD7-AAB5-24D07549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A Look at IM4Q Data Longitudinally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3E332F-6103-4AA9-AEE8-C9B7D305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16480"/>
            <a:ext cx="4026775" cy="372078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>
                <a:latin typeface="Arial"/>
                <a:cs typeface="Arial"/>
              </a:rPr>
              <a:t>Independent Monitoring data has been collected for 20 years</a:t>
            </a:r>
          </a:p>
          <a:p>
            <a:r>
              <a:rPr lang="en-US" sz="2000" dirty="0">
                <a:latin typeface="Arial"/>
                <a:cs typeface="Arial"/>
              </a:rPr>
              <a:t>We can examine the data longitudinally</a:t>
            </a:r>
          </a:p>
          <a:p>
            <a:r>
              <a:rPr lang="en-US" sz="2000" dirty="0">
                <a:latin typeface="Arial"/>
                <a:cs typeface="Arial"/>
              </a:rPr>
              <a:t>Contract with Institute on Community Integration at the University of Minnesota</a:t>
            </a:r>
          </a:p>
          <a:p>
            <a:r>
              <a:rPr lang="en-US" sz="2000" dirty="0">
                <a:latin typeface="Arial"/>
                <a:cs typeface="Arial"/>
              </a:rPr>
              <a:t>Look at individuals – 2013, 2016, 2019</a:t>
            </a:r>
          </a:p>
          <a:p>
            <a:r>
              <a:rPr lang="en-US" sz="2000" dirty="0">
                <a:latin typeface="Arial"/>
                <a:cs typeface="Arial"/>
              </a:rPr>
              <a:t>Were there differences over time for IM4Q?</a:t>
            </a:r>
          </a:p>
        </p:txBody>
      </p:sp>
      <p:pic>
        <p:nvPicPr>
          <p:cNvPr id="4" name="Picture 3" descr="List of dates on a digital screen">
            <a:extLst>
              <a:ext uri="{FF2B5EF4-FFF2-40B4-BE49-F238E27FC236}">
                <a16:creationId xmlns:a16="http://schemas.microsoft.com/office/drawing/2014/main" id="{794557E0-E91C-A65B-D08C-7A661ECDAD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9" r="28215" b="-1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959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F8AA-9E93-D844-8C6D-F149FA92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3" y="317810"/>
            <a:ext cx="3471281" cy="90139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Findings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52ECA-A402-9CF8-E890-89893F94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7078" y="457200"/>
            <a:ext cx="4933949" cy="23704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Were there differences over time in the IM4Q Sample in Pennsylvania?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8CE0A-4860-7545-CDD7-EEEF98E58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222" y="1523999"/>
            <a:ext cx="3027362" cy="43370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Arial"/>
                <a:cs typeface="Arial"/>
              </a:rPr>
              <a:t>Three years of data: 2013, 2016, 2019</a:t>
            </a:r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Found significant increase in choice-making over time</a:t>
            </a:r>
            <a:endParaRPr lang="en-US" sz="2000" dirty="0"/>
          </a:p>
          <a:p>
            <a:r>
              <a:rPr lang="en-US" sz="2000" dirty="0">
                <a:latin typeface="Arial"/>
                <a:cs typeface="Arial"/>
              </a:rPr>
              <a:t>Found significant increase in community-based employment over time</a:t>
            </a:r>
          </a:p>
          <a:p>
            <a:r>
              <a:rPr lang="en-US" sz="2000" dirty="0">
                <a:latin typeface="Arial"/>
                <a:cs typeface="Arial"/>
              </a:rPr>
              <a:t>Findings have been submitted for publication in academic journals</a:t>
            </a:r>
          </a:p>
          <a:p>
            <a:r>
              <a:rPr lang="en-US" sz="2000" dirty="0">
                <a:latin typeface="Arial"/>
                <a:cs typeface="Arial"/>
              </a:rPr>
              <a:t>Research continues</a:t>
            </a:r>
            <a:endParaRPr lang="en-US" sz="2000" dirty="0">
              <a:cs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F469A-1D84-52E7-9B3A-173A98E0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34760"/>
            <a:ext cx="3903345" cy="36480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 descr="Change over time - background has hands on computer, foreground has sand in hourglass">
            <a:extLst>
              <a:ext uri="{FF2B5EF4-FFF2-40B4-BE49-F238E27FC236}">
                <a16:creationId xmlns:a16="http://schemas.microsoft.com/office/drawing/2014/main" id="{A1F4D316-B41B-6D70-5CDC-78DE56463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719" y="3010217"/>
            <a:ext cx="3506788" cy="35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262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413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Custom Design</vt:lpstr>
      <vt:lpstr>Examining  Health Equity</vt:lpstr>
      <vt:lpstr>Findings</vt:lpstr>
      <vt:lpstr>One question leads to another...</vt:lpstr>
      <vt:lpstr>A Look at IM4Q Data Longitudinally</vt:lpstr>
      <vt:lpstr>Findings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SPECIFIC PRESENTATION HERE</dc:title>
  <dc:creator>Susan Fullam</dc:creator>
  <cp:lastModifiedBy>Mary Kay R. Cunningham</cp:lastModifiedBy>
  <cp:revision>583</cp:revision>
  <dcterms:created xsi:type="dcterms:W3CDTF">2009-12-01T19:49:25Z</dcterms:created>
  <dcterms:modified xsi:type="dcterms:W3CDTF">2022-07-22T15:49:55Z</dcterms:modified>
</cp:coreProperties>
</file>