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06" r:id="rId1"/>
  </p:sldMasterIdLst>
  <p:notesMasterIdLst>
    <p:notesMasterId r:id="rId34"/>
  </p:notesMasterIdLst>
  <p:handoutMasterIdLst>
    <p:handoutMasterId r:id="rId35"/>
  </p:handoutMasterIdLst>
  <p:sldIdLst>
    <p:sldId id="273" r:id="rId2"/>
    <p:sldId id="274" r:id="rId3"/>
    <p:sldId id="276" r:id="rId4"/>
    <p:sldId id="277" r:id="rId5"/>
    <p:sldId id="278" r:id="rId6"/>
    <p:sldId id="279" r:id="rId7"/>
    <p:sldId id="280" r:id="rId8"/>
    <p:sldId id="281" r:id="rId9"/>
    <p:sldId id="282" r:id="rId10"/>
    <p:sldId id="283" r:id="rId11"/>
    <p:sldId id="284" r:id="rId12"/>
    <p:sldId id="285" r:id="rId13"/>
    <p:sldId id="303" r:id="rId14"/>
    <p:sldId id="286" r:id="rId15"/>
    <p:sldId id="304" r:id="rId16"/>
    <p:sldId id="287" r:id="rId17"/>
    <p:sldId id="305" r:id="rId18"/>
    <p:sldId id="288" r:id="rId19"/>
    <p:sldId id="289" r:id="rId20"/>
    <p:sldId id="290" r:id="rId21"/>
    <p:sldId id="291" r:id="rId22"/>
    <p:sldId id="292" r:id="rId23"/>
    <p:sldId id="294" r:id="rId24"/>
    <p:sldId id="295" r:id="rId25"/>
    <p:sldId id="296" r:id="rId26"/>
    <p:sldId id="306" r:id="rId27"/>
    <p:sldId id="297" r:id="rId28"/>
    <p:sldId id="298" r:id="rId29"/>
    <p:sldId id="299" r:id="rId30"/>
    <p:sldId id="300" r:id="rId31"/>
    <p:sldId id="301" r:id="rId32"/>
    <p:sldId id="302" r:id="rId33"/>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1pPr>
    <a:lvl2pPr marL="4572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2pPr>
    <a:lvl3pPr marL="9144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3pPr>
    <a:lvl4pPr marL="13716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4pPr>
    <a:lvl5pPr marL="18288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rebuchet MS" panose="020B0603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3" d="2"/>
        <a:sy n="3" d="2"/>
      </p:scale>
      <p:origin x="0" y="0"/>
    </p:cViewPr>
  </p:notesTextViewPr>
  <p:sorterViewPr>
    <p:cViewPr>
      <p:scale>
        <a:sx n="75" d="100"/>
        <a:sy n="75" d="100"/>
      </p:scale>
      <p:origin x="0" y="0"/>
    </p:cViewPr>
  </p:sorterViewPr>
  <p:notesViewPr>
    <p:cSldViewPr>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74F4B777-1E9A-4A5D-8FC3-FE50DD96E66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Georgia" pitchFamily="18" charset="0"/>
                <a:cs typeface="+mn-cs"/>
              </a:defRPr>
            </a:lvl1pPr>
          </a:lstStyle>
          <a:p>
            <a:pPr>
              <a:defRPr/>
            </a:pPr>
            <a:endParaRPr lang="en-US"/>
          </a:p>
        </p:txBody>
      </p:sp>
      <p:sp>
        <p:nvSpPr>
          <p:cNvPr id="103427" name="Rectangle 3">
            <a:extLst>
              <a:ext uri="{FF2B5EF4-FFF2-40B4-BE49-F238E27FC236}">
                <a16:creationId xmlns:a16="http://schemas.microsoft.com/office/drawing/2014/main" id="{40C3F968-BF85-4048-BD35-E2B3834285B2}"/>
              </a:ext>
            </a:extLst>
          </p:cNvPr>
          <p:cNvSpPr>
            <a:spLocks noGrp="1" noChangeArrowheads="1"/>
          </p:cNvSpPr>
          <p:nvPr>
            <p:ph type="dt" sz="quarter" idx="1"/>
          </p:nvPr>
        </p:nvSpPr>
        <p:spPr bwMode="auto">
          <a:xfrm>
            <a:off x="388501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Georgia" pitchFamily="18" charset="0"/>
                <a:cs typeface="+mn-cs"/>
              </a:defRPr>
            </a:lvl1pPr>
          </a:lstStyle>
          <a:p>
            <a:pPr>
              <a:defRPr/>
            </a:pPr>
            <a:fld id="{6EBC2E91-56D8-4E07-9AD8-89C58FD4407E}" type="datetimeFigureOut">
              <a:rPr lang="en-US"/>
              <a:pPr>
                <a:defRPr/>
              </a:pPr>
              <a:t>8/2/2022</a:t>
            </a:fld>
            <a:endParaRPr lang="en-US"/>
          </a:p>
        </p:txBody>
      </p:sp>
      <p:sp>
        <p:nvSpPr>
          <p:cNvPr id="103428" name="Rectangle 4">
            <a:extLst>
              <a:ext uri="{FF2B5EF4-FFF2-40B4-BE49-F238E27FC236}">
                <a16:creationId xmlns:a16="http://schemas.microsoft.com/office/drawing/2014/main" id="{3916958C-69F5-4816-847D-7DBC79EC8FBA}"/>
              </a:ext>
            </a:extLst>
          </p:cNvPr>
          <p:cNvSpPr>
            <a:spLocks noGrp="1" noChangeArrowheads="1"/>
          </p:cNvSpPr>
          <p:nvPr>
            <p:ph type="ftr" sz="quarter" idx="2"/>
          </p:nvPr>
        </p:nvSpPr>
        <p:spPr bwMode="auto">
          <a:xfrm>
            <a:off x="0" y="8684684"/>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Georgia" pitchFamily="18" charset="0"/>
                <a:cs typeface="+mn-cs"/>
              </a:defRPr>
            </a:lvl1pPr>
          </a:lstStyle>
          <a:p>
            <a:pPr>
              <a:defRPr/>
            </a:pPr>
            <a:endParaRPr lang="en-US"/>
          </a:p>
        </p:txBody>
      </p:sp>
      <p:sp>
        <p:nvSpPr>
          <p:cNvPr id="103429" name="Rectangle 5">
            <a:extLst>
              <a:ext uri="{FF2B5EF4-FFF2-40B4-BE49-F238E27FC236}">
                <a16:creationId xmlns:a16="http://schemas.microsoft.com/office/drawing/2014/main" id="{467410DC-C0C5-4D38-A81C-C3BC32CE5132}"/>
              </a:ext>
            </a:extLst>
          </p:cNvPr>
          <p:cNvSpPr>
            <a:spLocks noGrp="1" noChangeArrowheads="1"/>
          </p:cNvSpPr>
          <p:nvPr>
            <p:ph type="sldNum" sz="quarter" idx="3"/>
          </p:nvPr>
        </p:nvSpPr>
        <p:spPr bwMode="auto">
          <a:xfrm>
            <a:off x="3885010" y="8684684"/>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eorgia" panose="02040502050405020303" pitchFamily="18" charset="0"/>
              </a:defRPr>
            </a:lvl1pPr>
          </a:lstStyle>
          <a:p>
            <a:pPr>
              <a:defRPr/>
            </a:pPr>
            <a:fld id="{710271D8-61E6-49B1-995A-E663B1784D08}" type="slidenum">
              <a:rPr lang="en-US" altLang="en-US"/>
              <a:pPr>
                <a:defRPr/>
              </a:pPr>
              <a:t>‹#›</a:t>
            </a:fld>
            <a:endParaRPr lang="en-US" altLang="en-US"/>
          </a:p>
        </p:txBody>
      </p:sp>
    </p:spTree>
    <p:extLst>
      <p:ext uri="{BB962C8B-B14F-4D97-AF65-F5344CB8AC3E}">
        <p14:creationId xmlns:p14="http://schemas.microsoft.com/office/powerpoint/2010/main" val="1599475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DB085BE-E2D2-4266-B17E-3897D007FA0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85EE2F6A-B97D-403F-94C6-71C76C5FD5AE}"/>
              </a:ext>
            </a:extLst>
          </p:cNvPr>
          <p:cNvSpPr>
            <a:spLocks noGrp="1"/>
          </p:cNvSpPr>
          <p:nvPr>
            <p:ph type="dt" idx="1"/>
          </p:nvPr>
        </p:nvSpPr>
        <p:spPr>
          <a:xfrm>
            <a:off x="3885010"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F8544AA6-736D-4C82-BCCF-27DD51A57289}" type="datetimeFigureOut">
              <a:rPr lang="en-US"/>
              <a:pPr>
                <a:defRPr/>
              </a:pPr>
              <a:t>8/2/2022</a:t>
            </a:fld>
            <a:endParaRPr lang="en-US"/>
          </a:p>
        </p:txBody>
      </p:sp>
      <p:sp>
        <p:nvSpPr>
          <p:cNvPr id="4" name="Slide Image Placeholder 3">
            <a:extLst>
              <a:ext uri="{FF2B5EF4-FFF2-40B4-BE49-F238E27FC236}">
                <a16:creationId xmlns:a16="http://schemas.microsoft.com/office/drawing/2014/main" id="{637D2C66-B42F-4733-B815-85383631069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6C4C808-CF1F-4D0D-A478-88456E547490}"/>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CC9A322-B0C8-408D-BD5E-C9753D58BBAD}"/>
              </a:ext>
            </a:extLst>
          </p:cNvPr>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C4CAF466-AD21-4C3B-848D-96B74DE53BF5}"/>
              </a:ext>
            </a:extLst>
          </p:cNvPr>
          <p:cNvSpPr>
            <a:spLocks noGrp="1"/>
          </p:cNvSpPr>
          <p:nvPr>
            <p:ph type="sldNum" sz="quarter" idx="5"/>
          </p:nvPr>
        </p:nvSpPr>
        <p:spPr>
          <a:xfrm>
            <a:off x="3885010" y="8684684"/>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52F6A623-D786-4439-8478-15B9BAFC391B}" type="slidenum">
              <a:rPr lang="en-US" altLang="en-US"/>
              <a:pPr>
                <a:defRPr/>
              </a:pPr>
              <a:t>‹#›</a:t>
            </a:fld>
            <a:endParaRPr lang="en-US" altLang="en-US"/>
          </a:p>
        </p:txBody>
      </p:sp>
    </p:spTree>
    <p:extLst>
      <p:ext uri="{BB962C8B-B14F-4D97-AF65-F5344CB8AC3E}">
        <p14:creationId xmlns:p14="http://schemas.microsoft.com/office/powerpoint/2010/main" val="333907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a:t>
            </a:fld>
            <a:endParaRPr lang="en-US" altLang="en-US"/>
          </a:p>
        </p:txBody>
      </p:sp>
    </p:spTree>
    <p:extLst>
      <p:ext uri="{BB962C8B-B14F-4D97-AF65-F5344CB8AC3E}">
        <p14:creationId xmlns:p14="http://schemas.microsoft.com/office/powerpoint/2010/main" val="33715715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10</a:t>
            </a:fld>
            <a:endParaRPr lang="en-US" altLang="en-US"/>
          </a:p>
        </p:txBody>
      </p:sp>
    </p:spTree>
    <p:extLst>
      <p:ext uri="{BB962C8B-B14F-4D97-AF65-F5344CB8AC3E}">
        <p14:creationId xmlns:p14="http://schemas.microsoft.com/office/powerpoint/2010/main" val="2953706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11</a:t>
            </a:fld>
            <a:endParaRPr lang="en-US" altLang="en-US"/>
          </a:p>
        </p:txBody>
      </p:sp>
    </p:spTree>
    <p:extLst>
      <p:ext uri="{BB962C8B-B14F-4D97-AF65-F5344CB8AC3E}">
        <p14:creationId xmlns:p14="http://schemas.microsoft.com/office/powerpoint/2010/main" val="22082177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12</a:t>
            </a:fld>
            <a:endParaRPr lang="en-US" altLang="en-US"/>
          </a:p>
        </p:txBody>
      </p:sp>
    </p:spTree>
    <p:extLst>
      <p:ext uri="{BB962C8B-B14F-4D97-AF65-F5344CB8AC3E}">
        <p14:creationId xmlns:p14="http://schemas.microsoft.com/office/powerpoint/2010/main" val="20704724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13</a:t>
            </a:fld>
            <a:endParaRPr lang="en-US" altLang="en-US"/>
          </a:p>
        </p:txBody>
      </p:sp>
    </p:spTree>
    <p:extLst>
      <p:ext uri="{BB962C8B-B14F-4D97-AF65-F5344CB8AC3E}">
        <p14:creationId xmlns:p14="http://schemas.microsoft.com/office/powerpoint/2010/main" val="10972086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14</a:t>
            </a:fld>
            <a:endParaRPr lang="en-US" altLang="en-US"/>
          </a:p>
        </p:txBody>
      </p:sp>
    </p:spTree>
    <p:extLst>
      <p:ext uri="{BB962C8B-B14F-4D97-AF65-F5344CB8AC3E}">
        <p14:creationId xmlns:p14="http://schemas.microsoft.com/office/powerpoint/2010/main" val="40775304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15</a:t>
            </a:fld>
            <a:endParaRPr lang="en-US" altLang="en-US"/>
          </a:p>
        </p:txBody>
      </p:sp>
    </p:spTree>
    <p:extLst>
      <p:ext uri="{BB962C8B-B14F-4D97-AF65-F5344CB8AC3E}">
        <p14:creationId xmlns:p14="http://schemas.microsoft.com/office/powerpoint/2010/main" val="460658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16</a:t>
            </a:fld>
            <a:endParaRPr lang="en-US" altLang="en-US"/>
          </a:p>
        </p:txBody>
      </p:sp>
    </p:spTree>
    <p:extLst>
      <p:ext uri="{BB962C8B-B14F-4D97-AF65-F5344CB8AC3E}">
        <p14:creationId xmlns:p14="http://schemas.microsoft.com/office/powerpoint/2010/main" val="3913913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17</a:t>
            </a:fld>
            <a:endParaRPr lang="en-US" altLang="en-US"/>
          </a:p>
        </p:txBody>
      </p:sp>
    </p:spTree>
    <p:extLst>
      <p:ext uri="{BB962C8B-B14F-4D97-AF65-F5344CB8AC3E}">
        <p14:creationId xmlns:p14="http://schemas.microsoft.com/office/powerpoint/2010/main" val="109253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18</a:t>
            </a:fld>
            <a:endParaRPr lang="en-US" altLang="en-US"/>
          </a:p>
        </p:txBody>
      </p:sp>
    </p:spTree>
    <p:extLst>
      <p:ext uri="{BB962C8B-B14F-4D97-AF65-F5344CB8AC3E}">
        <p14:creationId xmlns:p14="http://schemas.microsoft.com/office/powerpoint/2010/main" val="6956017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19</a:t>
            </a:fld>
            <a:endParaRPr lang="en-US" altLang="en-US"/>
          </a:p>
        </p:txBody>
      </p:sp>
    </p:spTree>
    <p:extLst>
      <p:ext uri="{BB962C8B-B14F-4D97-AF65-F5344CB8AC3E}">
        <p14:creationId xmlns:p14="http://schemas.microsoft.com/office/powerpoint/2010/main" val="3062763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a:t>
            </a:fld>
            <a:endParaRPr lang="en-US" altLang="en-US"/>
          </a:p>
        </p:txBody>
      </p:sp>
    </p:spTree>
    <p:extLst>
      <p:ext uri="{BB962C8B-B14F-4D97-AF65-F5344CB8AC3E}">
        <p14:creationId xmlns:p14="http://schemas.microsoft.com/office/powerpoint/2010/main" val="27310881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20</a:t>
            </a:fld>
            <a:endParaRPr lang="en-US" altLang="en-US"/>
          </a:p>
        </p:txBody>
      </p:sp>
    </p:spTree>
    <p:extLst>
      <p:ext uri="{BB962C8B-B14F-4D97-AF65-F5344CB8AC3E}">
        <p14:creationId xmlns:p14="http://schemas.microsoft.com/office/powerpoint/2010/main" val="24475893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21</a:t>
            </a:fld>
            <a:endParaRPr lang="en-US" altLang="en-US"/>
          </a:p>
        </p:txBody>
      </p:sp>
    </p:spTree>
    <p:extLst>
      <p:ext uri="{BB962C8B-B14F-4D97-AF65-F5344CB8AC3E}">
        <p14:creationId xmlns:p14="http://schemas.microsoft.com/office/powerpoint/2010/main" val="41847613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uFont typeface="Arial" panose="020B0604020202020204" pitchFamily="34" charset="0"/>
              <a:buChar char="•"/>
            </a:pPr>
            <a:r>
              <a:rPr lang="en-US" b="1" i="0" dirty="0">
                <a:solidFill>
                  <a:srgbClr val="585A5C"/>
                </a:solidFill>
                <a:effectLst/>
                <a:latin typeface="Open Sans" panose="020B0606030504020204" pitchFamily="34" charset="0"/>
              </a:rPr>
              <a:t>Objective 1.A: Supported Decision Making </a:t>
            </a:r>
            <a:r>
              <a:rPr lang="en-US" b="0" i="0" dirty="0">
                <a:solidFill>
                  <a:srgbClr val="585A5C"/>
                </a:solidFill>
                <a:effectLst/>
                <a:latin typeface="Open Sans" panose="020B0606030504020204" pitchFamily="34" charset="0"/>
              </a:rPr>
              <a:t>Every year, an additional 30 people with developmental disabilities and their families will receive training on how to use supported decision making in their own lives.</a:t>
            </a:r>
          </a:p>
          <a:p>
            <a:pPr algn="l">
              <a:buFont typeface="Arial" panose="020B0604020202020204" pitchFamily="34" charset="0"/>
              <a:buChar char="•"/>
            </a:pPr>
            <a:r>
              <a:rPr lang="en-US" b="1" i="0" dirty="0">
                <a:solidFill>
                  <a:srgbClr val="585A5C"/>
                </a:solidFill>
                <a:effectLst/>
                <a:latin typeface="Open Sans" panose="020B0606030504020204" pitchFamily="34" charset="0"/>
              </a:rPr>
              <a:t>Objective 1.B: Everyday Lives </a:t>
            </a:r>
            <a:r>
              <a:rPr lang="en-US" b="0" i="0" dirty="0">
                <a:solidFill>
                  <a:srgbClr val="585A5C"/>
                </a:solidFill>
                <a:effectLst/>
                <a:latin typeface="Open Sans" panose="020B0606030504020204" pitchFamily="34" charset="0"/>
              </a:rPr>
              <a:t>By 2026, as a result of peer-to-peer training, the number of people with developmental disabilities who state they make decisions for their own lives in housing, employment, and family life will increase.</a:t>
            </a:r>
          </a:p>
          <a:p>
            <a:pPr algn="l">
              <a:buFont typeface="Arial" panose="020B0604020202020204" pitchFamily="34" charset="0"/>
              <a:buChar char="•"/>
            </a:pPr>
            <a:r>
              <a:rPr lang="en-US" b="1" i="0" dirty="0">
                <a:solidFill>
                  <a:srgbClr val="585A5C"/>
                </a:solidFill>
                <a:effectLst/>
                <a:latin typeface="Open Sans" panose="020B0606030504020204" pitchFamily="34" charset="0"/>
              </a:rPr>
              <a:t>Objective 1.C: Education &amp; Early Intervention </a:t>
            </a:r>
            <a:r>
              <a:rPr lang="en-US" b="0" i="0" dirty="0">
                <a:solidFill>
                  <a:srgbClr val="585A5C"/>
                </a:solidFill>
                <a:effectLst/>
                <a:latin typeface="Open Sans" panose="020B0606030504020204" pitchFamily="34" charset="0"/>
              </a:rPr>
              <a:t>Each year, there will be an increase in the number of diverse families of young children with developmental disabilities who receive information and education about the benefits and positive impact of inclusion and self-determination.</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22</a:t>
            </a:fld>
            <a:endParaRPr lang="en-US" altLang="en-US"/>
          </a:p>
        </p:txBody>
      </p:sp>
    </p:spTree>
    <p:extLst>
      <p:ext uri="{BB962C8B-B14F-4D97-AF65-F5344CB8AC3E}">
        <p14:creationId xmlns:p14="http://schemas.microsoft.com/office/powerpoint/2010/main" val="1547471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23</a:t>
            </a:fld>
            <a:endParaRPr lang="en-US" altLang="en-US"/>
          </a:p>
        </p:txBody>
      </p:sp>
    </p:spTree>
    <p:extLst>
      <p:ext uri="{BB962C8B-B14F-4D97-AF65-F5344CB8AC3E}">
        <p14:creationId xmlns:p14="http://schemas.microsoft.com/office/powerpoint/2010/main" val="4359559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24</a:t>
            </a:fld>
            <a:endParaRPr lang="en-US" altLang="en-US"/>
          </a:p>
        </p:txBody>
      </p:sp>
    </p:spTree>
    <p:extLst>
      <p:ext uri="{BB962C8B-B14F-4D97-AF65-F5344CB8AC3E}">
        <p14:creationId xmlns:p14="http://schemas.microsoft.com/office/powerpoint/2010/main" val="3008990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54200" y="685800"/>
            <a:ext cx="3149600" cy="2362200"/>
          </a:xfrm>
        </p:spPr>
      </p:sp>
      <p:sp>
        <p:nvSpPr>
          <p:cNvPr id="3" name="Notes Placeholder 2"/>
          <p:cNvSpPr>
            <a:spLocks noGrp="1"/>
          </p:cNvSpPr>
          <p:nvPr>
            <p:ph type="body" idx="1"/>
          </p:nvPr>
        </p:nvSpPr>
        <p:spPr>
          <a:xfrm>
            <a:off x="685800" y="3276600"/>
            <a:ext cx="5486400" cy="5181600"/>
          </a:xfrm>
        </p:spPr>
        <p:txBody>
          <a:bodyPr>
            <a:normAutofit fontScale="77500" lnSpcReduction="20000"/>
          </a:bodyPr>
          <a:lstStyle/>
          <a:p>
            <a:pPr marL="0" marR="0">
              <a:lnSpc>
                <a:spcPct val="107000"/>
              </a:lnSpc>
              <a:spcBef>
                <a:spcPts val="0"/>
              </a:spcBef>
              <a:spcAft>
                <a:spcPts val="800"/>
              </a:spcAft>
            </a:pPr>
            <a:r>
              <a:rPr lang="en-US" sz="1300" dirty="0">
                <a:effectLst/>
                <a:latin typeface="Calibri" panose="020F0502020204030204" pitchFamily="34" charset="0"/>
                <a:ea typeface="Calibri" panose="020F0502020204030204" pitchFamily="34" charset="0"/>
                <a:cs typeface="Times New Roman" panose="02020603050405020304" pitchFamily="18" charset="0"/>
              </a:rPr>
              <a:t>HOUSING – design and implement a decision-making process to protect the right of individuals to decide where they live and with whom they live. </a:t>
            </a:r>
          </a:p>
          <a:p>
            <a:pPr marL="342900" marR="0" lvl="0" indent="-342900">
              <a:lnSpc>
                <a:spcPct val="106000"/>
              </a:lnSpc>
              <a:spcBef>
                <a:spcPts val="0"/>
              </a:spcBef>
              <a:spcAft>
                <a:spcPts val="0"/>
              </a:spcAft>
              <a:buFont typeface="Symbol" panose="05050102010706020507" pitchFamily="18" charset="2"/>
              <a:buChar char=""/>
            </a:pPr>
            <a:r>
              <a:rPr lang="en-US" sz="1300" dirty="0">
                <a:effectLst/>
                <a:latin typeface="Calibri" panose="020F0502020204030204" pitchFamily="34" charset="0"/>
                <a:ea typeface="Calibri" panose="020F0502020204030204" pitchFamily="34" charset="0"/>
                <a:cs typeface="Times New Roman" panose="02020603050405020304" pitchFamily="18" charset="0"/>
              </a:rPr>
              <a:t>Support the development of Housing Plans for all individuals served (regardless of where they currently live) to assess the current setting, educate people about their choices, and plan for future needs.</a:t>
            </a:r>
          </a:p>
          <a:p>
            <a:pPr marL="342900" marR="0" lvl="0" indent="-342900">
              <a:lnSpc>
                <a:spcPct val="106000"/>
              </a:lnSpc>
              <a:spcBef>
                <a:spcPts val="0"/>
              </a:spcBef>
              <a:spcAft>
                <a:spcPts val="0"/>
              </a:spcAft>
              <a:buFont typeface="Symbol" panose="05050102010706020507" pitchFamily="18" charset="2"/>
              <a:buChar char=""/>
            </a:pPr>
            <a:r>
              <a:rPr lang="en-US" sz="1300" dirty="0">
                <a:effectLst/>
                <a:latin typeface="Calibri" panose="020F0502020204030204" pitchFamily="34" charset="0"/>
                <a:ea typeface="Calibri" panose="020F0502020204030204" pitchFamily="34" charset="0"/>
                <a:cs typeface="Times New Roman" panose="02020603050405020304" pitchFamily="18" charset="0"/>
              </a:rPr>
              <a:t>Develop standard protocol, prior to residential placement, to ensure individuals are making housing decisions for themselves. This protocol should include procedures that will:</a:t>
            </a:r>
          </a:p>
          <a:p>
            <a:pPr marL="742950" marR="0" lvl="1" indent="-285750">
              <a:lnSpc>
                <a:spcPct val="106000"/>
              </a:lnSpc>
              <a:spcBef>
                <a:spcPts val="0"/>
              </a:spcBef>
              <a:spcAft>
                <a:spcPts val="0"/>
              </a:spcAft>
              <a:buFont typeface="Courier New" panose="02070309020205020404" pitchFamily="49" charset="0"/>
              <a:buChar char="o"/>
            </a:pPr>
            <a:r>
              <a:rPr lang="en-US" sz="1300" dirty="0">
                <a:effectLst/>
                <a:latin typeface="Calibri" panose="020F0502020204030204" pitchFamily="34" charset="0"/>
                <a:ea typeface="Calibri" panose="020F0502020204030204" pitchFamily="34" charset="0"/>
                <a:cs typeface="Times New Roman" panose="02020603050405020304" pitchFamily="18" charset="0"/>
              </a:rPr>
              <a:t>Disallow others from deciding where people live without a facilitated person-centered process, especially for those who require high level of care and do not communicate with words.</a:t>
            </a:r>
          </a:p>
          <a:p>
            <a:pPr marL="742950" marR="0" lvl="1" indent="-285750">
              <a:lnSpc>
                <a:spcPct val="106000"/>
              </a:lnSpc>
              <a:spcBef>
                <a:spcPts val="0"/>
              </a:spcBef>
              <a:spcAft>
                <a:spcPts val="0"/>
              </a:spcAft>
              <a:buFont typeface="Courier New" panose="02070309020205020404" pitchFamily="49" charset="0"/>
              <a:buChar char="o"/>
            </a:pPr>
            <a:r>
              <a:rPr lang="en-US" sz="1300" dirty="0">
                <a:effectLst/>
                <a:latin typeface="Calibri" panose="020F0502020204030204" pitchFamily="34" charset="0"/>
                <a:ea typeface="Calibri" panose="020F0502020204030204" pitchFamily="34" charset="0"/>
                <a:cs typeface="Times New Roman" panose="02020603050405020304" pitchFamily="18" charset="0"/>
              </a:rPr>
              <a:t>Require documentation of consent to placement and set clear guidelines for when surrogates are permitted to decide on behalf of individuals.</a:t>
            </a:r>
          </a:p>
          <a:p>
            <a:pPr marL="742950" marR="0" lvl="1" indent="-285750">
              <a:lnSpc>
                <a:spcPct val="106000"/>
              </a:lnSpc>
              <a:spcBef>
                <a:spcPts val="0"/>
              </a:spcBef>
              <a:spcAft>
                <a:spcPts val="0"/>
              </a:spcAft>
              <a:buFont typeface="Courier New" panose="02070309020205020404" pitchFamily="49" charset="0"/>
              <a:buChar char="o"/>
            </a:pPr>
            <a:r>
              <a:rPr lang="en-US" sz="1300" dirty="0">
                <a:effectLst/>
                <a:latin typeface="Calibri" panose="020F0502020204030204" pitchFamily="34" charset="0"/>
                <a:ea typeface="Calibri" panose="020F0502020204030204" pitchFamily="34" charset="0"/>
                <a:cs typeface="Times New Roman" panose="02020603050405020304" pitchFamily="18" charset="0"/>
              </a:rPr>
              <a:t>Establish accountability measure for adherence to supported decision-making process for all aspects of housing – model, location, roommate, etc. </a:t>
            </a:r>
          </a:p>
          <a:p>
            <a:pPr marL="342900" marR="0" lvl="0" indent="-342900">
              <a:lnSpc>
                <a:spcPct val="106000"/>
              </a:lnSpc>
              <a:spcBef>
                <a:spcPts val="0"/>
              </a:spcBef>
              <a:spcAft>
                <a:spcPts val="0"/>
              </a:spcAft>
              <a:buFont typeface="Symbol" panose="05050102010706020507" pitchFamily="18" charset="2"/>
              <a:buChar char=""/>
            </a:pPr>
            <a:r>
              <a:rPr lang="en-US" sz="1300" dirty="0">
                <a:effectLst/>
                <a:latin typeface="Calibri" panose="020F0502020204030204" pitchFamily="34" charset="0"/>
                <a:ea typeface="Calibri" panose="020F0502020204030204" pitchFamily="34" charset="0"/>
                <a:cs typeface="Times New Roman" panose="02020603050405020304" pitchFamily="18" charset="0"/>
              </a:rPr>
              <a:t>Promote housing where individuals own and/or control their homes and establish their own households and expand options for individuals who choose to live in their own homes</a:t>
            </a:r>
          </a:p>
          <a:p>
            <a:pPr marL="742950" marR="0" lvl="1" indent="-285750">
              <a:lnSpc>
                <a:spcPct val="106000"/>
              </a:lnSpc>
              <a:spcBef>
                <a:spcPts val="0"/>
              </a:spcBef>
              <a:spcAft>
                <a:spcPts val="0"/>
              </a:spcAft>
              <a:buFont typeface="Courier New" panose="02070309020205020404" pitchFamily="49" charset="0"/>
              <a:buChar char="o"/>
            </a:pPr>
            <a:r>
              <a:rPr lang="en-US" sz="1300" dirty="0">
                <a:effectLst/>
                <a:latin typeface="Calibri" panose="020F0502020204030204" pitchFamily="34" charset="0"/>
                <a:ea typeface="Calibri" panose="020F0502020204030204" pitchFamily="34" charset="0"/>
                <a:cs typeface="Times New Roman" panose="02020603050405020304" pitchFamily="18" charset="0"/>
              </a:rPr>
              <a:t>Invest in increasing the number of providers for the housing and tenancy service and provide training to those professionals to increase the quality of services offered.</a:t>
            </a:r>
          </a:p>
          <a:p>
            <a:pPr marL="742950" marR="0" lvl="1" indent="-285750">
              <a:lnSpc>
                <a:spcPct val="106000"/>
              </a:lnSpc>
              <a:spcBef>
                <a:spcPts val="0"/>
              </a:spcBef>
              <a:spcAft>
                <a:spcPts val="0"/>
              </a:spcAft>
              <a:buFont typeface="Courier New" panose="02070309020205020404" pitchFamily="49" charset="0"/>
              <a:buChar char="o"/>
            </a:pPr>
            <a:r>
              <a:rPr lang="en-US" sz="1300" dirty="0">
                <a:effectLst/>
                <a:latin typeface="Calibri" panose="020F0502020204030204" pitchFamily="34" charset="0"/>
                <a:ea typeface="Times New Roman" panose="02020603050405020304" pitchFamily="18" charset="0"/>
                <a:cs typeface="Times New Roman" panose="02020603050405020304" pitchFamily="18" charset="0"/>
              </a:rPr>
              <a:t>Provide funding to be used by individuals for housing costs like rent and/or mortgage </a:t>
            </a:r>
            <a:r>
              <a:rPr lang="en-US" sz="1300" dirty="0">
                <a:effectLst/>
                <a:latin typeface="Calibri" panose="020F0502020204030204" pitchFamily="34" charset="0"/>
                <a:ea typeface="Calibri" panose="020F0502020204030204" pitchFamily="34" charset="0"/>
                <a:cs typeface="Times New Roman" panose="02020603050405020304" pitchFamily="18" charset="0"/>
              </a:rPr>
              <a:t>(match resources provided to group homes)</a:t>
            </a:r>
            <a:r>
              <a:rPr lang="en-US" sz="1300" dirty="0">
                <a:effectLst/>
                <a:latin typeface="Calibri" panose="020F0502020204030204" pitchFamily="34" charset="0"/>
                <a:ea typeface="Times New Roman" panose="02020603050405020304" pitchFamily="18" charset="0"/>
                <a:cs typeface="Times New Roman" panose="02020603050405020304" pitchFamily="18" charset="0"/>
              </a:rPr>
              <a:t>. This will allow someone to have the financial resources they need to acquire and sustain integrated community-based housing and will give greater options for choice.</a:t>
            </a:r>
            <a:endParaRPr lang="en-US" sz="13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6000"/>
              </a:lnSpc>
              <a:spcBef>
                <a:spcPts val="0"/>
              </a:spcBef>
              <a:spcAft>
                <a:spcPts val="800"/>
              </a:spcAft>
              <a:buFont typeface="Courier New" panose="02070309020205020404" pitchFamily="49" charset="0"/>
              <a:buChar char="o"/>
            </a:pPr>
            <a:r>
              <a:rPr lang="en-US" sz="1300" dirty="0">
                <a:effectLst/>
                <a:latin typeface="Calibri" panose="020F0502020204030204" pitchFamily="34" charset="0"/>
                <a:ea typeface="Calibri" panose="020F0502020204030204" pitchFamily="34" charset="0"/>
                <a:cs typeface="Times New Roman" panose="02020603050405020304" pitchFamily="18" charset="0"/>
              </a:rPr>
              <a:t>Provide similar incentives to people with disabilities and their families as the incentives offered to providers to change (i.e. $15,000 plus $15,000 to support a person in </a:t>
            </a:r>
            <a:r>
              <a:rPr lang="en-US" sz="1300" dirty="0" err="1">
                <a:effectLst/>
                <a:latin typeface="Calibri" panose="020F0502020204030204" pitchFamily="34" charset="0"/>
                <a:ea typeface="Calibri" panose="020F0502020204030204" pitchFamily="34" charset="0"/>
                <a:cs typeface="Times New Roman" panose="02020603050405020304" pitchFamily="18" charset="0"/>
              </a:rPr>
              <a:t>LifeSharing</a:t>
            </a:r>
            <a:r>
              <a:rPr lang="en-US" sz="1300" dirty="0">
                <a:effectLst/>
                <a:latin typeface="Calibri" panose="020F0502020204030204" pitchFamily="34" charset="0"/>
                <a:ea typeface="Calibri" panose="020F0502020204030204" pitchFamily="34" charset="0"/>
                <a:cs typeface="Times New Roman" panose="02020603050405020304" pitchFamily="18" charset="0"/>
              </a:rPr>
              <a:t> or Supported Living rather than a Group Home) </a:t>
            </a:r>
          </a:p>
          <a:p>
            <a:r>
              <a:rPr lang="en-US" sz="1200" dirty="0">
                <a:effectLst/>
                <a:latin typeface="Calibri" panose="020F0502020204030204" pitchFamily="34" charset="0"/>
                <a:ea typeface="Calibri" panose="020F0502020204030204" pitchFamily="34" charset="0"/>
                <a:cs typeface="Times New Roman" panose="02020603050405020304" pitchFamily="18" charset="0"/>
              </a:rPr>
              <a:t>Work to build capacity and availability of affordable housing in the community so individuals can be provided more than one option, including an option for non-disability specific housing, before selecting a setting or location. Partner with other systems to increase accessible and affordable housing.</a:t>
            </a:r>
          </a:p>
          <a:p>
            <a:endParaRPr lang="en-US" dirty="0"/>
          </a:p>
          <a:p>
            <a:r>
              <a:rPr lang="en-US" sz="1200" dirty="0">
                <a:effectLst/>
                <a:latin typeface="Calibri" panose="020F0502020204030204" pitchFamily="34" charset="0"/>
                <a:ea typeface="Calibri" panose="020F0502020204030204" pitchFamily="34" charset="0"/>
                <a:cs typeface="Times New Roman" panose="02020603050405020304" pitchFamily="18" charset="0"/>
              </a:rPr>
              <a:t>Offer equity in funding and services available across all settings/locations</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25</a:t>
            </a:fld>
            <a:endParaRPr lang="en-US" altLang="en-US"/>
          </a:p>
        </p:txBody>
      </p:sp>
    </p:spTree>
    <p:extLst>
      <p:ext uri="{BB962C8B-B14F-4D97-AF65-F5344CB8AC3E}">
        <p14:creationId xmlns:p14="http://schemas.microsoft.com/office/powerpoint/2010/main" val="34677496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R="0" lvl="0">
              <a:lnSpc>
                <a:spcPct val="106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Work to build capacity and availability of affordable housing in the community so individuals can be provided more than one option, including an option for non-disability specific housing, before selecting a setting or location. Partner with other systems to increase accessible and affordable housing.</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R="0" lvl="0">
              <a:lnSpc>
                <a:spcPct val="106000"/>
              </a:lnSpc>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Offer equity in funding and services available across all settings/locations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6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Promote housing where individuals own and/or control their homes and establish their own households and expand options for individuals who choose to live in their own homes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6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 in increasing the number of providers for the housing and tenancy service and provide training to those professionals to increase the quality of services offered.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6000"/>
              </a:lnSpc>
              <a:spcBef>
                <a:spcPts val="0"/>
              </a:spcBef>
              <a:spcAft>
                <a:spcPts val="0"/>
              </a:spcAft>
              <a:buFont typeface="Courier New" panose="02070309020205020404" pitchFamily="49" charset="0"/>
              <a:buChar char="o"/>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Provide funding to be used by individuals for housing costs like rent and/or mortgage </a:t>
            </a:r>
            <a:r>
              <a:rPr lang="en-US" sz="1200" dirty="0">
                <a:effectLst/>
                <a:latin typeface="Calibri" panose="020F0502020204030204" pitchFamily="34" charset="0"/>
                <a:ea typeface="Calibri" panose="020F0502020204030204" pitchFamily="34" charset="0"/>
                <a:cs typeface="Times New Roman" panose="02020603050405020304" pitchFamily="18" charset="0"/>
              </a:rPr>
              <a:t>(match resources provided to group homes)</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This will allow someone to have the financial resources they need to acquire and sustain integrated community-based housing and will give greater options for choice.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6000"/>
              </a:lnSpc>
              <a:spcBef>
                <a:spcPts val="0"/>
              </a:spcBef>
              <a:spcAft>
                <a:spcPts val="800"/>
              </a:spcAft>
              <a:buFont typeface="Courier New" panose="02070309020205020404" pitchFamily="49" charset="0"/>
              <a:buChar char="o"/>
            </a:pPr>
            <a:r>
              <a:rPr lang="en-US" sz="1200" dirty="0">
                <a:effectLst/>
                <a:latin typeface="Calibri" panose="020F0502020204030204" pitchFamily="34" charset="0"/>
                <a:ea typeface="Calibri" panose="020F0502020204030204" pitchFamily="34" charset="0"/>
                <a:cs typeface="Times New Roman" panose="02020603050405020304" pitchFamily="18" charset="0"/>
              </a:rPr>
              <a:t>Provide similar incentives to people with disabilities and their families as the incentives offered to providers to change (i.e. $15,000 plus $15,000 to support a person in </a:t>
            </a:r>
            <a:r>
              <a:rPr lang="en-US" sz="1200" dirty="0" err="1">
                <a:effectLst/>
                <a:latin typeface="Calibri" panose="020F0502020204030204" pitchFamily="34" charset="0"/>
                <a:ea typeface="Calibri" panose="020F0502020204030204" pitchFamily="34" charset="0"/>
                <a:cs typeface="Times New Roman" panose="02020603050405020304" pitchFamily="18" charset="0"/>
              </a:rPr>
              <a:t>LifeSharing</a:t>
            </a:r>
            <a:r>
              <a:rPr lang="en-US" sz="1200" dirty="0">
                <a:effectLst/>
                <a:latin typeface="Calibri" panose="020F0502020204030204" pitchFamily="34" charset="0"/>
                <a:ea typeface="Calibri" panose="020F0502020204030204" pitchFamily="34" charset="0"/>
                <a:cs typeface="Times New Roman" panose="02020603050405020304" pitchFamily="18" charset="0"/>
              </a:rPr>
              <a:t> or Supported Living rather than a Group Home)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26</a:t>
            </a:fld>
            <a:endParaRPr lang="en-US" altLang="en-US"/>
          </a:p>
        </p:txBody>
      </p:sp>
    </p:spTree>
    <p:extLst>
      <p:ext uri="{BB962C8B-B14F-4D97-AF65-F5344CB8AC3E}">
        <p14:creationId xmlns:p14="http://schemas.microsoft.com/office/powerpoint/2010/main" val="360773283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57400" y="685800"/>
            <a:ext cx="2743200" cy="2057400"/>
          </a:xfrm>
        </p:spPr>
      </p:sp>
      <p:sp>
        <p:nvSpPr>
          <p:cNvPr id="3" name="Notes Placeholder 2"/>
          <p:cNvSpPr>
            <a:spLocks noGrp="1"/>
          </p:cNvSpPr>
          <p:nvPr>
            <p:ph type="body" idx="1"/>
          </p:nvPr>
        </p:nvSpPr>
        <p:spPr>
          <a:xfrm>
            <a:off x="685800" y="2971800"/>
            <a:ext cx="5486400" cy="5486400"/>
          </a:xfrm>
        </p:spPr>
        <p:txBody>
          <a:bodyPr>
            <a:normAutofit fontScale="47500" lnSpcReduction="20000"/>
          </a:bodyPr>
          <a:lstStyle/>
          <a:p>
            <a:pPr marL="0" marR="0">
              <a:lnSpc>
                <a:spcPct val="107000"/>
              </a:lnSpc>
              <a:spcBef>
                <a:spcPts val="0"/>
              </a:spcBef>
              <a:spcAft>
                <a:spcPts val="800"/>
              </a:spcAft>
            </a:pPr>
            <a:r>
              <a:rPr lang="en-US" sz="1700" dirty="0">
                <a:effectLst/>
                <a:latin typeface="Calibri" panose="020F0502020204030204" pitchFamily="34" charset="0"/>
                <a:ea typeface="Calibri" panose="020F0502020204030204" pitchFamily="34" charset="0"/>
                <a:cs typeface="Times New Roman" panose="02020603050405020304" pitchFamily="18" charset="0"/>
              </a:rPr>
              <a:t>The Inclusion Scale indicates that individuals do not go to community activities with great frequency. </a:t>
            </a:r>
            <a:r>
              <a:rPr lang="en-US"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From the 2020 annual report, 28% of individuals go out for entertainment at least weekly, and 48% of the people visited with friends, relatives, and neighbors at least weekly. </a:t>
            </a:r>
            <a:r>
              <a:rPr lang="en-US" sz="1700" dirty="0">
                <a:effectLst/>
                <a:latin typeface="Calibri" panose="020F0502020204030204" pitchFamily="34" charset="0"/>
                <a:ea typeface="Calibri" panose="020F0502020204030204" pitchFamily="34" charset="0"/>
                <a:cs typeface="Times New Roman" panose="02020603050405020304" pitchFamily="18" charset="0"/>
              </a:rPr>
              <a:t>This measure indicates that the system is not providing access to the benefits of community living as required by the HCBS Final Rule. [Note, even though 2020 was during the COVID-19 pandemic and people may have responded because community activities were restricted, we believe the point is well taken.]</a:t>
            </a:r>
          </a:p>
          <a:p>
            <a:pPr marL="0" marR="0">
              <a:lnSpc>
                <a:spcPct val="107000"/>
              </a:lnSpc>
              <a:spcBef>
                <a:spcPts val="0"/>
              </a:spcBef>
              <a:spcAft>
                <a:spcPts val="800"/>
              </a:spcAft>
            </a:pPr>
            <a:r>
              <a:rPr lang="en-US" sz="1700" dirty="0">
                <a:effectLst/>
                <a:latin typeface="Calibri" panose="020F0502020204030204" pitchFamily="34" charset="0"/>
                <a:ea typeface="Calibri" panose="020F0502020204030204" pitchFamily="34" charset="0"/>
                <a:cs typeface="Times New Roman" panose="02020603050405020304" pitchFamily="18" charset="0"/>
              </a:rPr>
              <a:t>INCLUSION - focus on transitioning away from models that limit access to community and congregate individuals in disability specific locations. </a:t>
            </a:r>
          </a:p>
          <a:p>
            <a:pPr marL="342900" marR="0" lvl="0" indent="-342900">
              <a:lnSpc>
                <a:spcPct val="106000"/>
              </a:lnSpc>
              <a:spcBef>
                <a:spcPts val="0"/>
              </a:spcBef>
              <a:spcAft>
                <a:spcPts val="0"/>
              </a:spcAft>
              <a:buFont typeface="Symbol" panose="05050102010706020507" pitchFamily="18" charset="2"/>
              <a:buChar char=""/>
            </a:pPr>
            <a:r>
              <a:rPr lang="en-US" sz="1700" dirty="0">
                <a:effectLst/>
                <a:latin typeface="Calibri" panose="020F0502020204030204" pitchFamily="34" charset="0"/>
                <a:ea typeface="Calibri" panose="020F0502020204030204" pitchFamily="34" charset="0"/>
                <a:cs typeface="Times New Roman" panose="02020603050405020304" pitchFamily="18" charset="0"/>
              </a:rPr>
              <a:t>Reduce the number of people in disability specific settings and increase services delivered in community integrated settings. </a:t>
            </a:r>
          </a:p>
          <a:p>
            <a:pPr marL="342900" marR="0" lvl="0" indent="-342900">
              <a:lnSpc>
                <a:spcPct val="106000"/>
              </a:lnSpc>
              <a:spcBef>
                <a:spcPts val="0"/>
              </a:spcBef>
              <a:spcAft>
                <a:spcPts val="0"/>
              </a:spcAft>
              <a:buFont typeface="Symbol" panose="05050102010706020507" pitchFamily="18" charset="2"/>
              <a:buChar char=""/>
            </a:pPr>
            <a:r>
              <a:rPr lang="en-US" sz="1700" dirty="0">
                <a:effectLst/>
                <a:latin typeface="Calibri" panose="020F0502020204030204" pitchFamily="34" charset="0"/>
                <a:ea typeface="Calibri" panose="020F0502020204030204" pitchFamily="34" charset="0"/>
                <a:cs typeface="Times New Roman" panose="02020603050405020304" pitchFamily="18" charset="0"/>
              </a:rPr>
              <a:t>Incentivize non-disability settings, for both day and residential settings. </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Incentivize and reward high performing, person-centered providers who offer only fully integrated services</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Increase rates for in-home and community support and incentivize providers to offer this service</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Support providers of facility-based services to transform existing facilities into integrated settings.</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Develop provider capacity for offering individualized services and support through training and technical assistance</a:t>
            </a:r>
          </a:p>
          <a:p>
            <a:pPr marL="342900" marR="0" lvl="0" indent="-342900">
              <a:lnSpc>
                <a:spcPct val="106000"/>
              </a:lnSpc>
              <a:spcBef>
                <a:spcPts val="0"/>
              </a:spcBef>
              <a:spcAft>
                <a:spcPts val="0"/>
              </a:spcAft>
              <a:buFont typeface="Symbol" panose="05050102010706020507" pitchFamily="18" charset="2"/>
              <a:buChar char=""/>
            </a:pPr>
            <a:r>
              <a:rPr lang="en-US" sz="1700" dirty="0">
                <a:effectLst/>
                <a:latin typeface="Calibri" panose="020F0502020204030204" pitchFamily="34" charset="0"/>
                <a:ea typeface="Calibri" panose="020F0502020204030204" pitchFamily="34" charset="0"/>
                <a:cs typeface="Times New Roman" panose="02020603050405020304" pitchFamily="18" charset="0"/>
              </a:rPr>
              <a:t>Adhere to the spirit and intent of the HCBS Final Rule by implementing practices that will:  </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Move beyond assessment of written policies and provider self-assessments.</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Increase expectations and standards for providers to support individual access to the community</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Require documentation of individual requests for community experiences and frequency of success in providing necessary support to participate and access community; monitor and assess</a:t>
            </a:r>
          </a:p>
          <a:p>
            <a:pPr marL="742950" marR="0" lvl="1" indent="-285750">
              <a:lnSpc>
                <a:spcPct val="106000"/>
              </a:lnSpc>
              <a:spcBef>
                <a:spcPts val="0"/>
              </a:spcBef>
              <a:spcAft>
                <a:spcPts val="0"/>
              </a:spcAft>
              <a:buFont typeface="Courier New" panose="02070309020205020404" pitchFamily="49" charset="0"/>
              <a:buChar char="o"/>
            </a:pPr>
            <a:r>
              <a:rPr lang="en-US" sz="1700" dirty="0">
                <a:effectLst/>
                <a:latin typeface="Calibri" panose="020F0502020204030204" pitchFamily="34" charset="0"/>
                <a:ea typeface="Calibri" panose="020F0502020204030204" pitchFamily="34" charset="0"/>
                <a:cs typeface="Times New Roman" panose="02020603050405020304" pitchFamily="18" charset="0"/>
              </a:rPr>
              <a:t>Encourage and document how individuals are supported in maintaining and gaining real authentic relationships with people who are not paid to be with them, including time with family and friends, romantic and love interests, entertaining visitors, and opportunities to meet new people.</a:t>
            </a:r>
          </a:p>
          <a:p>
            <a:pPr marL="914400" marR="0">
              <a:lnSpc>
                <a:spcPct val="106000"/>
              </a:lnSpc>
              <a:spcBef>
                <a:spcPts val="0"/>
              </a:spcBef>
              <a:spcAft>
                <a:spcPts val="800"/>
              </a:spcAft>
            </a:pPr>
            <a:r>
              <a:rPr lang="en-US" sz="17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1700" dirty="0">
                <a:effectLst/>
                <a:latin typeface="Calibri" panose="020F0502020204030204" pitchFamily="34" charset="0"/>
                <a:ea typeface="Calibri" panose="020F0502020204030204" pitchFamily="34" charset="0"/>
                <a:cs typeface="Times New Roman" panose="02020603050405020304" pitchFamily="18" charset="0"/>
              </a:rPr>
              <a:t>When moving individuals out of large, congregate care institutions, the community-based system developed alternatives that now exist within neighborhoods and communities. However, although well intentioned, these locations still isolate people in disability specific settings. Staffing ratios and limited resources available in these models perpetuate limited choice/control and maintain settings which are not integrated or inclusive. In the hopes of achieving real inclusion for people with intellectual and developmental disabilities, we suggest engaging with community leaders, outside of the human services field, as partners in support. We need innovative thinking to build more robust networks of support, perhaps beyond the existing provider network and into community spaces. </a:t>
            </a:r>
          </a:p>
          <a:p>
            <a:pPr marL="0" marR="0">
              <a:lnSpc>
                <a:spcPct val="107000"/>
              </a:lnSpc>
              <a:spcBef>
                <a:spcPts val="0"/>
              </a:spcBef>
              <a:spcAft>
                <a:spcPts val="800"/>
              </a:spcAft>
            </a:pPr>
            <a:r>
              <a:rPr lang="en-US" sz="1700" dirty="0">
                <a:effectLst/>
                <a:latin typeface="Calibri" panose="020F0502020204030204" pitchFamily="34" charset="0"/>
                <a:ea typeface="Calibri" panose="020F0502020204030204" pitchFamily="34" charset="0"/>
                <a:cs typeface="Times New Roman" panose="02020603050405020304" pitchFamily="18" charset="0"/>
              </a:rPr>
              <a:t>The Steering Committee appreciates ISAC members time and consideration of our ideas.  Some of these recommendations are long term initiatives, while others may be implemented immediately. As you consider how our suggestions may influence strategies within each of the Everyday Lives set of 13 recommendations, we request that timelines for changes be established to set expectations and measure success.</a:t>
            </a:r>
          </a:p>
          <a:p>
            <a:pPr marL="0" marR="0">
              <a:lnSpc>
                <a:spcPct val="107000"/>
              </a:lnSpc>
              <a:spcBef>
                <a:spcPts val="0"/>
              </a:spcBef>
              <a:spcAft>
                <a:spcPts val="800"/>
              </a:spcAft>
            </a:pPr>
            <a:r>
              <a:rPr lang="en-US" sz="1700" dirty="0">
                <a:effectLst/>
                <a:latin typeface="Calibri" panose="020F0502020204030204" pitchFamily="34" charset="0"/>
                <a:ea typeface="Calibri" panose="020F0502020204030204" pitchFamily="34" charset="0"/>
                <a:cs typeface="Times New Roman" panose="02020603050405020304" pitchFamily="18" charset="0"/>
              </a:rPr>
              <a:t>In conclusion, while improvements in policies and practices over the past 50 years have led to significant changes for the better in the lives of individuals with intellectual and developmental dis abilities, more must be done to fulfill the promise of Everyday Days for all people. The pandemic has created social and systemic upheaval, changing our day to day lives, and challenging all of us in ways we have not experienced in our lifetimes. The opportunity to rebuild and reset, with a new perspective and thoughtful investment into transformational change, exists now. Let’s take it.</a:t>
            </a:r>
          </a:p>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27</a:t>
            </a:fld>
            <a:endParaRPr lang="en-US" altLang="en-US"/>
          </a:p>
        </p:txBody>
      </p:sp>
    </p:spTree>
    <p:extLst>
      <p:ext uri="{BB962C8B-B14F-4D97-AF65-F5344CB8AC3E}">
        <p14:creationId xmlns:p14="http://schemas.microsoft.com/office/powerpoint/2010/main" val="37142738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Overall, broad and systemic change is needed to </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move from a system where federal and state regulations and rules govern and dictate what individuals and providers can and cannot do and which exercise unnecessary controls over personal freedoms and self-determination</a:t>
            </a:r>
            <a:r>
              <a:rPr lang="en-US" sz="1200" dirty="0">
                <a:effectLst/>
                <a:latin typeface="Calibri" panose="020F0502020204030204" pitchFamily="34" charset="0"/>
                <a:ea typeface="Calibri" panose="020F0502020204030204" pitchFamily="34" charset="0"/>
                <a:cs typeface="Times New Roman" panose="02020603050405020304" pitchFamily="18" charset="0"/>
              </a:rPr>
              <a:t>. To that end, we recommend:</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28</a:t>
            </a:fld>
            <a:endParaRPr lang="en-US" altLang="en-US"/>
          </a:p>
        </p:txBody>
      </p:sp>
    </p:spTree>
    <p:extLst>
      <p:ext uri="{BB962C8B-B14F-4D97-AF65-F5344CB8AC3E}">
        <p14:creationId xmlns:p14="http://schemas.microsoft.com/office/powerpoint/2010/main" val="29321837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6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Prioritize and incentivize funding allocations that allow people and families to exercise programmatic and budget authority over services and resources. Individuals and families must be recognized as decision makers with authority, therefore, ODP should invest in individuals.</a:t>
            </a:r>
          </a:p>
          <a:p>
            <a:pPr marL="342900" marR="0" lvl="0" indent="-342900">
              <a:lnSpc>
                <a:spcPct val="106000"/>
              </a:lnSpc>
              <a:spcBef>
                <a:spcPts val="0"/>
              </a:spcBef>
              <a:spcAft>
                <a:spcPts val="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Examine current practices to determine when and how individuals with disabilities life experiences differ from those without disabilities and formulate policy changes to interrupt those practices that limit opportunities typically available to members of the community.</a:t>
            </a:r>
          </a:p>
          <a:p>
            <a:pPr marL="342900" marR="0" lvl="0" indent="-342900">
              <a:lnSpc>
                <a:spcPct val="106000"/>
              </a:lnSpc>
              <a:spcBef>
                <a:spcPts val="0"/>
              </a:spcBef>
              <a:spcAft>
                <a:spcPts val="800"/>
              </a:spcAft>
              <a:buFont typeface="Symbol" panose="05050102010706020507" pitchFamily="18" charset="2"/>
              <a:buChar char=""/>
            </a:pPr>
            <a:r>
              <a:rPr lang="en-US" sz="1200" dirty="0">
                <a:effectLst/>
                <a:latin typeface="Calibri" panose="020F0502020204030204" pitchFamily="34" charset="0"/>
                <a:ea typeface="Calibri" panose="020F0502020204030204" pitchFamily="34" charset="0"/>
                <a:cs typeface="Times New Roman" panose="02020603050405020304" pitchFamily="18" charset="0"/>
              </a:rPr>
              <a:t>Study whether current models of support may be undermining the reputations of people with disabilities in the eyes of the public. Look for ways to change practices to increase the social capitol of waiver participants.</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29</a:t>
            </a:fld>
            <a:endParaRPr lang="en-US" altLang="en-US"/>
          </a:p>
        </p:txBody>
      </p:sp>
    </p:spTree>
    <p:extLst>
      <p:ext uri="{BB962C8B-B14F-4D97-AF65-F5344CB8AC3E}">
        <p14:creationId xmlns:p14="http://schemas.microsoft.com/office/powerpoint/2010/main" val="481917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3</a:t>
            </a:fld>
            <a:endParaRPr lang="en-US" altLang="en-US"/>
          </a:p>
        </p:txBody>
      </p:sp>
    </p:spTree>
    <p:extLst>
      <p:ext uri="{BB962C8B-B14F-4D97-AF65-F5344CB8AC3E}">
        <p14:creationId xmlns:p14="http://schemas.microsoft.com/office/powerpoint/2010/main" val="21891994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ea typeface="Calibri" panose="020F0502020204030204" pitchFamily="34" charset="0"/>
                <a:cs typeface="Times New Roman" panose="02020603050405020304" pitchFamily="18" charset="0"/>
              </a:rPr>
              <a:t>Supports Coordinators and other system professionals as well as individuals and families need ongoing reinforcement of the concepts of self-determination, autonomy, freedom, and individual agency and rights. Changes to long-held assumptions and attitudes is necessary to ensure true person-centered practices.</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30</a:t>
            </a:fld>
            <a:endParaRPr lang="en-US" altLang="en-US"/>
          </a:p>
        </p:txBody>
      </p:sp>
    </p:spTree>
    <p:extLst>
      <p:ext uri="{BB962C8B-B14F-4D97-AF65-F5344CB8AC3E}">
        <p14:creationId xmlns:p14="http://schemas.microsoft.com/office/powerpoint/2010/main" val="47264734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31</a:t>
            </a:fld>
            <a:endParaRPr lang="en-US" altLang="en-US"/>
          </a:p>
        </p:txBody>
      </p:sp>
    </p:spTree>
    <p:extLst>
      <p:ext uri="{BB962C8B-B14F-4D97-AF65-F5344CB8AC3E}">
        <p14:creationId xmlns:p14="http://schemas.microsoft.com/office/powerpoint/2010/main" val="28673696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32</a:t>
            </a:fld>
            <a:endParaRPr lang="en-US" altLang="en-US"/>
          </a:p>
        </p:txBody>
      </p:sp>
    </p:spTree>
    <p:extLst>
      <p:ext uri="{BB962C8B-B14F-4D97-AF65-F5344CB8AC3E}">
        <p14:creationId xmlns:p14="http://schemas.microsoft.com/office/powerpoint/2010/main" val="2391811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Synonyms: </a:t>
            </a:r>
          </a:p>
          <a:p>
            <a:endParaRPr lang="en-US" dirty="0"/>
          </a:p>
          <a:p>
            <a:r>
              <a:rPr lang="en-US" dirty="0"/>
              <a:t>Add discussion/chat examples of </a:t>
            </a:r>
            <a:r>
              <a:rPr lang="en-US" dirty="0" err="1"/>
              <a:t>of</a:t>
            </a:r>
            <a:r>
              <a:rPr lang="en-US" dirty="0"/>
              <a:t> what this means day to day to you. Chat an example of you acting of your own free will.</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4</a:t>
            </a:fld>
            <a:endParaRPr lang="en-US" altLang="en-US"/>
          </a:p>
        </p:txBody>
      </p:sp>
    </p:spTree>
    <p:extLst>
      <p:ext uri="{BB962C8B-B14F-4D97-AF65-F5344CB8AC3E}">
        <p14:creationId xmlns:p14="http://schemas.microsoft.com/office/powerpoint/2010/main" val="3909923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Self Advocates wrote their set of values for the new Everyday Lives publication. The first three are listed here.</a:t>
            </a:r>
          </a:p>
          <a:p>
            <a:endParaRPr lang="en-US" dirty="0"/>
          </a:p>
          <a:p>
            <a:r>
              <a:rPr lang="en-US" dirty="0"/>
              <a:t>READ them aloud.</a:t>
            </a:r>
          </a:p>
          <a:p>
            <a:endParaRPr lang="en-US" dirty="0"/>
          </a:p>
          <a:p>
            <a:r>
              <a:rPr lang="en-US" dirty="0"/>
              <a:t>CONTROL</a:t>
            </a:r>
          </a:p>
          <a:p>
            <a:r>
              <a:rPr lang="en-US" dirty="0"/>
              <a:t>CHOICE</a:t>
            </a:r>
          </a:p>
          <a:p>
            <a:r>
              <a:rPr lang="en-US" dirty="0"/>
              <a:t>FREEDOM</a:t>
            </a: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5</a:t>
            </a:fld>
            <a:endParaRPr lang="en-US" altLang="en-US"/>
          </a:p>
        </p:txBody>
      </p:sp>
    </p:spTree>
    <p:extLst>
      <p:ext uri="{BB962C8B-B14F-4D97-AF65-F5344CB8AC3E}">
        <p14:creationId xmlns:p14="http://schemas.microsoft.com/office/powerpoint/2010/main" val="34884108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6100.182. Rights of the individual. (a) An individual may not be discriminated against because of race, color, creed, disability, religious affiliation, ancestry, gender, gender identity, sexual orientation, national origin or age. (b) An individual has the right to civil and legal rights afforded by law, including the right to vote, speak freely, practice the religion of the individual’s choice and practice no religion. (c) An individual may not be abused, neglected, mistreated, exploited, abandoned or subjected to corporal punishment. (d) An individual shall be treated with dignity and respect. (e) An individual has the right to make choices and accept risks. (f) An individual has the right to refuse to participate in activities and services. 55 § 6100.181 ID AND AUTISM MANUAL Pt. VIII 6100-20 (397692) No. 541 Dec. 19 Copyright  2019 Commonwealth of Pennsylvania (g) An individual has the right to control the individual’s own schedule and activities. (h) An individual has the right to privacy of person and possessions. (</a:t>
            </a:r>
            <a:r>
              <a:rPr lang="en-US" dirty="0" err="1"/>
              <a:t>i</a:t>
            </a:r>
            <a:r>
              <a:rPr lang="en-US" dirty="0"/>
              <a:t>) An individual has the right of access to and security of the individual’s possessions. (j) An individual has the right to choose a willing and qualified provider. (k) An individual has the right to choose where, when and how to receive needed services. </a:t>
            </a:r>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6</a:t>
            </a:fld>
            <a:endParaRPr lang="en-US" altLang="en-US"/>
          </a:p>
        </p:txBody>
      </p:sp>
    </p:spTree>
    <p:extLst>
      <p:ext uri="{BB962C8B-B14F-4D97-AF65-F5344CB8AC3E}">
        <p14:creationId xmlns:p14="http://schemas.microsoft.com/office/powerpoint/2010/main" val="3847951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 An individual has the right to voice concerns about the services the individual receives. (m) An individual has the right to assistive devices and services to enable communication at all times. (n) An individual has the right to participate in the development and implementation of the individual plan. (o) An individual and persons designated by the individual have the right to access the individual’s record</a:t>
            </a:r>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7</a:t>
            </a:fld>
            <a:endParaRPr lang="en-US" altLang="en-US"/>
          </a:p>
        </p:txBody>
      </p:sp>
    </p:spTree>
    <p:extLst>
      <p:ext uri="{BB962C8B-B14F-4D97-AF65-F5344CB8AC3E}">
        <p14:creationId xmlns:p14="http://schemas.microsoft.com/office/powerpoint/2010/main" val="5822040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55000" lnSpcReduction="20000"/>
          </a:bodyPr>
          <a:lstStyle/>
          <a:p>
            <a:pPr marL="0" marR="0">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(a)  An individual has the right to receive scheduled and unscheduled visitors, and to communicate and meet privately with whom the individual chooses, at any time.</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(b)  An individual has the right to unrestricted access to send and receive mail and other forms of communications, unopened and unread by others, including the right to share contact information with whom the individual chooses.</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(c)  An individual has the right to unrestricted and private access to telecommunications.</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(d)  An individual has the right to manage and access the individual’s finances.</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(e)  An individual has the right to choose persons with whom to share a bedroom.</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(f)  An individual has the right to furnish and decorate the individual’s bedroom and the common areas of the home in accordance with §  6100.184 (relating to negotiation of choices).</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(g)  An individual has the right to lock the individual’s bedroom door.</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(1)  Locking may be provided by a key, access card, keypad code or other entry mechanism accessible to the individual to permit the individual to lock and unlock the door.</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(2)  Access to an individual’s bedroom shall be provided only in a life-safety emergency or with the express permission of the individual for each incidence of access.</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(3)  Assistive technology shall be provided as needed to allow the individual to lock and </a:t>
            </a:r>
            <a:r>
              <a:rPr lang="en-US" sz="1200" dirty="0">
                <a:solidFill>
                  <a:schemeClr val="tx1"/>
                </a:solidFill>
                <a:effectLst/>
                <a:latin typeface="Times" panose="02020603050405020304" pitchFamily="18" charset="0"/>
                <a:ea typeface="Times New Roman" panose="02020603050405020304" pitchFamily="18" charset="0"/>
              </a:rPr>
              <a:t>unlock</a:t>
            </a:r>
            <a:r>
              <a:rPr lang="en-US" sz="1200" dirty="0">
                <a:solidFill>
                  <a:srgbClr val="333333"/>
                </a:solidFill>
                <a:effectLst/>
                <a:latin typeface="Times" panose="02020603050405020304" pitchFamily="18" charset="0"/>
                <a:ea typeface="Times New Roman" panose="02020603050405020304" pitchFamily="18" charset="0"/>
              </a:rPr>
              <a:t> the door without assistance.</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(4)  The locking mechanism shall allow easy and immediate access by the individual and staff persons in the event of an emergency.</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(5)  Direct service professionals who provide service to the individual shall have the key or entry device to lock and unlock the door.</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(h)  An individual has the right to have a key, access card, keypad code or other entry mechanism to lock and unlock an entrance door of the home.</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(1)  Assistive technology shall be provided as needed to allow the individual to lock and unlock the door without assistance.</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(2)  The locking mechanism shall allow easy and immediate access by the individual and staff persons in the event of an emergency.</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(3)  Direct service professionals who provide service to the individual shall have the key or entry device to lock and unlock the door.</a:t>
            </a:r>
            <a:endParaRPr lang="en-US" sz="1200" dirty="0">
              <a:effectLst/>
              <a:latin typeface="Times New Roman" panose="02020603050405020304" pitchFamily="18" charset="0"/>
              <a:ea typeface="Times New Roman" panose="02020603050405020304" pitchFamily="18" charset="0"/>
            </a:endParaRPr>
          </a:p>
          <a:p>
            <a:pPr marL="0" marR="0" algn="l">
              <a:spcBef>
                <a:spcPts val="0"/>
              </a:spcBef>
              <a:spcAft>
                <a:spcPts val="750"/>
              </a:spcAft>
            </a:pPr>
            <a:r>
              <a:rPr lang="en-US" sz="1200" dirty="0">
                <a:solidFill>
                  <a:srgbClr val="333333"/>
                </a:solidFill>
                <a:effectLst/>
                <a:latin typeface="Times" panose="02020603050405020304" pitchFamily="18" charset="0"/>
                <a:ea typeface="Times New Roman" panose="02020603050405020304" pitchFamily="18" charset="0"/>
              </a:rPr>
              <a:t> (</a:t>
            </a:r>
            <a:r>
              <a:rPr lang="en-US" sz="1200" dirty="0" err="1">
                <a:solidFill>
                  <a:srgbClr val="333333"/>
                </a:solidFill>
                <a:effectLst/>
                <a:latin typeface="Times" panose="02020603050405020304" pitchFamily="18" charset="0"/>
                <a:ea typeface="Times New Roman" panose="02020603050405020304" pitchFamily="18" charset="0"/>
              </a:rPr>
              <a:t>i</a:t>
            </a:r>
            <a:r>
              <a:rPr lang="en-US" sz="1200" dirty="0">
                <a:solidFill>
                  <a:srgbClr val="333333"/>
                </a:solidFill>
                <a:effectLst/>
                <a:latin typeface="Times" panose="02020603050405020304" pitchFamily="18" charset="0"/>
                <a:ea typeface="Times New Roman" panose="02020603050405020304" pitchFamily="18" charset="0"/>
              </a:rPr>
              <a:t>)  An individual has the right to access food at any time.</a:t>
            </a:r>
            <a:endParaRPr lang="en-US" sz="1200" dirty="0">
              <a:effectLst/>
              <a:latin typeface="Times New Roman" panose="02020603050405020304" pitchFamily="18" charset="0"/>
              <a:ea typeface="Times New Roman" panose="02020603050405020304" pitchFamily="18" charset="0"/>
            </a:endParaRPr>
          </a:p>
          <a:p>
            <a:pPr marL="0" marR="0">
              <a:lnSpc>
                <a:spcPct val="107000"/>
              </a:lnSpc>
              <a:spcBef>
                <a:spcPts val="0"/>
              </a:spcBef>
              <a:spcAft>
                <a:spcPts val="800"/>
              </a:spcAft>
            </a:pPr>
            <a:r>
              <a:rPr lang="en-US" sz="1200" dirty="0">
                <a:solidFill>
                  <a:srgbClr val="333333"/>
                </a:solidFill>
                <a:effectLst/>
                <a:latin typeface="Times" panose="02020603050405020304" pitchFamily="18" charset="0"/>
                <a:ea typeface="Calibri" panose="020F0502020204030204" pitchFamily="34" charset="0"/>
                <a:cs typeface="Times New Roman" panose="02020603050405020304" pitchFamily="18" charset="0"/>
              </a:rPr>
              <a:t> (j)  An individual has the right to make health care decisions.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8</a:t>
            </a:fld>
            <a:endParaRPr lang="en-US" altLang="en-US"/>
          </a:p>
        </p:txBody>
      </p:sp>
    </p:spTree>
    <p:extLst>
      <p:ext uri="{BB962C8B-B14F-4D97-AF65-F5344CB8AC3E}">
        <p14:creationId xmlns:p14="http://schemas.microsoft.com/office/powerpoint/2010/main" val="19978086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52F6A623-D786-4439-8478-15B9BAFC391B}" type="slidenum">
              <a:rPr lang="en-US" altLang="en-US" smtClean="0"/>
              <a:pPr>
                <a:defRPr/>
              </a:pPr>
              <a:t>9</a:t>
            </a:fld>
            <a:endParaRPr lang="en-US" altLang="en-US"/>
          </a:p>
        </p:txBody>
      </p:sp>
    </p:spTree>
    <p:extLst>
      <p:ext uri="{BB962C8B-B14F-4D97-AF65-F5344CB8AC3E}">
        <p14:creationId xmlns:p14="http://schemas.microsoft.com/office/powerpoint/2010/main" val="143464954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0" y="4038474"/>
            <a:ext cx="9144000" cy="284492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4243388"/>
            <a:ext cx="672623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34188" y="4243388"/>
            <a:ext cx="2306637"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DA1754D2-FD27-4F67-9C37-48E5B810C6D5}"/>
              </a:ext>
            </a:extLst>
          </p:cNvPr>
          <p:cNvSpPr/>
          <p:nvPr/>
        </p:nvSpPr>
        <p:spPr bwMode="ltGray">
          <a:xfrm>
            <a:off x="0" y="2590800"/>
            <a:ext cx="6726238" cy="1658938"/>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a:extLst>
              <a:ext uri="{FF2B5EF4-FFF2-40B4-BE49-F238E27FC236}">
                <a16:creationId xmlns:a16="http://schemas.microsoft.com/office/drawing/2014/main" id="{A2FC98AD-319F-47DF-B83C-CC11D1F19120}"/>
              </a:ext>
            </a:extLst>
          </p:cNvPr>
          <p:cNvSpPr/>
          <p:nvPr/>
        </p:nvSpPr>
        <p:spPr>
          <a:xfrm>
            <a:off x="6834188" y="2590800"/>
            <a:ext cx="2308225" cy="1658938"/>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510241" y="344626"/>
            <a:ext cx="8109218" cy="1974711"/>
          </a:xfrm>
        </p:spPr>
        <p:txBody>
          <a:bodyPr anchor="b">
            <a:noAutofit/>
          </a:bodyPr>
          <a:lstStyle>
            <a:lvl1pPr algn="r">
              <a:defRPr sz="4800">
                <a:latin typeface="Arial Black" panose="020B0A04020102020204" pitchFamily="34" charset="0"/>
              </a:defRPr>
            </a:lvl1pPr>
          </a:lstStyle>
          <a:p>
            <a:r>
              <a:rPr lang="en-US" dirty="0"/>
              <a:t>Click to edit Presentation Title</a:t>
            </a:r>
          </a:p>
        </p:txBody>
      </p:sp>
      <p:sp>
        <p:nvSpPr>
          <p:cNvPr id="3" name="Subtitle 2"/>
          <p:cNvSpPr>
            <a:spLocks noGrp="1"/>
          </p:cNvSpPr>
          <p:nvPr>
            <p:ph type="subTitle" idx="1" hasCustomPrompt="1"/>
          </p:nvPr>
        </p:nvSpPr>
        <p:spPr>
          <a:xfrm>
            <a:off x="505424" y="2920787"/>
            <a:ext cx="6108101" cy="1117687"/>
          </a:xfrm>
        </p:spPr>
        <p:txBody>
          <a:bodyPr>
            <a:normAutofit/>
          </a:bodyPr>
          <a:lstStyle>
            <a:lvl1pPr marL="0" indent="0" algn="r">
              <a:buNone/>
              <a:defRPr sz="2000">
                <a:latin typeface="Arial Black" panose="020B0A040201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Presentation subtitle style</a:t>
            </a:r>
          </a:p>
        </p:txBody>
      </p:sp>
      <p:pic>
        <p:nvPicPr>
          <p:cNvPr id="12" name="Picture 5"/>
          <p:cNvPicPr>
            <a:picLocks noChangeAspect="1" noChangeArrowheads="1"/>
          </p:cNvPicPr>
          <p:nvPr userDrawn="1"/>
        </p:nvPicPr>
        <p:blipFill>
          <a:blip r:embed="rId4">
            <a:extLst>
              <a:ext uri="{28A0092B-C50C-407E-A947-70E740481C1C}">
                <a14:useLocalDpi xmlns:a14="http://schemas.microsoft.com/office/drawing/2010/main" val="0"/>
              </a:ext>
            </a:extLst>
          </a:blip>
          <a:srcRect/>
          <a:stretch/>
        </p:blipFill>
        <p:spPr bwMode="auto">
          <a:xfrm>
            <a:off x="493089" y="5002300"/>
            <a:ext cx="5104670" cy="153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Date Placeholder 1"/>
          <p:cNvSpPr>
            <a:spLocks noGrp="1"/>
          </p:cNvSpPr>
          <p:nvPr>
            <p:ph type="dt" sz="half" idx="2"/>
          </p:nvPr>
        </p:nvSpPr>
        <p:spPr>
          <a:xfrm>
            <a:off x="6958806" y="2920787"/>
            <a:ext cx="2057400" cy="365125"/>
          </a:xfrm>
          <a:prstGeom prst="rect">
            <a:avLst/>
          </a:prstGeom>
        </p:spPr>
        <p:txBody>
          <a:bodyPr vert="horz" lIns="91440" tIns="45720" rIns="91440" bIns="45720" rtlCol="0" anchor="ctr"/>
          <a:lstStyle>
            <a:lvl1pPr algn="r">
              <a:defRPr sz="2000">
                <a:solidFill>
                  <a:schemeClr val="tx1">
                    <a:tint val="75000"/>
                  </a:schemeClr>
                </a:solidFill>
                <a:latin typeface="Arial Black" panose="020B0A04020102020204" pitchFamily="34" charset="0"/>
              </a:defRPr>
            </a:lvl1pPr>
          </a:lstStyle>
          <a:p>
            <a:endParaRPr lang="en-US" dirty="0"/>
          </a:p>
        </p:txBody>
      </p:sp>
    </p:spTree>
    <p:extLst>
      <p:ext uri="{BB962C8B-B14F-4D97-AF65-F5344CB8AC3E}">
        <p14:creationId xmlns:p14="http://schemas.microsoft.com/office/powerpoint/2010/main" val="621825941"/>
      </p:ext>
    </p:extLst>
  </p:cSld>
  <p:clrMapOvr>
    <a:masterClrMapping/>
  </p:clrMapOvr>
  <p:hf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grpSp>
        <p:nvGrpSpPr>
          <p:cNvPr id="5" name="Group 7"/>
          <p:cNvGrpSpPr>
            <a:grpSpLocks/>
          </p:cNvGrpSpPr>
          <p:nvPr/>
        </p:nvGrpSpPr>
        <p:grpSpPr bwMode="auto">
          <a:xfrm>
            <a:off x="0" y="5105400"/>
            <a:ext cx="9161463" cy="1676400"/>
            <a:chOff x="0" y="2895600"/>
            <a:chExt cx="9161969" cy="1677035"/>
          </a:xfrm>
        </p:grpSpPr>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1E394748-620F-4DE2-BA1E-D8F55D6D7D78}"/>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6DE5A729-F687-4F00-A54E-0DCE1BD984D1}"/>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0" name="TextBox 9">
            <a:extLst>
              <a:ext uri="{FF2B5EF4-FFF2-40B4-BE49-F238E27FC236}">
                <a16:creationId xmlns:a16="http://schemas.microsoft.com/office/drawing/2014/main" id="{1061ED0A-1BC6-449A-A96E-C138B5833ABC}"/>
              </a:ext>
            </a:extLst>
          </p:cNvPr>
          <p:cNvSpPr txBox="1"/>
          <p:nvPr/>
        </p:nvSpPr>
        <p:spPr>
          <a:xfrm>
            <a:off x="271463" y="747713"/>
            <a:ext cx="533400" cy="585787"/>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eaLnBrk="1" fontAlgn="auto" hangingPunct="1">
              <a:spcAft>
                <a:spcPts val="0"/>
              </a:spcAft>
              <a:defRPr/>
            </a:pPr>
            <a:r>
              <a:rPr lang="en-US" sz="7200" dirty="0">
                <a:solidFill>
                  <a:srgbClr val="000000"/>
                </a:solidFill>
                <a:effectLst/>
                <a:latin typeface="+mn-lt"/>
                <a:cs typeface="+mn-cs"/>
              </a:rPr>
              <a:t>“</a:t>
            </a:r>
          </a:p>
        </p:txBody>
      </p:sp>
      <p:sp>
        <p:nvSpPr>
          <p:cNvPr id="11" name="TextBox 10">
            <a:extLst>
              <a:ext uri="{FF2B5EF4-FFF2-40B4-BE49-F238E27FC236}">
                <a16:creationId xmlns:a16="http://schemas.microsoft.com/office/drawing/2014/main" id="{4CA59EB1-D26F-428C-8CBF-641A23AB4213}"/>
              </a:ext>
            </a:extLst>
          </p:cNvPr>
          <p:cNvSpPr txBox="1"/>
          <p:nvPr/>
        </p:nvSpPr>
        <p:spPr>
          <a:xfrm>
            <a:off x="6967538" y="2998788"/>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eaLnBrk="1" fontAlgn="auto" hangingPunct="1">
              <a:spcAft>
                <a:spcPts val="0"/>
              </a:spcAft>
              <a:defRPr/>
            </a:pPr>
            <a:r>
              <a:rPr lang="en-US" sz="7200" dirty="0">
                <a:solidFill>
                  <a:srgbClr val="000000"/>
                </a:solidFill>
                <a:effectLst/>
                <a:latin typeface="+mn-lt"/>
                <a:cs typeface="+mn-cs"/>
              </a:rPr>
              <a:t>”</a:t>
            </a:r>
          </a:p>
        </p:txBody>
      </p:sp>
      <p:sp>
        <p:nvSpPr>
          <p:cNvPr id="2" name="Title 1"/>
          <p:cNvSpPr>
            <a:spLocks noGrp="1"/>
          </p:cNvSpPr>
          <p:nvPr>
            <p:ph type="title"/>
          </p:nvPr>
        </p:nvSpPr>
        <p:spPr>
          <a:xfrm>
            <a:off x="767921" y="616983"/>
            <a:ext cx="6425147" cy="3036061"/>
          </a:xfrm>
        </p:spPr>
        <p:txBody>
          <a:bodyPr/>
          <a:lstStyle>
            <a:lvl1pPr>
              <a:defRPr sz="3200">
                <a:solidFill>
                  <a:srgbClr val="000000"/>
                </a:solidFill>
              </a:defRPr>
            </a:lvl1pPr>
          </a:lstStyle>
          <a:p>
            <a:r>
              <a:rPr lang="en-US"/>
              <a:t>Click to edit Master title style</a:t>
            </a:r>
            <a:endParaRPr lang="en-US" dirty="0"/>
          </a:p>
        </p:txBody>
      </p:sp>
      <p:sp>
        <p:nvSpPr>
          <p:cNvPr id="12" name="Text Placeholder 3"/>
          <p:cNvSpPr>
            <a:spLocks noGrp="1"/>
          </p:cNvSpPr>
          <p:nvPr>
            <p:ph type="body" sz="half" idx="13"/>
          </p:nvPr>
        </p:nvSpPr>
        <p:spPr>
          <a:xfrm>
            <a:off x="989438" y="3660763"/>
            <a:ext cx="5987731" cy="548968"/>
          </a:xfrm>
        </p:spPr>
        <p:txBody>
          <a:bodyPr>
            <a:normAutofit/>
          </a:bodyPr>
          <a:lstStyle>
            <a:lvl1pPr marL="0" indent="0">
              <a:buNone/>
              <a:defRPr sz="14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531638" y="5243740"/>
            <a:ext cx="6903919" cy="1101764"/>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97734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grpSp>
        <p:nvGrpSpPr>
          <p:cNvPr id="13" name="Group 7"/>
          <p:cNvGrpSpPr>
            <a:grpSpLocks/>
          </p:cNvGrpSpPr>
          <p:nvPr/>
        </p:nvGrpSpPr>
        <p:grpSpPr bwMode="auto">
          <a:xfrm>
            <a:off x="0" y="609600"/>
            <a:ext cx="9161463" cy="1676400"/>
            <a:chOff x="0" y="2895600"/>
            <a:chExt cx="9161969" cy="1677035"/>
          </a:xfrm>
        </p:grpSpPr>
        <p:pic>
          <p:nvPicPr>
            <p:cNvPr id="14"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Rectangle 16">
              <a:extLst>
                <a:ext uri="{FF2B5EF4-FFF2-40B4-BE49-F238E27FC236}">
                  <a16:creationId xmlns:a16="http://schemas.microsoft.com/office/drawing/2014/main" id="{88322551-1D5D-4AE8-ABF6-5934D0932DDC}"/>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C9B8EA1B-3C80-476B-9831-0155C6743B26}"/>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15"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532629" y="2329489"/>
            <a:ext cx="2194560" cy="576262"/>
          </a:xfrm>
        </p:spPr>
        <p:txBody>
          <a:bodyPr anchor="b">
            <a:noAutofit/>
          </a:bodyPr>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539777" y="3015290"/>
            <a:ext cx="2194560" cy="2913513"/>
          </a:xfrm>
        </p:spPr>
        <p:txBody>
          <a:bodyPr>
            <a:normAutofit/>
          </a:bodyPr>
          <a:lstStyle>
            <a:lvl1pPr marL="0" indent="0">
              <a:buNone/>
              <a:defRPr sz="1400" b="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2878413" y="2336873"/>
            <a:ext cx="2194560" cy="576262"/>
          </a:xfrm>
        </p:spPr>
        <p:txBody>
          <a:bodyPr anchor="b">
            <a:noAutofit/>
          </a:bodyPr>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2879710" y="3007906"/>
            <a:ext cx="2194560" cy="2913513"/>
          </a:xfrm>
        </p:spPr>
        <p:txBody>
          <a:bodyPr>
            <a:normAutofit/>
          </a:bodyPr>
          <a:lstStyle>
            <a:lvl1pPr marL="0" indent="0">
              <a:buNone/>
              <a:defRPr sz="1400" b="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5226136" y="2336873"/>
            <a:ext cx="2194560" cy="576262"/>
          </a:xfrm>
        </p:spPr>
        <p:txBody>
          <a:bodyPr anchor="b">
            <a:noAutofit/>
          </a:bodyPr>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5233520" y="3007905"/>
            <a:ext cx="2194560" cy="2913513"/>
          </a:xfrm>
        </p:spPr>
        <p:txBody>
          <a:bodyPr>
            <a:normAutofit/>
          </a:bodyPr>
          <a:lstStyle>
            <a:lvl1pPr marL="0" indent="0">
              <a:buNone/>
              <a:defRPr sz="1400" b="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93325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grpSp>
        <p:nvGrpSpPr>
          <p:cNvPr id="12" name="Group 7"/>
          <p:cNvGrpSpPr>
            <a:grpSpLocks/>
          </p:cNvGrpSpPr>
          <p:nvPr/>
        </p:nvGrpSpPr>
        <p:grpSpPr bwMode="auto">
          <a:xfrm>
            <a:off x="0" y="609600"/>
            <a:ext cx="9161463" cy="1676400"/>
            <a:chOff x="0" y="2895600"/>
            <a:chExt cx="9161969" cy="1677035"/>
          </a:xfrm>
        </p:grpSpPr>
        <p:pic>
          <p:nvPicPr>
            <p:cNvPr id="13"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a:extLst>
                <a:ext uri="{FF2B5EF4-FFF2-40B4-BE49-F238E27FC236}">
                  <a16:creationId xmlns:a16="http://schemas.microsoft.com/office/drawing/2014/main" id="{B21E4A1B-48F1-4238-A7C2-0B8B5F580018}"/>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7B7C4F5A-8862-46E9-A0BC-7B4E9B213FCE}"/>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0" name="Title 1"/>
          <p:cNvSpPr>
            <a:spLocks noGrp="1"/>
          </p:cNvSpPr>
          <p:nvPr>
            <p:ph type="title"/>
          </p:nvPr>
        </p:nvSpPr>
        <p:spPr>
          <a:xfrm>
            <a:off x="531639" y="753228"/>
            <a:ext cx="6896534"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532391" y="4297503"/>
            <a:ext cx="2192257" cy="576262"/>
          </a:xfrm>
        </p:spPr>
        <p:txBody>
          <a:bodyPr anchor="b">
            <a:noAutofit/>
          </a:bodyPr>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532391" y="2336873"/>
            <a:ext cx="2192257"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solidFill>
                  <a:srgbClr val="000000"/>
                </a:solidFill>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532391" y="4873765"/>
            <a:ext cx="2192257" cy="1062422"/>
          </a:xfrm>
        </p:spPr>
        <p:txBody>
          <a:bodyPr>
            <a:normAutofit/>
          </a:bodyPr>
          <a:lstStyle>
            <a:lvl1pPr marL="0" indent="0">
              <a:buNone/>
              <a:defRPr sz="1400" b="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2870497" y="4297503"/>
            <a:ext cx="2215070" cy="576262"/>
          </a:xfrm>
        </p:spPr>
        <p:txBody>
          <a:bodyPr anchor="b">
            <a:noAutofit/>
          </a:bodyPr>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2870497" y="2336873"/>
            <a:ext cx="2215070"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solidFill>
                  <a:srgbClr val="000000"/>
                </a:solidFill>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2869483" y="4873764"/>
            <a:ext cx="2218004" cy="1062422"/>
          </a:xfrm>
        </p:spPr>
        <p:txBody>
          <a:bodyPr>
            <a:normAutofit/>
          </a:bodyPr>
          <a:lstStyle>
            <a:lvl1pPr marL="0" indent="0">
              <a:buNone/>
              <a:defRPr sz="1400" b="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5231028" y="4297503"/>
            <a:ext cx="2194333" cy="576262"/>
          </a:xfrm>
        </p:spPr>
        <p:txBody>
          <a:bodyPr anchor="b">
            <a:noAutofit/>
          </a:bodyPr>
          <a:lstStyle>
            <a:lvl1pPr marL="0" indent="0">
              <a:buNone/>
              <a:defRPr sz="18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5231027" y="2336873"/>
            <a:ext cx="2194333" cy="1524000"/>
          </a:xfrm>
          <a:prstGeom prst="roundRect">
            <a:avLst>
              <a:gd name="adj" fmla="val 0"/>
            </a:avLst>
          </a:prstGeom>
          <a:effectLst>
            <a:outerShdw blurRad="50800" dist="50800" dir="5400000" algn="tl" rotWithShape="0">
              <a:srgbClr val="000000">
                <a:alpha val="43000"/>
              </a:srgbClr>
            </a:outerShdw>
          </a:effectLst>
        </p:spPr>
        <p:txBody>
          <a:bodyPr rtlCol="0">
            <a:normAutofit/>
          </a:bodyPr>
          <a:lstStyle>
            <a:lvl1pPr marL="0" indent="0" algn="ctr">
              <a:buNone/>
              <a:defRPr sz="1600">
                <a:solidFill>
                  <a:srgbClr val="000000"/>
                </a:solidFill>
              </a:defRPr>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5230934" y="4873762"/>
            <a:ext cx="2197239" cy="1062422"/>
          </a:xfrm>
        </p:spPr>
        <p:txBody>
          <a:bodyPr>
            <a:normAutofit/>
          </a:bodyPr>
          <a:lstStyle>
            <a:lvl1pPr marL="0" indent="0">
              <a:buNone/>
              <a:defRPr sz="1400" b="0">
                <a:solidFill>
                  <a:srgbClr val="00000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34856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4" name="Group 7"/>
          <p:cNvGrpSpPr>
            <a:grpSpLocks/>
          </p:cNvGrpSpPr>
          <p:nvPr/>
        </p:nvGrpSpPr>
        <p:grpSpPr bwMode="auto">
          <a:xfrm rot="5400000">
            <a:off x="4575175" y="2747963"/>
            <a:ext cx="6862763" cy="1366837"/>
            <a:chOff x="2281445" y="609600"/>
            <a:chExt cx="6862555" cy="1368199"/>
          </a:xfrm>
        </p:grpSpPr>
        <p:sp>
          <p:nvSpPr>
            <p:cNvPr id="5" name="Rectangle 4">
              <a:extLst>
                <a:ext uri="{FF2B5EF4-FFF2-40B4-BE49-F238E27FC236}">
                  <a16:creationId xmlns:a16="http://schemas.microsoft.com/office/drawing/2014/main" id="{0C05C0AA-1676-4EC8-9636-190B4B1C32A0}"/>
                </a:ext>
              </a:extLst>
            </p:cNvPr>
            <p:cNvSpPr/>
            <p:nvPr/>
          </p:nvSpPr>
          <p:spPr bwMode="ltGray">
            <a:xfrm>
              <a:off x="2281445" y="609600"/>
              <a:ext cx="5286215" cy="1368199"/>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a:extLst>
                <a:ext uri="{FF2B5EF4-FFF2-40B4-BE49-F238E27FC236}">
                  <a16:creationId xmlns:a16="http://schemas.microsoft.com/office/drawing/2014/main" id="{F4848393-CDE4-401D-B2D9-E35287FBA79B}"/>
                </a:ext>
              </a:extLst>
            </p:cNvPr>
            <p:cNvSpPr/>
            <p:nvPr/>
          </p:nvSpPr>
          <p:spPr>
            <a:xfrm>
              <a:off x="7710530" y="609600"/>
              <a:ext cx="1433470" cy="1368199"/>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464798" y="609597"/>
            <a:ext cx="1069602" cy="4461936"/>
          </a:xfrm>
        </p:spPr>
        <p:txBody>
          <a:bodyPr vert="eaVert"/>
          <a:lstStyle>
            <a:lvl1pPr>
              <a:defRPr>
                <a:solidFill>
                  <a:srgbClr val="000000"/>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241" y="609598"/>
            <a:ext cx="6576359" cy="5326589"/>
          </a:xfrm>
        </p:spPr>
        <p:txBody>
          <a:bodyPr vert="eaVert"/>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998837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7"/>
          <p:cNvGrpSpPr>
            <a:grpSpLocks/>
          </p:cNvGrpSpPr>
          <p:nvPr/>
        </p:nvGrpSpPr>
        <p:grpSpPr bwMode="auto">
          <a:xfrm>
            <a:off x="0" y="609600"/>
            <a:ext cx="9161463" cy="1676400"/>
            <a:chOff x="0" y="2895600"/>
            <a:chExt cx="9161969" cy="1677035"/>
          </a:xfrm>
        </p:grpSpPr>
        <p:pic>
          <p:nvPicPr>
            <p:cNvPr id="5"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a:extLst>
                <a:ext uri="{FF2B5EF4-FFF2-40B4-BE49-F238E27FC236}">
                  <a16:creationId xmlns:a16="http://schemas.microsoft.com/office/drawing/2014/main" id="{D6E1159B-B4EA-4F29-85EB-F2B98B4A949F}"/>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a:extLst>
                <a:ext uri="{FF2B5EF4-FFF2-40B4-BE49-F238E27FC236}">
                  <a16:creationId xmlns:a16="http://schemas.microsoft.com/office/drawing/2014/main" id="{8AD50C38-F4D9-42F5-B56D-5A6CD4E73E0D}"/>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buClr>
                <a:srgbClr val="000000"/>
              </a:buClr>
              <a:defRPr b="0">
                <a:solidFill>
                  <a:srgbClr val="000000"/>
                </a:solidFill>
              </a:defRPr>
            </a:lvl1pPr>
            <a:lvl2pPr>
              <a:buClr>
                <a:srgbClr val="4D4D4D"/>
              </a:buClr>
              <a:defRPr>
                <a:solidFill>
                  <a:srgbClr val="000000"/>
                </a:solidFill>
              </a:defRPr>
            </a:lvl2pPr>
            <a:lvl3pPr>
              <a:buClr>
                <a:srgbClr val="969696"/>
              </a:buClr>
              <a:defRPr>
                <a:solidFill>
                  <a:srgbClr val="000000"/>
                </a:solidFill>
              </a:defRPr>
            </a:lvl3pPr>
            <a:lvl4pPr>
              <a:buClr>
                <a:srgbClr val="808080"/>
              </a:buClr>
              <a:defRPr>
                <a:solidFill>
                  <a:srgbClr val="000000"/>
                </a:solidFill>
              </a:defRPr>
            </a:lvl4pPr>
            <a:lvl5pPr>
              <a:buClr>
                <a:srgbClr val="C0C0C0"/>
              </a:buCl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08848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grpSp>
        <p:nvGrpSpPr>
          <p:cNvPr id="5" name="Group 7"/>
          <p:cNvGrpSpPr>
            <a:grpSpLocks/>
          </p:cNvGrpSpPr>
          <p:nvPr/>
        </p:nvGrpSpPr>
        <p:grpSpPr bwMode="auto">
          <a:xfrm>
            <a:off x="0" y="609600"/>
            <a:ext cx="9161463" cy="1676400"/>
            <a:chOff x="0" y="2895600"/>
            <a:chExt cx="9161969" cy="1677035"/>
          </a:xfrm>
        </p:grpSpPr>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4B985D10-10D1-49DB-B5A6-AD9CC8FB8F3A}"/>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3D986A3B-7DAE-4E4B-A8EB-7B933D4ACF45}"/>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3400" y="753228"/>
            <a:ext cx="6887390" cy="1080938"/>
          </a:xfrm>
        </p:spPr>
        <p:txBody>
          <a:bodyPr/>
          <a:lstStyle/>
          <a:p>
            <a:r>
              <a:rPr lang="en-US"/>
              <a:t>Click to edit Master title style</a:t>
            </a:r>
            <a:endParaRPr lang="en-US" dirty="0"/>
          </a:p>
        </p:txBody>
      </p:sp>
      <p:sp>
        <p:nvSpPr>
          <p:cNvPr id="10" name="Content Placeholder 2">
            <a:extLst>
              <a:ext uri="{FF2B5EF4-FFF2-40B4-BE49-F238E27FC236}">
                <a16:creationId xmlns:a16="http://schemas.microsoft.com/office/drawing/2014/main" id="{C5DABB43-4D95-46DF-A79E-7CE6D99CD4E4}"/>
              </a:ext>
            </a:extLst>
          </p:cNvPr>
          <p:cNvSpPr>
            <a:spLocks noGrp="1"/>
          </p:cNvSpPr>
          <p:nvPr>
            <p:ph idx="10"/>
          </p:nvPr>
        </p:nvSpPr>
        <p:spPr>
          <a:xfrm>
            <a:off x="587498" y="2337326"/>
            <a:ext cx="3357899" cy="3598863"/>
          </a:xfrm>
        </p:spPr>
        <p:txBody>
          <a:bodyPr/>
          <a:lstStyle>
            <a:lvl1pPr>
              <a:buClr>
                <a:srgbClr val="000000"/>
              </a:buClr>
              <a:defRPr b="0">
                <a:solidFill>
                  <a:srgbClr val="000000"/>
                </a:solidFill>
              </a:defRPr>
            </a:lvl1pPr>
            <a:lvl2pPr>
              <a:buClr>
                <a:srgbClr val="4D4D4D"/>
              </a:buClr>
              <a:defRPr>
                <a:solidFill>
                  <a:srgbClr val="000000"/>
                </a:solidFill>
              </a:defRPr>
            </a:lvl2pPr>
            <a:lvl3pPr>
              <a:buClr>
                <a:srgbClr val="969696"/>
              </a:buClr>
              <a:defRPr>
                <a:solidFill>
                  <a:srgbClr val="000000"/>
                </a:solidFill>
              </a:defRPr>
            </a:lvl3pPr>
            <a:lvl4pPr>
              <a:buClr>
                <a:srgbClr val="808080"/>
              </a:buClr>
              <a:defRPr>
                <a:solidFill>
                  <a:srgbClr val="000000"/>
                </a:solidFill>
              </a:defRPr>
            </a:lvl4pPr>
            <a:lvl5pPr>
              <a:buClr>
                <a:srgbClr val="C0C0C0"/>
              </a:buCl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2">
            <a:extLst>
              <a:ext uri="{FF2B5EF4-FFF2-40B4-BE49-F238E27FC236}">
                <a16:creationId xmlns:a16="http://schemas.microsoft.com/office/drawing/2014/main" id="{9FE89830-93AE-4466-A26D-3437EDB48145}"/>
              </a:ext>
            </a:extLst>
          </p:cNvPr>
          <p:cNvSpPr>
            <a:spLocks noGrp="1"/>
          </p:cNvSpPr>
          <p:nvPr>
            <p:ph idx="11"/>
          </p:nvPr>
        </p:nvSpPr>
        <p:spPr>
          <a:xfrm>
            <a:off x="4208126" y="2337852"/>
            <a:ext cx="3357899" cy="3598863"/>
          </a:xfrm>
        </p:spPr>
        <p:txBody>
          <a:bodyPr/>
          <a:lstStyle>
            <a:lvl1pPr>
              <a:buClr>
                <a:srgbClr val="000000"/>
              </a:buClr>
              <a:defRPr b="0">
                <a:solidFill>
                  <a:srgbClr val="000000"/>
                </a:solidFill>
              </a:defRPr>
            </a:lvl1pPr>
            <a:lvl2pPr>
              <a:buClr>
                <a:srgbClr val="4D4D4D"/>
              </a:buClr>
              <a:defRPr>
                <a:solidFill>
                  <a:srgbClr val="000000"/>
                </a:solidFill>
              </a:defRPr>
            </a:lvl2pPr>
            <a:lvl3pPr>
              <a:buClr>
                <a:srgbClr val="969696"/>
              </a:buClr>
              <a:defRPr>
                <a:solidFill>
                  <a:srgbClr val="000000"/>
                </a:solidFill>
              </a:defRPr>
            </a:lvl3pPr>
            <a:lvl4pPr>
              <a:buClr>
                <a:srgbClr val="808080"/>
              </a:buClr>
              <a:defRPr>
                <a:solidFill>
                  <a:srgbClr val="000000"/>
                </a:solidFill>
              </a:defRPr>
            </a:lvl4pPr>
            <a:lvl5pPr>
              <a:buClr>
                <a:srgbClr val="C0C0C0"/>
              </a:buCl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70260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7"/>
          <p:cNvGrpSpPr>
            <a:grpSpLocks/>
          </p:cNvGrpSpPr>
          <p:nvPr/>
        </p:nvGrpSpPr>
        <p:grpSpPr bwMode="auto">
          <a:xfrm>
            <a:off x="0" y="609600"/>
            <a:ext cx="9161463" cy="1676400"/>
            <a:chOff x="0" y="2895600"/>
            <a:chExt cx="9161969" cy="1677035"/>
          </a:xfrm>
        </p:grpSpPr>
        <p:pic>
          <p:nvPicPr>
            <p:cNvPr id="8"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Rectangle 9">
              <a:extLst>
                <a:ext uri="{FF2B5EF4-FFF2-40B4-BE49-F238E27FC236}">
                  <a16:creationId xmlns:a16="http://schemas.microsoft.com/office/drawing/2014/main" id="{5F2F77BB-FDF2-4CD2-BC3E-4BBEB3B93C3C}"/>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BCF8DE9E-6E15-44A3-A6AB-D418FA4D8FF2}"/>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30"/>
            <a:ext cx="6896534" cy="1080937"/>
          </a:xfrm>
        </p:spPr>
        <p:txBody>
          <a:bodyPr/>
          <a:lstStyle>
            <a:lvl1pPr>
              <a:defRPr>
                <a:solidFill>
                  <a:srgbClr val="000000"/>
                </a:solidFill>
              </a:defRPr>
            </a:lvl1pPr>
          </a:lstStyle>
          <a:p>
            <a:r>
              <a:rPr lang="en-US"/>
              <a:t>Click to edit Master title style</a:t>
            </a:r>
            <a:endParaRPr lang="en-US" dirty="0"/>
          </a:p>
        </p:txBody>
      </p:sp>
      <p:sp>
        <p:nvSpPr>
          <p:cNvPr id="3" name="Text Placeholder 2"/>
          <p:cNvSpPr>
            <a:spLocks noGrp="1"/>
          </p:cNvSpPr>
          <p:nvPr>
            <p:ph type="body" idx="1"/>
          </p:nvPr>
        </p:nvSpPr>
        <p:spPr>
          <a:xfrm>
            <a:off x="531638" y="2336874"/>
            <a:ext cx="3374430" cy="693135"/>
          </a:xfrm>
        </p:spPr>
        <p:txBody>
          <a:bodyPr anchor="b"/>
          <a:lstStyle>
            <a:lvl1pPr marL="0" indent="0">
              <a:buNone/>
              <a:defRPr sz="24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hasCustomPrompt="1"/>
          </p:nvPr>
        </p:nvSpPr>
        <p:spPr>
          <a:xfrm>
            <a:off x="531638" y="3030009"/>
            <a:ext cx="3367045" cy="2906179"/>
          </a:xfrm>
        </p:spPr>
        <p:txBody>
          <a:bodyPr/>
          <a:lstStyle>
            <a:lvl1pPr>
              <a:defRPr sz="1800" b="0">
                <a:solidFill>
                  <a:srgbClr val="000000"/>
                </a:solidFill>
              </a:defRPr>
            </a:lvl1pPr>
            <a:lvl2pPr>
              <a:defRPr sz="1600">
                <a:solidFill>
                  <a:srgbClr val="000000"/>
                </a:solidFill>
              </a:defRPr>
            </a:lvl2pPr>
            <a:lvl3pPr>
              <a:defRPr sz="1400">
                <a:solidFill>
                  <a:srgbClr val="000000"/>
                </a:solidFill>
              </a:defRPr>
            </a:lvl3pPr>
            <a:lvl4pPr>
              <a:defRPr>
                <a:solidFill>
                  <a:srgbClr val="000000"/>
                </a:solidFill>
              </a:defRPr>
            </a:lvl4pPr>
            <a:lvl5pPr>
              <a:defRPr>
                <a:solidFill>
                  <a:srgbClr val="000000"/>
                </a:solidFill>
              </a:defRPr>
            </a:lvl5pPr>
          </a:lstStyle>
          <a:p>
            <a:pPr lvl="0"/>
            <a:r>
              <a:rPr lang="en-US" dirty="0"/>
              <a:t>Edit Master text styles</a:t>
            </a:r>
          </a:p>
          <a:p>
            <a:pPr lvl="1"/>
            <a:r>
              <a:rPr lang="en-US" dirty="0"/>
              <a:t>Second level</a:t>
            </a:r>
          </a:p>
          <a:p>
            <a:pPr lvl="2"/>
            <a:r>
              <a:rPr lang="en-US" dirty="0"/>
              <a:t>Third level</a:t>
            </a:r>
          </a:p>
        </p:txBody>
      </p:sp>
      <p:sp>
        <p:nvSpPr>
          <p:cNvPr id="5" name="Text Placeholder 4"/>
          <p:cNvSpPr>
            <a:spLocks noGrp="1"/>
          </p:cNvSpPr>
          <p:nvPr>
            <p:ph type="body" sz="quarter" idx="3"/>
          </p:nvPr>
        </p:nvSpPr>
        <p:spPr>
          <a:xfrm>
            <a:off x="4068514" y="2336873"/>
            <a:ext cx="3359659" cy="692076"/>
          </a:xfrm>
        </p:spPr>
        <p:txBody>
          <a:bodyPr anchor="b"/>
          <a:lstStyle>
            <a:lvl1pPr marL="0" indent="0">
              <a:buNone/>
              <a:defRPr sz="2400" b="1">
                <a:solidFill>
                  <a:srgbClr val="00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hasCustomPrompt="1"/>
          </p:nvPr>
        </p:nvSpPr>
        <p:spPr>
          <a:xfrm>
            <a:off x="4061129" y="3030009"/>
            <a:ext cx="3367044" cy="2906179"/>
          </a:xfrm>
        </p:spPr>
        <p:txBody>
          <a:bodyPr/>
          <a:lstStyle>
            <a:lvl1pPr>
              <a:defRPr sz="1800" b="0">
                <a:solidFill>
                  <a:srgbClr val="000000"/>
                </a:solidFill>
              </a:defRPr>
            </a:lvl1pPr>
            <a:lvl2pPr>
              <a:defRPr sz="1600">
                <a:solidFill>
                  <a:srgbClr val="000000"/>
                </a:solidFill>
              </a:defRPr>
            </a:lvl2pPr>
            <a:lvl3pPr>
              <a:defRPr sz="1400">
                <a:solidFill>
                  <a:srgbClr val="000000"/>
                </a:solidFill>
              </a:defRPr>
            </a:lvl3pPr>
            <a:lvl4pPr>
              <a:defRPr>
                <a:solidFill>
                  <a:srgbClr val="000000"/>
                </a:solidFill>
              </a:defRPr>
            </a:lvl4pPr>
            <a:lvl5pPr>
              <a:defRPr>
                <a:solidFill>
                  <a:srgbClr val="000000"/>
                </a:solidFill>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53620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7"/>
          <p:cNvGrpSpPr>
            <a:grpSpLocks/>
          </p:cNvGrpSpPr>
          <p:nvPr/>
        </p:nvGrpSpPr>
        <p:grpSpPr bwMode="auto">
          <a:xfrm>
            <a:off x="0" y="609600"/>
            <a:ext cx="9161463" cy="1676400"/>
            <a:chOff x="0" y="2895600"/>
            <a:chExt cx="9161969" cy="1677035"/>
          </a:xfrm>
        </p:grpSpPr>
        <p:pic>
          <p:nvPicPr>
            <p:cNvPr id="4"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a:extLst>
                <a:ext uri="{FF2B5EF4-FFF2-40B4-BE49-F238E27FC236}">
                  <a16:creationId xmlns:a16="http://schemas.microsoft.com/office/drawing/2014/main" id="{B4A520E4-4089-4B47-A7E8-E90CF62BFBD2}"/>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Rectangle 6">
              <a:extLst>
                <a:ext uri="{FF2B5EF4-FFF2-40B4-BE49-F238E27FC236}">
                  <a16:creationId xmlns:a16="http://schemas.microsoft.com/office/drawing/2014/main" id="{9352F7A3-9DFD-4F19-9D2D-A382E2D0AB66}"/>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998795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8967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5" name="Group 7"/>
          <p:cNvGrpSpPr>
            <a:grpSpLocks/>
          </p:cNvGrpSpPr>
          <p:nvPr/>
        </p:nvGrpSpPr>
        <p:grpSpPr bwMode="auto">
          <a:xfrm>
            <a:off x="0" y="609600"/>
            <a:ext cx="9161463" cy="1676400"/>
            <a:chOff x="0" y="2895600"/>
            <a:chExt cx="9161969" cy="1677035"/>
          </a:xfrm>
        </p:grpSpPr>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0AB48337-BD05-44E8-9FE6-FBCD2B045378}"/>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A76803CA-B18D-412E-9C22-4AA86AF59DFB}"/>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7"/>
            <a:ext cx="6896534" cy="1080940"/>
          </a:xfrm>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3514385" y="2336874"/>
            <a:ext cx="3913788" cy="3599313"/>
          </a:xfrm>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3401" y="2336873"/>
            <a:ext cx="2796240" cy="3599317"/>
          </a:xfrm>
        </p:spPr>
        <p:txBody>
          <a:bodyPr anchor="ctr"/>
          <a:lstStyle>
            <a:lvl1pPr marL="0" indent="0">
              <a:buNone/>
              <a:defRPr sz="16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22622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7"/>
          <p:cNvGrpSpPr>
            <a:grpSpLocks/>
          </p:cNvGrpSpPr>
          <p:nvPr/>
        </p:nvGrpSpPr>
        <p:grpSpPr bwMode="auto">
          <a:xfrm>
            <a:off x="0" y="609600"/>
            <a:ext cx="9161463" cy="1676400"/>
            <a:chOff x="0" y="2895600"/>
            <a:chExt cx="9161969" cy="1677035"/>
          </a:xfrm>
        </p:grpSpPr>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CB842255-71A4-49C2-AAED-2258D6292AA1}"/>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EB4A0AE3-AE98-416D-94E9-06379FDAEAA4}"/>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31639" y="753228"/>
            <a:ext cx="6896534" cy="1080938"/>
          </a:xfrm>
        </p:spPr>
        <p:txBody>
          <a:bodyP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10956" y="2336874"/>
            <a:ext cx="3917217" cy="3599312"/>
          </a:xfrm>
          <a:noFill/>
          <a:ln>
            <a:noFill/>
          </a:ln>
          <a:effectLst>
            <a:outerShdw blurRad="76200" dist="63500" dir="5040000" algn="tl" rotWithShape="0">
              <a:srgbClr val="000000">
                <a:alpha val="41000"/>
              </a:srgbClr>
            </a:outerShdw>
          </a:effectLst>
        </p:spPr>
        <p:txBody>
          <a:bodyPr rtlCol="0">
            <a:normAutofit/>
          </a:bodyPr>
          <a:lstStyle>
            <a:lvl1pPr marL="0" indent="0">
              <a:buNone/>
              <a:defRPr sz="3200">
                <a:solidFill>
                  <a:srgbClr val="000000"/>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531638" y="2336874"/>
            <a:ext cx="2798487" cy="3599315"/>
          </a:xfrm>
        </p:spPr>
        <p:txBody>
          <a:bodyPr anchor="ctr"/>
          <a:lstStyle>
            <a:lvl1pPr marL="0" indent="0">
              <a:buNone/>
              <a:defRPr sz="1600">
                <a:solidFill>
                  <a:srgbClr val="000000"/>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784849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grpSp>
        <p:nvGrpSpPr>
          <p:cNvPr id="5" name="Group 7"/>
          <p:cNvGrpSpPr>
            <a:grpSpLocks/>
          </p:cNvGrpSpPr>
          <p:nvPr/>
        </p:nvGrpSpPr>
        <p:grpSpPr bwMode="auto">
          <a:xfrm>
            <a:off x="0" y="5105400"/>
            <a:ext cx="9161463" cy="1676400"/>
            <a:chOff x="0" y="2895600"/>
            <a:chExt cx="9161969" cy="1677035"/>
          </a:xfrm>
        </p:grpSpPr>
        <p:pic>
          <p:nvPicPr>
            <p:cNvPr id="6" name="Picture 8"/>
            <p:cNvPicPr>
              <a:picLocks noChangeAspect="1"/>
            </p:cNvPicPr>
            <p:nvPr/>
          </p:nvPicPr>
          <p:blipFill>
            <a:blip r:embed="rId2">
              <a:extLst>
                <a:ext uri="{28A0092B-C50C-407E-A947-70E740481C1C}">
                  <a14:useLocalDpi xmlns:a14="http://schemas.microsoft.com/office/drawing/2010/main" val="0"/>
                </a:ext>
              </a:extLst>
            </a:blip>
            <a:srcRect l="26982" r="-217"/>
            <a:stretch>
              <a:fillRect/>
            </a:stretch>
          </p:blipFill>
          <p:spPr bwMode="auto">
            <a:xfrm>
              <a:off x="0" y="4251471"/>
              <a:ext cx="7644384" cy="321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9"/>
            <p:cNvPicPr>
              <a:picLocks noChangeAspect="1"/>
            </p:cNvPicPr>
            <p:nvPr/>
          </p:nvPicPr>
          <p:blipFill>
            <a:blip r:embed="rId3" cstate="print">
              <a:extLst>
                <a:ext uri="{28A0092B-C50C-407E-A947-70E740481C1C}">
                  <a14:useLocalDpi xmlns:a14="http://schemas.microsoft.com/office/drawing/2010/main" val="0"/>
                </a:ext>
              </a:extLst>
            </a:blip>
            <a:srcRect r="9871"/>
            <a:stretch>
              <a:fillRect/>
            </a:stretch>
          </p:blipFill>
          <p:spPr bwMode="auto">
            <a:xfrm>
              <a:off x="7717217" y="4259262"/>
              <a:ext cx="1444752" cy="144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AB3E73B3-6D8D-4A73-A497-C5886EE5128F}"/>
                </a:ext>
              </a:extLst>
            </p:cNvPr>
            <p:cNvSpPr/>
            <p:nvPr/>
          </p:nvSpPr>
          <p:spPr bwMode="ltGray">
            <a:xfrm>
              <a:off x="0" y="2895600"/>
              <a:ext cx="7566443" cy="1368943"/>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a:extLst>
                <a:ext uri="{FF2B5EF4-FFF2-40B4-BE49-F238E27FC236}">
                  <a16:creationId xmlns:a16="http://schemas.microsoft.com/office/drawing/2014/main" id="{6D34171D-41AA-4667-8EF6-721FBA66F377}"/>
                </a:ext>
              </a:extLst>
            </p:cNvPr>
            <p:cNvSpPr/>
            <p:nvPr/>
          </p:nvSpPr>
          <p:spPr>
            <a:xfrm>
              <a:off x="7710914" y="2895600"/>
              <a:ext cx="1433591" cy="1368943"/>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524255" y="609597"/>
            <a:ext cx="6896534" cy="3592750"/>
          </a:xfrm>
        </p:spPr>
        <p:txBody>
          <a:bodyPr/>
          <a:lstStyle>
            <a:lvl1pPr>
              <a:defRPr sz="3200">
                <a:solidFill>
                  <a:srgbClr val="000000"/>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531638" y="5243740"/>
            <a:ext cx="6889151" cy="1101764"/>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650608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7" name="Title Placeholder 1"/>
          <p:cNvSpPr>
            <a:spLocks noGrp="1"/>
          </p:cNvSpPr>
          <p:nvPr>
            <p:ph type="title"/>
          </p:nvPr>
        </p:nvSpPr>
        <p:spPr bwMode="auto">
          <a:xfrm>
            <a:off x="531813" y="752475"/>
            <a:ext cx="6896100"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US" altLang="en-US" dirty="0"/>
          </a:p>
        </p:txBody>
      </p:sp>
      <p:sp>
        <p:nvSpPr>
          <p:cNvPr id="1028" name="Text Placeholder 2"/>
          <p:cNvSpPr>
            <a:spLocks noGrp="1"/>
          </p:cNvSpPr>
          <p:nvPr>
            <p:ph type="body" idx="1"/>
          </p:nvPr>
        </p:nvSpPr>
        <p:spPr bwMode="auto">
          <a:xfrm>
            <a:off x="533400" y="2336800"/>
            <a:ext cx="6888163" cy="359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Edit Master text styles</a:t>
            </a:r>
          </a:p>
          <a:p>
            <a:pPr lvl="1"/>
            <a:r>
              <a:rPr lang="en-US" altLang="en-US" dirty="0"/>
              <a:t>Second level</a:t>
            </a:r>
          </a:p>
          <a:p>
            <a:pPr lvl="2"/>
            <a:r>
              <a:rPr lang="en-US" altLang="en-US" dirty="0"/>
              <a:t>Third level</a:t>
            </a:r>
          </a:p>
          <a:p>
            <a:pPr lvl="3"/>
            <a:r>
              <a:rPr lang="en-US" altLang="en-US" dirty="0"/>
              <a:t>Fourth level</a:t>
            </a:r>
          </a:p>
        </p:txBody>
      </p:sp>
    </p:spTree>
  </p:cSld>
  <p:clrMap bg1="dk1" tx1="lt1" bg2="dk2" tx2="lt2" accent1="accent1" accent2="accent2" accent3="accent3" accent4="accent4" accent5="accent5" accent6="accent6" hlink="hlink" folHlink="folHlink"/>
  <p:sldLayoutIdLst>
    <p:sldLayoutId id="2147485119" r:id="rId1"/>
    <p:sldLayoutId id="2147485120" r:id="rId2"/>
    <p:sldLayoutId id="2147485122" r:id="rId3"/>
    <p:sldLayoutId id="2147485123" r:id="rId4"/>
    <p:sldLayoutId id="2147485124" r:id="rId5"/>
    <p:sldLayoutId id="2147485125" r:id="rId6"/>
    <p:sldLayoutId id="2147485126" r:id="rId7"/>
    <p:sldLayoutId id="2147485127" r:id="rId8"/>
    <p:sldLayoutId id="2147485129" r:id="rId9"/>
    <p:sldLayoutId id="2147485130" r:id="rId10"/>
    <p:sldLayoutId id="2147485132" r:id="rId11"/>
    <p:sldLayoutId id="2147485133" r:id="rId12"/>
    <p:sldLayoutId id="2147485135" r:id="rId13"/>
  </p:sldLayoutIdLst>
  <p:txStyles>
    <p:titleStyle>
      <a:lvl1pPr algn="l" rtl="0" eaLnBrk="1" fontAlgn="base" hangingPunct="1">
        <a:lnSpc>
          <a:spcPct val="90000"/>
        </a:lnSpc>
        <a:spcBef>
          <a:spcPct val="0"/>
        </a:spcBef>
        <a:spcAft>
          <a:spcPct val="0"/>
        </a:spcAft>
        <a:defRPr sz="3200" kern="1200">
          <a:solidFill>
            <a:srgbClr val="000000"/>
          </a:solidFill>
          <a:latin typeface="Arial Black" panose="020B0A04020102020204" pitchFamily="34" charset="0"/>
          <a:ea typeface="+mj-ea"/>
          <a:cs typeface="+mj-cs"/>
        </a:defRPr>
      </a:lvl1pPr>
      <a:lvl2pPr algn="l" rtl="0" eaLnBrk="1" fontAlgn="base" hangingPunct="1">
        <a:lnSpc>
          <a:spcPct val="90000"/>
        </a:lnSpc>
        <a:spcBef>
          <a:spcPct val="0"/>
        </a:spcBef>
        <a:spcAft>
          <a:spcPct val="0"/>
        </a:spcAft>
        <a:defRPr sz="3600">
          <a:solidFill>
            <a:schemeClr val="tx1"/>
          </a:solidFill>
          <a:latin typeface="Trebuchet MS" pitchFamily="34" charset="0"/>
        </a:defRPr>
      </a:lvl2pPr>
      <a:lvl3pPr algn="l" rtl="0" eaLnBrk="1" fontAlgn="base" hangingPunct="1">
        <a:lnSpc>
          <a:spcPct val="90000"/>
        </a:lnSpc>
        <a:spcBef>
          <a:spcPct val="0"/>
        </a:spcBef>
        <a:spcAft>
          <a:spcPct val="0"/>
        </a:spcAft>
        <a:defRPr sz="3600">
          <a:solidFill>
            <a:schemeClr val="tx1"/>
          </a:solidFill>
          <a:latin typeface="Trebuchet MS" pitchFamily="34" charset="0"/>
        </a:defRPr>
      </a:lvl3pPr>
      <a:lvl4pPr algn="l" rtl="0" eaLnBrk="1" fontAlgn="base" hangingPunct="1">
        <a:lnSpc>
          <a:spcPct val="90000"/>
        </a:lnSpc>
        <a:spcBef>
          <a:spcPct val="0"/>
        </a:spcBef>
        <a:spcAft>
          <a:spcPct val="0"/>
        </a:spcAft>
        <a:defRPr sz="3600">
          <a:solidFill>
            <a:schemeClr val="tx1"/>
          </a:solidFill>
          <a:latin typeface="Trebuchet MS" pitchFamily="34" charset="0"/>
        </a:defRPr>
      </a:lvl4pPr>
      <a:lvl5pPr algn="l" rtl="0" eaLnBrk="1" fontAlgn="base" hangingPunct="1">
        <a:lnSpc>
          <a:spcPct val="90000"/>
        </a:lnSpc>
        <a:spcBef>
          <a:spcPct val="0"/>
        </a:spcBef>
        <a:spcAft>
          <a:spcPct val="0"/>
        </a:spcAft>
        <a:defRPr sz="3600">
          <a:solidFill>
            <a:schemeClr val="tx1"/>
          </a:solidFill>
          <a:latin typeface="Trebuchet MS" pitchFamily="34" charset="0"/>
        </a:defRPr>
      </a:lvl5pPr>
      <a:lvl6pPr marL="457200" algn="l" rtl="0" eaLnBrk="1" fontAlgn="base" hangingPunct="1">
        <a:lnSpc>
          <a:spcPct val="90000"/>
        </a:lnSpc>
        <a:spcBef>
          <a:spcPct val="0"/>
        </a:spcBef>
        <a:spcAft>
          <a:spcPct val="0"/>
        </a:spcAft>
        <a:defRPr sz="3600">
          <a:solidFill>
            <a:schemeClr val="tx1"/>
          </a:solidFill>
          <a:latin typeface="Trebuchet MS" pitchFamily="34" charset="0"/>
        </a:defRPr>
      </a:lvl6pPr>
      <a:lvl7pPr marL="914400" algn="l" rtl="0" eaLnBrk="1" fontAlgn="base" hangingPunct="1">
        <a:lnSpc>
          <a:spcPct val="90000"/>
        </a:lnSpc>
        <a:spcBef>
          <a:spcPct val="0"/>
        </a:spcBef>
        <a:spcAft>
          <a:spcPct val="0"/>
        </a:spcAft>
        <a:defRPr sz="3600">
          <a:solidFill>
            <a:schemeClr val="tx1"/>
          </a:solidFill>
          <a:latin typeface="Trebuchet MS" pitchFamily="34" charset="0"/>
        </a:defRPr>
      </a:lvl7pPr>
      <a:lvl8pPr marL="1371600" algn="l" rtl="0" eaLnBrk="1" fontAlgn="base" hangingPunct="1">
        <a:lnSpc>
          <a:spcPct val="90000"/>
        </a:lnSpc>
        <a:spcBef>
          <a:spcPct val="0"/>
        </a:spcBef>
        <a:spcAft>
          <a:spcPct val="0"/>
        </a:spcAft>
        <a:defRPr sz="3600">
          <a:solidFill>
            <a:schemeClr val="tx1"/>
          </a:solidFill>
          <a:latin typeface="Trebuchet MS" pitchFamily="34" charset="0"/>
        </a:defRPr>
      </a:lvl8pPr>
      <a:lvl9pPr marL="1828800" algn="l" rtl="0" eaLnBrk="1" fontAlgn="base" hangingPunct="1">
        <a:lnSpc>
          <a:spcPct val="90000"/>
        </a:lnSpc>
        <a:spcBef>
          <a:spcPct val="0"/>
        </a:spcBef>
        <a:spcAft>
          <a:spcPct val="0"/>
        </a:spcAft>
        <a:defRPr sz="3600">
          <a:solidFill>
            <a:schemeClr val="tx1"/>
          </a:solidFill>
          <a:latin typeface="Trebuchet MS" pitchFamily="34" charset="0"/>
        </a:defRPr>
      </a:lvl9pPr>
    </p:titleStyle>
    <p:bodyStyle>
      <a:lvl1pPr marL="228600" indent="-228600" algn="l" rtl="0" eaLnBrk="1" fontAlgn="base" hangingPunct="1">
        <a:lnSpc>
          <a:spcPct val="90000"/>
        </a:lnSpc>
        <a:spcBef>
          <a:spcPts val="1000"/>
        </a:spcBef>
        <a:spcAft>
          <a:spcPct val="0"/>
        </a:spcAft>
        <a:buClr>
          <a:srgbClr val="000000"/>
        </a:buClr>
        <a:buFont typeface="Arial" panose="020B0604020202020204" pitchFamily="34" charset="0"/>
        <a:buChar char="►"/>
        <a:defRPr sz="2400" b="0" kern="1200">
          <a:solidFill>
            <a:srgbClr val="000000"/>
          </a:solidFill>
          <a:latin typeface="Arial" panose="020B0604020202020204" pitchFamily="34" charset="0"/>
          <a:ea typeface="+mn-ea"/>
          <a:cs typeface="Arial" panose="020B0604020202020204" pitchFamily="34" charset="0"/>
        </a:defRPr>
      </a:lvl1pPr>
      <a:lvl2pPr marL="685800" indent="-228600" algn="l" rtl="0" eaLnBrk="1" fontAlgn="base" hangingPunct="1">
        <a:lnSpc>
          <a:spcPct val="90000"/>
        </a:lnSpc>
        <a:spcBef>
          <a:spcPts val="500"/>
        </a:spcBef>
        <a:spcAft>
          <a:spcPct val="0"/>
        </a:spcAft>
        <a:buClr>
          <a:srgbClr val="4D4D4D"/>
        </a:buClr>
        <a:buFont typeface="Arial" panose="020B0604020202020204" pitchFamily="34" charset="0"/>
        <a:buChar char="●"/>
        <a:defRPr sz="2000" kern="1200">
          <a:solidFill>
            <a:srgbClr val="000000"/>
          </a:solidFill>
          <a:latin typeface="Arial" panose="020B0604020202020204" pitchFamily="34" charset="0"/>
          <a:ea typeface="+mn-ea"/>
          <a:cs typeface="Arial" panose="020B0604020202020204" pitchFamily="34" charset="0"/>
        </a:defRPr>
      </a:lvl2pPr>
      <a:lvl3pPr marL="1143000" indent="-228600" algn="l" rtl="0" eaLnBrk="1" fontAlgn="base" hangingPunct="1">
        <a:lnSpc>
          <a:spcPct val="90000"/>
        </a:lnSpc>
        <a:spcBef>
          <a:spcPts val="500"/>
        </a:spcBef>
        <a:spcAft>
          <a:spcPct val="0"/>
        </a:spcAft>
        <a:buClr>
          <a:srgbClr val="808080"/>
        </a:buClr>
        <a:buFont typeface="Arial" panose="020B0604020202020204" pitchFamily="34" charset="0"/>
        <a:buChar char="■"/>
        <a:defRPr kern="1200">
          <a:solidFill>
            <a:srgbClr val="000000"/>
          </a:solidFill>
          <a:latin typeface="Arial" panose="020B0604020202020204" pitchFamily="34" charset="0"/>
          <a:ea typeface="+mn-ea"/>
          <a:cs typeface="Arial" panose="020B0604020202020204" pitchFamily="34" charset="0"/>
        </a:defRPr>
      </a:lvl3pPr>
      <a:lvl4pPr marL="1600200" indent="-228600" algn="l" rtl="0" eaLnBrk="1" fontAlgn="base" hangingPunct="1">
        <a:lnSpc>
          <a:spcPct val="90000"/>
        </a:lnSpc>
        <a:spcBef>
          <a:spcPts val="500"/>
        </a:spcBef>
        <a:spcAft>
          <a:spcPct val="0"/>
        </a:spcAft>
        <a:buClr>
          <a:srgbClr val="B2B2B2"/>
        </a:buClr>
        <a:buFont typeface="Arial" panose="020B0604020202020204" pitchFamily="34" charset="0"/>
        <a:buChar char="•"/>
        <a:defRPr sz="1600" kern="1200">
          <a:solidFill>
            <a:srgbClr val="000000"/>
          </a:solidFill>
          <a:latin typeface="Arial" panose="020B0604020202020204" pitchFamily="34" charset="0"/>
          <a:ea typeface="+mn-ea"/>
          <a:cs typeface="Arial" panose="020B0604020202020204" pitchFamily="34" charset="0"/>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hyperlink" Target="https://creativecommons.org/licenses/by-nc-sa/3.0/" TargetMode="External"/><Relationship Id="rId4" Type="http://schemas.openxmlformats.org/officeDocument/2006/relationships/hyperlink" Target="https://blog.patentology.com.au/2012/03/australias-raising-barwhat-this-means.html"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paddc.org/"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 Id="rId6" Type="http://schemas.openxmlformats.org/officeDocument/2006/relationships/hyperlink" Target="mailto:info@thearclancleb.org" TargetMode="External"/><Relationship Id="rId5" Type="http://schemas.openxmlformats.org/officeDocument/2006/relationships/hyperlink" Target="https://twitter.com/PaDDCouncil" TargetMode="External"/><Relationship Id="rId4" Type="http://schemas.openxmlformats.org/officeDocument/2006/relationships/hyperlink" Target="http://www.facebook.com/PADDC"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Choice and Control: Raising the Bar!</a:t>
            </a:r>
          </a:p>
        </p:txBody>
      </p:sp>
      <p:sp>
        <p:nvSpPr>
          <p:cNvPr id="3" name="Subtitle 2"/>
          <p:cNvSpPr>
            <a:spLocks noGrp="1"/>
          </p:cNvSpPr>
          <p:nvPr>
            <p:ph type="subTitle" idx="1"/>
          </p:nvPr>
        </p:nvSpPr>
        <p:spPr/>
        <p:txBody>
          <a:bodyPr>
            <a:normAutofit lnSpcReduction="10000"/>
          </a:bodyPr>
          <a:lstStyle/>
          <a:p>
            <a:r>
              <a:rPr lang="en-US" dirty="0"/>
              <a:t>Maureen Westcott</a:t>
            </a:r>
          </a:p>
          <a:p>
            <a:r>
              <a:rPr lang="en-US" dirty="0"/>
              <a:t>Lisa Tesler</a:t>
            </a:r>
          </a:p>
          <a:p>
            <a:r>
              <a:rPr lang="en-US" dirty="0"/>
              <a:t>IM4Q Steering Committee Members</a:t>
            </a:r>
          </a:p>
          <a:p>
            <a:endParaRPr lang="en-US" dirty="0"/>
          </a:p>
        </p:txBody>
      </p:sp>
      <p:sp>
        <p:nvSpPr>
          <p:cNvPr id="4" name="Date Placeholder 3"/>
          <p:cNvSpPr>
            <a:spLocks noGrp="1"/>
          </p:cNvSpPr>
          <p:nvPr>
            <p:ph type="dt" sz="half" idx="2"/>
          </p:nvPr>
        </p:nvSpPr>
        <p:spPr>
          <a:xfrm>
            <a:off x="6958806" y="2920787"/>
            <a:ext cx="2057400" cy="736813"/>
          </a:xfrm>
        </p:spPr>
        <p:txBody>
          <a:bodyPr/>
          <a:lstStyle/>
          <a:p>
            <a:r>
              <a:rPr lang="en-US" dirty="0"/>
              <a:t>July 27, 2022</a:t>
            </a:r>
          </a:p>
          <a:p>
            <a:endParaRPr lang="en-US" dirty="0"/>
          </a:p>
        </p:txBody>
      </p:sp>
      <p:pic>
        <p:nvPicPr>
          <p:cNvPr id="6" name="Picture 5" descr="A picture containing graphical user interface&#10;&#10;Description automatically generated">
            <a:extLst>
              <a:ext uri="{FF2B5EF4-FFF2-40B4-BE49-F238E27FC236}">
                <a16:creationId xmlns:a16="http://schemas.microsoft.com/office/drawing/2014/main" id="{361B31BE-6A60-412A-9CD6-63E6DB7B44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15000" y="5252070"/>
            <a:ext cx="2695794" cy="814354"/>
          </a:xfrm>
          <a:prstGeom prst="rect">
            <a:avLst/>
          </a:prstGeom>
        </p:spPr>
      </p:pic>
      <p:pic>
        <p:nvPicPr>
          <p:cNvPr id="7" name="Picture 6" descr="Logo, company name&#10;&#10;Description automatically generated">
            <a:extLst>
              <a:ext uri="{FF2B5EF4-FFF2-40B4-BE49-F238E27FC236}">
                <a16:creationId xmlns:a16="http://schemas.microsoft.com/office/drawing/2014/main" id="{37FB04A0-3CCC-4665-8993-CC82B30F7B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64585" y="4343400"/>
            <a:ext cx="3541691" cy="2514600"/>
          </a:xfrm>
          <a:prstGeom prst="rect">
            <a:avLst/>
          </a:prstGeom>
        </p:spPr>
      </p:pic>
    </p:spTree>
    <p:extLst>
      <p:ext uri="{BB962C8B-B14F-4D97-AF65-F5344CB8AC3E}">
        <p14:creationId xmlns:p14="http://schemas.microsoft.com/office/powerpoint/2010/main" val="21866094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A39BE-76BF-404A-9777-453C0E19397E}"/>
              </a:ext>
            </a:extLst>
          </p:cNvPr>
          <p:cNvSpPr>
            <a:spLocks noGrp="1"/>
          </p:cNvSpPr>
          <p:nvPr>
            <p:ph type="title"/>
          </p:nvPr>
        </p:nvSpPr>
        <p:spPr/>
        <p:txBody>
          <a:bodyPr/>
          <a:lstStyle/>
          <a:p>
            <a:r>
              <a:rPr lang="en-US" dirty="0"/>
              <a:t>State Data Report</a:t>
            </a:r>
          </a:p>
        </p:txBody>
      </p:sp>
      <p:graphicFrame>
        <p:nvGraphicFramePr>
          <p:cNvPr id="4" name="Content Placeholder 3">
            <a:extLst>
              <a:ext uri="{FF2B5EF4-FFF2-40B4-BE49-F238E27FC236}">
                <a16:creationId xmlns:a16="http://schemas.microsoft.com/office/drawing/2014/main" id="{FBD1CC6F-2B9C-406F-AA3B-CD8883137EC8}"/>
              </a:ext>
            </a:extLst>
          </p:cNvPr>
          <p:cNvGraphicFramePr>
            <a:graphicFrameLocks noGrp="1" noChangeAspect="1"/>
          </p:cNvGraphicFramePr>
          <p:nvPr>
            <p:ph idx="1"/>
            <p:extLst>
              <p:ext uri="{D42A27DB-BD31-4B8C-83A1-F6EECF244321}">
                <p14:modId xmlns:p14="http://schemas.microsoft.com/office/powerpoint/2010/main" val="1251360906"/>
              </p:ext>
            </p:extLst>
          </p:nvPr>
        </p:nvGraphicFramePr>
        <p:xfrm>
          <a:off x="2514600" y="2057399"/>
          <a:ext cx="3733800" cy="4830185"/>
        </p:xfrm>
        <a:graphic>
          <a:graphicData uri="http://schemas.openxmlformats.org/presentationml/2006/ole">
            <mc:AlternateContent xmlns:mc="http://schemas.openxmlformats.org/markup-compatibility/2006">
              <mc:Choice xmlns:v="urn:schemas-microsoft-com:vml" Requires="v">
                <p:oleObj name="Acrobat Document" r:id="rId3" imgW="5828993" imgH="7543566" progId="AcroExch.Document.DC">
                  <p:embed/>
                </p:oleObj>
              </mc:Choice>
              <mc:Fallback>
                <p:oleObj name="Acrobat Document" r:id="rId3" imgW="5828993" imgH="7543566" progId="AcroExch.Document.DC">
                  <p:embed/>
                  <p:pic>
                    <p:nvPicPr>
                      <p:cNvPr id="4" name="Content Placeholder 3">
                        <a:extLst>
                          <a:ext uri="{FF2B5EF4-FFF2-40B4-BE49-F238E27FC236}">
                            <a16:creationId xmlns:a16="http://schemas.microsoft.com/office/drawing/2014/main" id="{FBD1CC6F-2B9C-406F-AA3B-CD8883137EC8}"/>
                          </a:ext>
                        </a:extLst>
                      </p:cNvPr>
                      <p:cNvPicPr/>
                      <p:nvPr/>
                    </p:nvPicPr>
                    <p:blipFill>
                      <a:blip r:embed="rId4"/>
                      <a:stretch>
                        <a:fillRect/>
                      </a:stretch>
                    </p:blipFill>
                    <p:spPr>
                      <a:xfrm>
                        <a:off x="2514600" y="2057399"/>
                        <a:ext cx="3733800" cy="4830185"/>
                      </a:xfrm>
                      <a:prstGeom prst="rect">
                        <a:avLst/>
                      </a:prstGeom>
                    </p:spPr>
                  </p:pic>
                </p:oleObj>
              </mc:Fallback>
            </mc:AlternateContent>
          </a:graphicData>
        </a:graphic>
      </p:graphicFrame>
    </p:spTree>
    <p:extLst>
      <p:ext uri="{BB962C8B-B14F-4D97-AF65-F5344CB8AC3E}">
        <p14:creationId xmlns:p14="http://schemas.microsoft.com/office/powerpoint/2010/main" val="141593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814A4-6D7F-47BC-AAB7-9E160F72D4AF}"/>
              </a:ext>
            </a:extLst>
          </p:cNvPr>
          <p:cNvSpPr>
            <a:spLocks noGrp="1"/>
          </p:cNvSpPr>
          <p:nvPr>
            <p:ph type="title"/>
          </p:nvPr>
        </p:nvSpPr>
        <p:spPr/>
        <p:txBody>
          <a:bodyPr/>
          <a:lstStyle/>
          <a:p>
            <a:r>
              <a:rPr lang="en-US" dirty="0"/>
              <a:t>What does the Choice and Control Data Show?</a:t>
            </a:r>
          </a:p>
        </p:txBody>
      </p:sp>
      <p:sp>
        <p:nvSpPr>
          <p:cNvPr id="3" name="Content Placeholder 2">
            <a:extLst>
              <a:ext uri="{FF2B5EF4-FFF2-40B4-BE49-F238E27FC236}">
                <a16:creationId xmlns:a16="http://schemas.microsoft.com/office/drawing/2014/main" id="{3DD03131-173C-4EB3-92F2-DE87F6D33693}"/>
              </a:ext>
            </a:extLst>
          </p:cNvPr>
          <p:cNvSpPr>
            <a:spLocks noGrp="1"/>
          </p:cNvSpPr>
          <p:nvPr>
            <p:ph idx="1"/>
          </p:nvPr>
        </p:nvSpPr>
        <p:spPr/>
        <p:txBody>
          <a:bodyPr/>
          <a:lstStyle/>
          <a:p>
            <a:r>
              <a:rPr lang="en-US" sz="2400" b="1" i="0" u="none" strike="noStrike" baseline="0" dirty="0">
                <a:solidFill>
                  <a:srgbClr val="000000"/>
                </a:solidFill>
                <a:latin typeface="Times New Roman" panose="02020603050405020304" pitchFamily="18" charset="0"/>
              </a:rPr>
              <a:t>30% answered by the individual; </a:t>
            </a:r>
          </a:p>
          <a:p>
            <a:r>
              <a:rPr lang="en-US" sz="2400" b="1" i="0" u="none" strike="noStrike" baseline="0" dirty="0">
                <a:solidFill>
                  <a:srgbClr val="000000"/>
                </a:solidFill>
                <a:latin typeface="Times New Roman" panose="02020603050405020304" pitchFamily="18" charset="0"/>
              </a:rPr>
              <a:t>23% by paid staff; </a:t>
            </a:r>
          </a:p>
          <a:p>
            <a:r>
              <a:rPr lang="en-US" sz="2400" b="1" i="0" u="none" strike="noStrike" baseline="0" dirty="0">
                <a:solidFill>
                  <a:srgbClr val="000000"/>
                </a:solidFill>
                <a:latin typeface="Times New Roman" panose="02020603050405020304" pitchFamily="18" charset="0"/>
              </a:rPr>
              <a:t>20% by family member, friend or advocate; or a combination of these.</a:t>
            </a:r>
          </a:p>
          <a:p>
            <a:endParaRPr lang="en-US" b="1" dirty="0">
              <a:latin typeface="Times New Roman" panose="02020603050405020304" pitchFamily="18" charset="0"/>
            </a:endParaRPr>
          </a:p>
          <a:p>
            <a:r>
              <a:rPr lang="en-US" sz="2400" dirty="0">
                <a:latin typeface="Arial" panose="020B0604020202020204" pitchFamily="34" charset="0"/>
              </a:rPr>
              <a:t>Some areas are good but can be better </a:t>
            </a:r>
            <a:br>
              <a:rPr lang="en-US" sz="2400" dirty="0">
                <a:latin typeface="Arial" panose="020B0604020202020204" pitchFamily="34" charset="0"/>
              </a:rPr>
            </a:br>
            <a:r>
              <a:rPr lang="en-US" sz="2400" dirty="0">
                <a:latin typeface="Arial" panose="020B0604020202020204" pitchFamily="34" charset="0"/>
              </a:rPr>
              <a:t>and some areas are not so good and need work to improve</a:t>
            </a:r>
          </a:p>
          <a:p>
            <a:endParaRPr lang="en-US" dirty="0"/>
          </a:p>
        </p:txBody>
      </p:sp>
    </p:spTree>
    <p:extLst>
      <p:ext uri="{BB962C8B-B14F-4D97-AF65-F5344CB8AC3E}">
        <p14:creationId xmlns:p14="http://schemas.microsoft.com/office/powerpoint/2010/main" val="42241295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07807-0BB4-4601-BADC-B7A4E1E82309}"/>
              </a:ext>
            </a:extLst>
          </p:cNvPr>
          <p:cNvSpPr>
            <a:spLocks noGrp="1"/>
          </p:cNvSpPr>
          <p:nvPr>
            <p:ph type="title"/>
          </p:nvPr>
        </p:nvSpPr>
        <p:spPr/>
        <p:txBody>
          <a:bodyPr/>
          <a:lstStyle/>
          <a:p>
            <a:r>
              <a:rPr lang="en-US" dirty="0"/>
              <a:t>What does the Data Show? </a:t>
            </a:r>
            <a:br>
              <a:rPr lang="en-US" dirty="0"/>
            </a:br>
            <a:r>
              <a:rPr lang="en-US" dirty="0"/>
              <a:t>Good…but could be better</a:t>
            </a:r>
          </a:p>
        </p:txBody>
      </p:sp>
      <p:sp>
        <p:nvSpPr>
          <p:cNvPr id="3" name="Content Placeholder 2">
            <a:extLst>
              <a:ext uri="{FF2B5EF4-FFF2-40B4-BE49-F238E27FC236}">
                <a16:creationId xmlns:a16="http://schemas.microsoft.com/office/drawing/2014/main" id="{F44A8EB7-CADB-4B16-A600-A346BA95D88D}"/>
              </a:ext>
            </a:extLst>
          </p:cNvPr>
          <p:cNvSpPr>
            <a:spLocks noGrp="1"/>
          </p:cNvSpPr>
          <p:nvPr>
            <p:ph idx="1"/>
          </p:nvPr>
        </p:nvSpPr>
        <p:spPr/>
        <p:txBody>
          <a:bodyPr/>
          <a:lstStyle/>
          <a:p>
            <a:r>
              <a:rPr lang="en-US" sz="3200" dirty="0"/>
              <a:t>89% chose their daily schedule and 94% have enough choice about free time</a:t>
            </a:r>
          </a:p>
          <a:p>
            <a:r>
              <a:rPr lang="en-US" sz="3200" dirty="0"/>
              <a:t>79% said that they determined what they did during the day.</a:t>
            </a:r>
          </a:p>
          <a:p>
            <a:r>
              <a:rPr lang="en-US" sz="3200" dirty="0"/>
              <a:t>76% chose their services</a:t>
            </a:r>
          </a:p>
          <a:p>
            <a:r>
              <a:rPr lang="en-US" sz="3200" dirty="0"/>
              <a:t>64% of people carry ID</a:t>
            </a:r>
          </a:p>
          <a:p>
            <a:pPr marL="0" indent="0">
              <a:buNone/>
            </a:pPr>
            <a:endParaRPr lang="en-US" dirty="0"/>
          </a:p>
        </p:txBody>
      </p:sp>
    </p:spTree>
    <p:extLst>
      <p:ext uri="{BB962C8B-B14F-4D97-AF65-F5344CB8AC3E}">
        <p14:creationId xmlns:p14="http://schemas.microsoft.com/office/powerpoint/2010/main" val="30605074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07807-0BB4-4601-BADC-B7A4E1E82309}"/>
              </a:ext>
            </a:extLst>
          </p:cNvPr>
          <p:cNvSpPr>
            <a:spLocks noGrp="1"/>
          </p:cNvSpPr>
          <p:nvPr>
            <p:ph type="title"/>
          </p:nvPr>
        </p:nvSpPr>
        <p:spPr/>
        <p:txBody>
          <a:bodyPr/>
          <a:lstStyle/>
          <a:p>
            <a:r>
              <a:rPr lang="en-US" dirty="0"/>
              <a:t>What does the Data Show? </a:t>
            </a:r>
            <a:br>
              <a:rPr lang="en-US" dirty="0"/>
            </a:br>
            <a:r>
              <a:rPr lang="en-US" dirty="0"/>
              <a:t>Good…but could be better</a:t>
            </a:r>
          </a:p>
        </p:txBody>
      </p:sp>
      <p:sp>
        <p:nvSpPr>
          <p:cNvPr id="3" name="Content Placeholder 2">
            <a:extLst>
              <a:ext uri="{FF2B5EF4-FFF2-40B4-BE49-F238E27FC236}">
                <a16:creationId xmlns:a16="http://schemas.microsoft.com/office/drawing/2014/main" id="{F44A8EB7-CADB-4B16-A600-A346BA95D88D}"/>
              </a:ext>
            </a:extLst>
          </p:cNvPr>
          <p:cNvSpPr>
            <a:spLocks noGrp="1"/>
          </p:cNvSpPr>
          <p:nvPr>
            <p:ph idx="1"/>
          </p:nvPr>
        </p:nvSpPr>
        <p:spPr/>
        <p:txBody>
          <a:bodyPr/>
          <a:lstStyle/>
          <a:p>
            <a:r>
              <a:rPr lang="en-US" sz="2800" dirty="0"/>
              <a:t>54% chose their work/day activity by themselves</a:t>
            </a:r>
          </a:p>
          <a:p>
            <a:r>
              <a:rPr lang="en-US" sz="2800" dirty="0"/>
              <a:t>64% reported that when they chose their day activity, they had a choice to go where people without disabilities go</a:t>
            </a:r>
          </a:p>
          <a:p>
            <a:r>
              <a:rPr lang="en-US" sz="2800" dirty="0"/>
              <a:t>93% always have a way to get where they want to go</a:t>
            </a:r>
          </a:p>
          <a:p>
            <a:endParaRPr lang="en-US" dirty="0"/>
          </a:p>
        </p:txBody>
      </p:sp>
    </p:spTree>
    <p:extLst>
      <p:ext uri="{BB962C8B-B14F-4D97-AF65-F5344CB8AC3E}">
        <p14:creationId xmlns:p14="http://schemas.microsoft.com/office/powerpoint/2010/main" val="2843255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75C30-8BAC-425C-8AF1-1D9061695281}"/>
              </a:ext>
            </a:extLst>
          </p:cNvPr>
          <p:cNvSpPr>
            <a:spLocks noGrp="1"/>
          </p:cNvSpPr>
          <p:nvPr>
            <p:ph type="title"/>
          </p:nvPr>
        </p:nvSpPr>
        <p:spPr/>
        <p:txBody>
          <a:bodyPr/>
          <a:lstStyle/>
          <a:p>
            <a:r>
              <a:rPr lang="en-US" dirty="0"/>
              <a:t>What does the Data Show?</a:t>
            </a:r>
            <a:br>
              <a:rPr lang="en-US" dirty="0"/>
            </a:br>
            <a:r>
              <a:rPr lang="en-US" dirty="0"/>
              <a:t>Not as Good</a:t>
            </a:r>
          </a:p>
        </p:txBody>
      </p:sp>
      <p:sp>
        <p:nvSpPr>
          <p:cNvPr id="3" name="Content Placeholder 2">
            <a:extLst>
              <a:ext uri="{FF2B5EF4-FFF2-40B4-BE49-F238E27FC236}">
                <a16:creationId xmlns:a16="http://schemas.microsoft.com/office/drawing/2014/main" id="{A8086D71-C51B-4D75-8346-9740E763350E}"/>
              </a:ext>
            </a:extLst>
          </p:cNvPr>
          <p:cNvSpPr>
            <a:spLocks noGrp="1"/>
          </p:cNvSpPr>
          <p:nvPr>
            <p:ph idx="1"/>
          </p:nvPr>
        </p:nvSpPr>
        <p:spPr/>
        <p:txBody>
          <a:bodyPr/>
          <a:lstStyle/>
          <a:p>
            <a:r>
              <a:rPr lang="en-US" sz="2800" dirty="0"/>
              <a:t>20% never carry ID</a:t>
            </a:r>
          </a:p>
          <a:p>
            <a:r>
              <a:rPr lang="en-US" sz="2800" dirty="0"/>
              <a:t>57% are not interested in voting and 4% don’t vote but would like to</a:t>
            </a:r>
          </a:p>
          <a:p>
            <a:r>
              <a:rPr lang="en-US" sz="2800" dirty="0"/>
              <a:t>38% said they didn’t look at other places before going to choosing their day activity</a:t>
            </a:r>
          </a:p>
          <a:p>
            <a:r>
              <a:rPr lang="en-US" sz="2800" dirty="0"/>
              <a:t>For staff at work/community activity, 17% chose alone, 20% chose with help, 63% someone else chose</a:t>
            </a:r>
          </a:p>
          <a:p>
            <a:pPr marL="0" indent="0">
              <a:buNone/>
            </a:pPr>
            <a:endParaRPr lang="en-US" dirty="0"/>
          </a:p>
        </p:txBody>
      </p:sp>
    </p:spTree>
    <p:extLst>
      <p:ext uri="{BB962C8B-B14F-4D97-AF65-F5344CB8AC3E}">
        <p14:creationId xmlns:p14="http://schemas.microsoft.com/office/powerpoint/2010/main" val="161976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75C30-8BAC-425C-8AF1-1D9061695281}"/>
              </a:ext>
            </a:extLst>
          </p:cNvPr>
          <p:cNvSpPr>
            <a:spLocks noGrp="1"/>
          </p:cNvSpPr>
          <p:nvPr>
            <p:ph type="title"/>
          </p:nvPr>
        </p:nvSpPr>
        <p:spPr/>
        <p:txBody>
          <a:bodyPr/>
          <a:lstStyle/>
          <a:p>
            <a:r>
              <a:rPr lang="en-US" dirty="0"/>
              <a:t>What does the Data Show?</a:t>
            </a:r>
            <a:br>
              <a:rPr lang="en-US" dirty="0"/>
            </a:br>
            <a:r>
              <a:rPr lang="en-US" dirty="0"/>
              <a:t>Not as Good</a:t>
            </a:r>
          </a:p>
        </p:txBody>
      </p:sp>
      <p:sp>
        <p:nvSpPr>
          <p:cNvPr id="3" name="Content Placeholder 2">
            <a:extLst>
              <a:ext uri="{FF2B5EF4-FFF2-40B4-BE49-F238E27FC236}">
                <a16:creationId xmlns:a16="http://schemas.microsoft.com/office/drawing/2014/main" id="{A8086D71-C51B-4D75-8346-9740E763350E}"/>
              </a:ext>
            </a:extLst>
          </p:cNvPr>
          <p:cNvSpPr>
            <a:spLocks noGrp="1"/>
          </p:cNvSpPr>
          <p:nvPr>
            <p:ph idx="1"/>
          </p:nvPr>
        </p:nvSpPr>
        <p:spPr/>
        <p:txBody>
          <a:bodyPr/>
          <a:lstStyle/>
          <a:p>
            <a:r>
              <a:rPr lang="en-US" sz="2800" dirty="0"/>
              <a:t>For staff at home,13% chose alone, 31% chose with help, 57% someone else chose</a:t>
            </a:r>
          </a:p>
          <a:p>
            <a:r>
              <a:rPr lang="en-US" sz="2800" dirty="0"/>
              <a:t>7% use self-directed services</a:t>
            </a:r>
          </a:p>
          <a:p>
            <a:r>
              <a:rPr lang="en-US" sz="2800" dirty="0"/>
              <a:t>39% occasionally go to social events attended by people with and without disabilities </a:t>
            </a:r>
          </a:p>
          <a:p>
            <a:r>
              <a:rPr lang="en-US" sz="2800" dirty="0"/>
              <a:t>27% were happy with the transition from school to adult services process</a:t>
            </a:r>
          </a:p>
          <a:p>
            <a:endParaRPr lang="en-US" dirty="0"/>
          </a:p>
        </p:txBody>
      </p:sp>
    </p:spTree>
    <p:extLst>
      <p:ext uri="{BB962C8B-B14F-4D97-AF65-F5344CB8AC3E}">
        <p14:creationId xmlns:p14="http://schemas.microsoft.com/office/powerpoint/2010/main" val="2893715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8F363-201D-4346-8D3F-D6333CF059CE}"/>
              </a:ext>
            </a:extLst>
          </p:cNvPr>
          <p:cNvSpPr>
            <a:spLocks noGrp="1"/>
          </p:cNvSpPr>
          <p:nvPr>
            <p:ph type="title"/>
          </p:nvPr>
        </p:nvSpPr>
        <p:spPr/>
        <p:txBody>
          <a:bodyPr/>
          <a:lstStyle/>
          <a:p>
            <a:r>
              <a:rPr lang="en-US" dirty="0"/>
              <a:t>Choice and Control at Home</a:t>
            </a:r>
            <a:br>
              <a:rPr lang="en-US" dirty="0"/>
            </a:br>
            <a:r>
              <a:rPr lang="en-US" dirty="0"/>
              <a:t>Need Improvement</a:t>
            </a:r>
          </a:p>
        </p:txBody>
      </p:sp>
      <p:sp>
        <p:nvSpPr>
          <p:cNvPr id="3" name="Content Placeholder 2">
            <a:extLst>
              <a:ext uri="{FF2B5EF4-FFF2-40B4-BE49-F238E27FC236}">
                <a16:creationId xmlns:a16="http://schemas.microsoft.com/office/drawing/2014/main" id="{4292509A-94AD-4935-9C35-0F65E77A8742}"/>
              </a:ext>
            </a:extLst>
          </p:cNvPr>
          <p:cNvSpPr>
            <a:spLocks noGrp="1"/>
          </p:cNvSpPr>
          <p:nvPr>
            <p:ph idx="1"/>
          </p:nvPr>
        </p:nvSpPr>
        <p:spPr/>
        <p:txBody>
          <a:bodyPr/>
          <a:lstStyle/>
          <a:p>
            <a:r>
              <a:rPr lang="en-US" sz="2800" dirty="0"/>
              <a:t>50% have a key to their home</a:t>
            </a:r>
          </a:p>
          <a:p>
            <a:r>
              <a:rPr lang="en-US" sz="2800" dirty="0"/>
              <a:t>51% can lock their bedroom door</a:t>
            </a:r>
          </a:p>
          <a:p>
            <a:r>
              <a:rPr lang="en-US" sz="2800" dirty="0"/>
              <a:t>33% have their name on a lease</a:t>
            </a:r>
          </a:p>
          <a:p>
            <a:r>
              <a:rPr lang="en-US" sz="2800" dirty="0"/>
              <a:t>44% said someone else chose where they live and 26% said they did it without help.</a:t>
            </a:r>
          </a:p>
          <a:p>
            <a:pPr marL="0" indent="0">
              <a:buNone/>
            </a:pPr>
            <a:endParaRPr lang="en-US" dirty="0"/>
          </a:p>
        </p:txBody>
      </p:sp>
    </p:spTree>
    <p:extLst>
      <p:ext uri="{BB962C8B-B14F-4D97-AF65-F5344CB8AC3E}">
        <p14:creationId xmlns:p14="http://schemas.microsoft.com/office/powerpoint/2010/main" val="9456198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8F363-201D-4346-8D3F-D6333CF059CE}"/>
              </a:ext>
            </a:extLst>
          </p:cNvPr>
          <p:cNvSpPr>
            <a:spLocks noGrp="1"/>
          </p:cNvSpPr>
          <p:nvPr>
            <p:ph type="title"/>
          </p:nvPr>
        </p:nvSpPr>
        <p:spPr/>
        <p:txBody>
          <a:bodyPr/>
          <a:lstStyle/>
          <a:p>
            <a:r>
              <a:rPr lang="en-US" dirty="0"/>
              <a:t>Choice and Control at Home</a:t>
            </a:r>
            <a:br>
              <a:rPr lang="en-US" dirty="0"/>
            </a:br>
            <a:r>
              <a:rPr lang="en-US" dirty="0"/>
              <a:t>Need Improvement</a:t>
            </a:r>
          </a:p>
        </p:txBody>
      </p:sp>
      <p:sp>
        <p:nvSpPr>
          <p:cNvPr id="3" name="Content Placeholder 2">
            <a:extLst>
              <a:ext uri="{FF2B5EF4-FFF2-40B4-BE49-F238E27FC236}">
                <a16:creationId xmlns:a16="http://schemas.microsoft.com/office/drawing/2014/main" id="{4292509A-94AD-4935-9C35-0F65E77A8742}"/>
              </a:ext>
            </a:extLst>
          </p:cNvPr>
          <p:cNvSpPr>
            <a:spLocks noGrp="1"/>
          </p:cNvSpPr>
          <p:nvPr>
            <p:ph idx="1"/>
          </p:nvPr>
        </p:nvSpPr>
        <p:spPr/>
        <p:txBody>
          <a:bodyPr/>
          <a:lstStyle/>
          <a:p>
            <a:r>
              <a:rPr lang="en-US" sz="2800" dirty="0"/>
              <a:t>54% were given an option to live where people without disabilities live</a:t>
            </a:r>
          </a:p>
          <a:p>
            <a:r>
              <a:rPr lang="en-US" sz="2800" dirty="0"/>
              <a:t>48% saw no other places before they moved into their residence</a:t>
            </a:r>
          </a:p>
          <a:p>
            <a:r>
              <a:rPr lang="en-US" sz="2800" dirty="0"/>
              <a:t>59% did not choose their housemates</a:t>
            </a:r>
          </a:p>
          <a:p>
            <a:r>
              <a:rPr lang="en-US" sz="2800" dirty="0"/>
              <a:t>8% said someone always opens their mail without permission</a:t>
            </a:r>
          </a:p>
          <a:p>
            <a:endParaRPr lang="en-US" dirty="0"/>
          </a:p>
        </p:txBody>
      </p:sp>
    </p:spTree>
    <p:extLst>
      <p:ext uri="{BB962C8B-B14F-4D97-AF65-F5344CB8AC3E}">
        <p14:creationId xmlns:p14="http://schemas.microsoft.com/office/powerpoint/2010/main" val="1409103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60FC7-0191-434B-99AD-878DEB070BC6}"/>
              </a:ext>
            </a:extLst>
          </p:cNvPr>
          <p:cNvSpPr>
            <a:spLocks noGrp="1"/>
          </p:cNvSpPr>
          <p:nvPr>
            <p:ph type="title"/>
          </p:nvPr>
        </p:nvSpPr>
        <p:spPr/>
        <p:txBody>
          <a:bodyPr/>
          <a:lstStyle/>
          <a:p>
            <a:r>
              <a:rPr lang="en-US" dirty="0"/>
              <a:t>Other areas of Choice and Control</a:t>
            </a:r>
          </a:p>
        </p:txBody>
      </p:sp>
      <p:sp>
        <p:nvSpPr>
          <p:cNvPr id="3" name="Content Placeholder 2">
            <a:extLst>
              <a:ext uri="{FF2B5EF4-FFF2-40B4-BE49-F238E27FC236}">
                <a16:creationId xmlns:a16="http://schemas.microsoft.com/office/drawing/2014/main" id="{54D6A864-81E3-4B15-82A4-BC30AC19D8CA}"/>
              </a:ext>
            </a:extLst>
          </p:cNvPr>
          <p:cNvSpPr>
            <a:spLocks noGrp="1"/>
          </p:cNvSpPr>
          <p:nvPr>
            <p:ph idx="1"/>
          </p:nvPr>
        </p:nvSpPr>
        <p:spPr>
          <a:xfrm>
            <a:off x="533400" y="2336801"/>
            <a:ext cx="6894513" cy="3530600"/>
          </a:xfrm>
        </p:spPr>
        <p:txBody>
          <a:bodyPr/>
          <a:lstStyle/>
          <a:p>
            <a:r>
              <a:rPr lang="en-US" sz="2200" dirty="0"/>
              <a:t>61% chose alone what to buy with money and 31% chose with help</a:t>
            </a:r>
          </a:p>
          <a:p>
            <a:r>
              <a:rPr lang="en-US" sz="2200" dirty="0"/>
              <a:t>82% chose the services they get</a:t>
            </a:r>
          </a:p>
          <a:p>
            <a:r>
              <a:rPr lang="en-US" sz="2200" dirty="0"/>
              <a:t>Fewer than 50% of people choose their staff, but 93% said staff treat them with respect and have the training to meet their needs</a:t>
            </a:r>
          </a:p>
          <a:p>
            <a:r>
              <a:rPr lang="en-US" sz="2200" dirty="0"/>
              <a:t>54% had a discussion about employment in their planning meeting and 47% said no one talked to them about employment</a:t>
            </a:r>
          </a:p>
          <a:p>
            <a:r>
              <a:rPr lang="en-US" sz="2200" dirty="0"/>
              <a:t>46% said someone has talked to them about advocacy</a:t>
            </a:r>
          </a:p>
          <a:p>
            <a:endParaRPr lang="en-US" dirty="0"/>
          </a:p>
        </p:txBody>
      </p:sp>
    </p:spTree>
    <p:extLst>
      <p:ext uri="{BB962C8B-B14F-4D97-AF65-F5344CB8AC3E}">
        <p14:creationId xmlns:p14="http://schemas.microsoft.com/office/powerpoint/2010/main" val="3610125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A3B00-61B5-4761-8DC3-E7326507F974}"/>
              </a:ext>
            </a:extLst>
          </p:cNvPr>
          <p:cNvSpPr>
            <a:spLocks noGrp="1"/>
          </p:cNvSpPr>
          <p:nvPr>
            <p:ph type="title"/>
          </p:nvPr>
        </p:nvSpPr>
        <p:spPr/>
        <p:txBody>
          <a:bodyPr/>
          <a:lstStyle/>
          <a:p>
            <a:r>
              <a:rPr lang="en-US" dirty="0"/>
              <a:t>IM4Q Considerations </a:t>
            </a:r>
            <a:br>
              <a:rPr lang="en-US" dirty="0"/>
            </a:br>
            <a:r>
              <a:rPr lang="en-US" dirty="0"/>
              <a:t>make change!</a:t>
            </a:r>
          </a:p>
        </p:txBody>
      </p:sp>
      <p:sp>
        <p:nvSpPr>
          <p:cNvPr id="3" name="Content Placeholder 2">
            <a:extLst>
              <a:ext uri="{FF2B5EF4-FFF2-40B4-BE49-F238E27FC236}">
                <a16:creationId xmlns:a16="http://schemas.microsoft.com/office/drawing/2014/main" id="{AA3CDC7B-8D1C-4896-B84D-52B13DE1538E}"/>
              </a:ext>
            </a:extLst>
          </p:cNvPr>
          <p:cNvSpPr>
            <a:spLocks noGrp="1"/>
          </p:cNvSpPr>
          <p:nvPr>
            <p:ph idx="1"/>
          </p:nvPr>
        </p:nvSpPr>
        <p:spPr/>
        <p:txBody>
          <a:bodyPr/>
          <a:lstStyle/>
          <a:p>
            <a:pPr marL="0" marR="0">
              <a:lnSpc>
                <a:spcPct val="107000"/>
              </a:lnSpc>
              <a:spcBef>
                <a:spcPts val="0"/>
              </a:spcBef>
              <a:spcAft>
                <a:spcPts val="600"/>
              </a:spcAft>
            </a:pPr>
            <a:r>
              <a:rPr lang="en-US" sz="2200" dirty="0">
                <a:effectLst/>
                <a:latin typeface="Calibri" panose="020F0502020204030204" pitchFamily="34" charset="0"/>
                <a:ea typeface="Calibri" panose="020F0502020204030204" pitchFamily="34" charset="0"/>
                <a:cs typeface="Times New Roman" panose="02020603050405020304" pitchFamily="18" charset="0"/>
              </a:rPr>
              <a:t>A consideration for a quality-of-life issue is a situation, act, process, policy, or procedure that interferes with an individual’s goal or dream to live a life of their choice. This includes, but is not limited to:</a:t>
            </a:r>
          </a:p>
          <a:p>
            <a:pPr marL="342900" marR="0" lvl="0" indent="-342900">
              <a:lnSpc>
                <a:spcPct val="107000"/>
              </a:lnSpc>
              <a:spcBef>
                <a:spcPts val="0"/>
              </a:spcBef>
              <a:spcAft>
                <a:spcPts val="600"/>
              </a:spcAft>
              <a:buFont typeface="+mj-lt"/>
              <a:buAutoNum type="arabicPeriod"/>
            </a:pPr>
            <a:r>
              <a:rPr lang="en-US" sz="2200" dirty="0">
                <a:effectLst/>
                <a:latin typeface="Calibri" panose="020F0502020204030204" pitchFamily="34" charset="0"/>
                <a:ea typeface="Calibri" panose="020F0502020204030204" pitchFamily="34" charset="0"/>
                <a:cs typeface="Calibri" panose="020F0502020204030204" pitchFamily="34" charset="0"/>
              </a:rPr>
              <a:t>Communication issues/lack of devises or operation knowledge</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mj-lt"/>
              <a:buAutoNum type="arabicPeriod"/>
            </a:pPr>
            <a:r>
              <a:rPr lang="en-US" sz="2200" dirty="0">
                <a:effectLst/>
                <a:latin typeface="Calibri" panose="020F0502020204030204" pitchFamily="34" charset="0"/>
                <a:ea typeface="Calibri" panose="020F0502020204030204" pitchFamily="34" charset="0"/>
                <a:cs typeface="Calibri" panose="020F0502020204030204" pitchFamily="34" charset="0"/>
              </a:rPr>
              <a:t>Little or no desired social opportunities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mj-lt"/>
              <a:buAutoNum type="arabicPeriod"/>
            </a:pPr>
            <a:r>
              <a:rPr lang="en-US" sz="2200" dirty="0">
                <a:effectLst/>
                <a:latin typeface="Calibri" panose="020F0502020204030204" pitchFamily="34" charset="0"/>
                <a:ea typeface="Calibri" panose="020F0502020204030204" pitchFamily="34" charset="0"/>
                <a:cs typeface="Calibri" panose="020F0502020204030204" pitchFamily="34" charset="0"/>
              </a:rPr>
              <a:t>Choice and/or control issues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mj-lt"/>
              <a:buAutoNum type="arabicPeriod"/>
            </a:pPr>
            <a:r>
              <a:rPr lang="en-US" sz="2200" dirty="0">
                <a:effectLst/>
                <a:latin typeface="Calibri" panose="020F0502020204030204" pitchFamily="34" charset="0"/>
                <a:ea typeface="Calibri" panose="020F0502020204030204" pitchFamily="34" charset="0"/>
                <a:cs typeface="Calibri" panose="020F0502020204030204" pitchFamily="34" charset="0"/>
              </a:rPr>
              <a:t>Independence/respect issues (house keys, etc.)</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600"/>
              </a:spcAft>
              <a:buFont typeface="+mj-lt"/>
              <a:buAutoNum type="arabicPeriod"/>
            </a:pPr>
            <a:r>
              <a:rPr lang="en-US" sz="2200" dirty="0">
                <a:effectLst/>
                <a:latin typeface="Calibri" panose="020F0502020204030204" pitchFamily="34" charset="0"/>
                <a:ea typeface="Calibri" panose="020F0502020204030204" pitchFamily="34" charset="0"/>
                <a:cs typeface="Calibri" panose="020F0502020204030204" pitchFamily="34" charset="0"/>
              </a:rPr>
              <a:t>Little or no opportunities to try new desired experiences</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76066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6F78C-351C-4D37-ABA9-02FE3C29FF35}"/>
              </a:ext>
            </a:extLst>
          </p:cNvPr>
          <p:cNvSpPr>
            <a:spLocks noGrp="1"/>
          </p:cNvSpPr>
          <p:nvPr>
            <p:ph type="title"/>
          </p:nvPr>
        </p:nvSpPr>
        <p:spPr/>
        <p:txBody>
          <a:bodyPr/>
          <a:lstStyle/>
          <a:p>
            <a:r>
              <a:rPr lang="en-US" sz="4400" dirty="0"/>
              <a:t>Welcome!</a:t>
            </a:r>
          </a:p>
        </p:txBody>
      </p:sp>
      <p:sp>
        <p:nvSpPr>
          <p:cNvPr id="4" name="TextBox 3">
            <a:extLst>
              <a:ext uri="{FF2B5EF4-FFF2-40B4-BE49-F238E27FC236}">
                <a16:creationId xmlns:a16="http://schemas.microsoft.com/office/drawing/2014/main" id="{E03E21D5-09DB-4000-9509-D0633CA31931}"/>
              </a:ext>
            </a:extLst>
          </p:cNvPr>
          <p:cNvSpPr txBox="1"/>
          <p:nvPr/>
        </p:nvSpPr>
        <p:spPr>
          <a:xfrm>
            <a:off x="685800" y="2809576"/>
            <a:ext cx="2971800" cy="1569660"/>
          </a:xfrm>
          <a:prstGeom prst="rect">
            <a:avLst/>
          </a:prstGeom>
          <a:noFill/>
        </p:spPr>
        <p:txBody>
          <a:bodyPr wrap="square">
            <a:spAutoFit/>
          </a:bodyPr>
          <a:lstStyle/>
          <a:p>
            <a:r>
              <a:rPr lang="en-US" sz="2400" dirty="0">
                <a:solidFill>
                  <a:schemeClr val="bg2">
                    <a:lumMod val="50000"/>
                  </a:schemeClr>
                </a:solidFill>
              </a:rPr>
              <a:t>Maureen Westcott,</a:t>
            </a:r>
          </a:p>
          <a:p>
            <a:pPr marL="0" indent="0">
              <a:buNone/>
            </a:pPr>
            <a:r>
              <a:rPr lang="en-US" sz="2400" dirty="0">
                <a:solidFill>
                  <a:schemeClr val="bg2">
                    <a:lumMod val="50000"/>
                  </a:schemeClr>
                </a:solidFill>
              </a:rPr>
              <a:t>Executive Director </a:t>
            </a:r>
          </a:p>
          <a:p>
            <a:pPr marL="0" indent="0">
              <a:buNone/>
            </a:pPr>
            <a:r>
              <a:rPr lang="en-US" sz="2400" dirty="0">
                <a:solidFill>
                  <a:schemeClr val="bg2">
                    <a:lumMod val="50000"/>
                  </a:schemeClr>
                </a:solidFill>
              </a:rPr>
              <a:t>The Arc Lancaster Lebanon</a:t>
            </a:r>
          </a:p>
        </p:txBody>
      </p:sp>
      <p:sp>
        <p:nvSpPr>
          <p:cNvPr id="6" name="TextBox 5">
            <a:extLst>
              <a:ext uri="{FF2B5EF4-FFF2-40B4-BE49-F238E27FC236}">
                <a16:creationId xmlns:a16="http://schemas.microsoft.com/office/drawing/2014/main" id="{ABCB493B-F3DF-4640-AEC8-2C01DB1C5845}"/>
              </a:ext>
            </a:extLst>
          </p:cNvPr>
          <p:cNvSpPr txBox="1"/>
          <p:nvPr/>
        </p:nvSpPr>
        <p:spPr>
          <a:xfrm>
            <a:off x="4953000" y="2809576"/>
            <a:ext cx="3061446" cy="1569660"/>
          </a:xfrm>
          <a:prstGeom prst="rect">
            <a:avLst/>
          </a:prstGeom>
          <a:noFill/>
        </p:spPr>
        <p:txBody>
          <a:bodyPr wrap="square">
            <a:spAutoFit/>
          </a:bodyPr>
          <a:lstStyle/>
          <a:p>
            <a:r>
              <a:rPr lang="en-US" sz="2400" dirty="0">
                <a:solidFill>
                  <a:schemeClr val="bg2">
                    <a:lumMod val="50000"/>
                  </a:schemeClr>
                </a:solidFill>
              </a:rPr>
              <a:t>Lisa Tesler,</a:t>
            </a:r>
          </a:p>
          <a:p>
            <a:pPr marL="0" indent="0">
              <a:buNone/>
            </a:pPr>
            <a:r>
              <a:rPr lang="en-US" sz="2400" dirty="0">
                <a:solidFill>
                  <a:schemeClr val="bg2">
                    <a:lumMod val="50000"/>
                  </a:schemeClr>
                </a:solidFill>
              </a:rPr>
              <a:t>Executive Director </a:t>
            </a:r>
          </a:p>
          <a:p>
            <a:pPr marL="0" indent="0">
              <a:buNone/>
            </a:pPr>
            <a:r>
              <a:rPr lang="en-US" sz="2400" dirty="0">
                <a:solidFill>
                  <a:schemeClr val="bg2">
                    <a:lumMod val="50000"/>
                  </a:schemeClr>
                </a:solidFill>
              </a:rPr>
              <a:t>PA Developmental Disabilities Council</a:t>
            </a:r>
          </a:p>
        </p:txBody>
      </p:sp>
    </p:spTree>
    <p:extLst>
      <p:ext uri="{BB962C8B-B14F-4D97-AF65-F5344CB8AC3E}">
        <p14:creationId xmlns:p14="http://schemas.microsoft.com/office/powerpoint/2010/main" val="3745480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9E545-0BF9-4912-A381-EB7761F476E1}"/>
              </a:ext>
            </a:extLst>
          </p:cNvPr>
          <p:cNvSpPr>
            <a:spLocks noGrp="1"/>
          </p:cNvSpPr>
          <p:nvPr>
            <p:ph type="title"/>
          </p:nvPr>
        </p:nvSpPr>
        <p:spPr/>
        <p:txBody>
          <a:bodyPr/>
          <a:lstStyle/>
          <a:p>
            <a:r>
              <a:rPr lang="en-US" dirty="0"/>
              <a:t>Stories of Change</a:t>
            </a:r>
          </a:p>
        </p:txBody>
      </p:sp>
      <p:sp>
        <p:nvSpPr>
          <p:cNvPr id="3" name="Content Placeholder 2">
            <a:extLst>
              <a:ext uri="{FF2B5EF4-FFF2-40B4-BE49-F238E27FC236}">
                <a16:creationId xmlns:a16="http://schemas.microsoft.com/office/drawing/2014/main" id="{1330768F-B885-4399-A5C8-EA4FAB7A8AEB}"/>
              </a:ext>
            </a:extLst>
          </p:cNvPr>
          <p:cNvSpPr>
            <a:spLocks noGrp="1"/>
          </p:cNvSpPr>
          <p:nvPr>
            <p:ph idx="1"/>
          </p:nvPr>
        </p:nvSpPr>
        <p:spPr/>
        <p:txBody>
          <a:bodyPr/>
          <a:lstStyle/>
          <a:p>
            <a:r>
              <a:rPr lang="en-US" sz="2600" dirty="0"/>
              <a:t>Example of a Consideration making a difference</a:t>
            </a:r>
          </a:p>
          <a:p>
            <a:r>
              <a:rPr lang="en-US" sz="2600" dirty="0"/>
              <a:t>Working with individuals and families to help them learn of new and exciting options</a:t>
            </a:r>
          </a:p>
          <a:p>
            <a:r>
              <a:rPr lang="en-US" sz="2600" dirty="0"/>
              <a:t>Using Assistive Technology to increase independence</a:t>
            </a:r>
          </a:p>
          <a:p>
            <a:endParaRPr lang="en-US" dirty="0"/>
          </a:p>
        </p:txBody>
      </p:sp>
    </p:spTree>
    <p:extLst>
      <p:ext uri="{BB962C8B-B14F-4D97-AF65-F5344CB8AC3E}">
        <p14:creationId xmlns:p14="http://schemas.microsoft.com/office/powerpoint/2010/main" val="2059863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4F5CD-BAD8-4FE8-9D71-E767DE0399C1}"/>
              </a:ext>
            </a:extLst>
          </p:cNvPr>
          <p:cNvSpPr>
            <a:spLocks noGrp="1"/>
          </p:cNvSpPr>
          <p:nvPr>
            <p:ph type="title"/>
          </p:nvPr>
        </p:nvSpPr>
        <p:spPr/>
        <p:txBody>
          <a:bodyPr/>
          <a:lstStyle/>
          <a:p>
            <a:r>
              <a:rPr lang="en-US" dirty="0"/>
              <a:t>PADDC State Plan</a:t>
            </a:r>
          </a:p>
        </p:txBody>
      </p:sp>
      <p:sp>
        <p:nvSpPr>
          <p:cNvPr id="3" name="Content Placeholder 2">
            <a:extLst>
              <a:ext uri="{FF2B5EF4-FFF2-40B4-BE49-F238E27FC236}">
                <a16:creationId xmlns:a16="http://schemas.microsoft.com/office/drawing/2014/main" id="{5E11F198-4F15-4152-9C95-1401C8F99D4D}"/>
              </a:ext>
            </a:extLst>
          </p:cNvPr>
          <p:cNvSpPr>
            <a:spLocks noGrp="1"/>
          </p:cNvSpPr>
          <p:nvPr>
            <p:ph idx="1"/>
          </p:nvPr>
        </p:nvSpPr>
        <p:spPr/>
        <p:txBody>
          <a:bodyPr/>
          <a:lstStyle/>
          <a:p>
            <a:pPr marL="0" indent="0" algn="l">
              <a:buNone/>
            </a:pPr>
            <a:r>
              <a:rPr lang="en-US" b="1" i="0" dirty="0">
                <a:effectLst/>
                <a:latin typeface="Open Sans" panose="020B0606030504020204" pitchFamily="34" charset="0"/>
              </a:rPr>
              <a:t>Goal 1: Self-Determination</a:t>
            </a:r>
          </a:p>
          <a:p>
            <a:pPr marL="0" indent="0" algn="l">
              <a:buNone/>
            </a:pPr>
            <a:endParaRPr lang="en-US" b="0" i="0" dirty="0">
              <a:effectLst/>
              <a:latin typeface="Open Sans" panose="020B0606030504020204" pitchFamily="34" charset="0"/>
            </a:endParaRPr>
          </a:p>
          <a:p>
            <a:pPr marL="0" indent="0" algn="l">
              <a:buNone/>
            </a:pPr>
            <a:r>
              <a:rPr lang="en-US" b="0" i="0" dirty="0">
                <a:effectLst/>
                <a:latin typeface="Open Sans" panose="020B0606030504020204" pitchFamily="34" charset="0"/>
              </a:rPr>
              <a:t>Pennsylvanians with developmental disabilities and their families increase their knowledge in order to make informed decisions, exercise their rights and control their own lives.</a:t>
            </a:r>
          </a:p>
          <a:p>
            <a:endParaRPr lang="en-US" dirty="0"/>
          </a:p>
        </p:txBody>
      </p:sp>
    </p:spTree>
    <p:extLst>
      <p:ext uri="{BB962C8B-B14F-4D97-AF65-F5344CB8AC3E}">
        <p14:creationId xmlns:p14="http://schemas.microsoft.com/office/powerpoint/2010/main" val="4072747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E81B2-FE26-4959-87D2-7F045438E1E7}"/>
              </a:ext>
            </a:extLst>
          </p:cNvPr>
          <p:cNvSpPr>
            <a:spLocks noGrp="1"/>
          </p:cNvSpPr>
          <p:nvPr>
            <p:ph type="title"/>
          </p:nvPr>
        </p:nvSpPr>
        <p:spPr/>
        <p:txBody>
          <a:bodyPr/>
          <a:lstStyle/>
          <a:p>
            <a:r>
              <a:rPr lang="en-US" dirty="0"/>
              <a:t>Self-Determination Goal:  Objectives</a:t>
            </a:r>
          </a:p>
        </p:txBody>
      </p:sp>
      <p:sp>
        <p:nvSpPr>
          <p:cNvPr id="3" name="Content Placeholder 2">
            <a:extLst>
              <a:ext uri="{FF2B5EF4-FFF2-40B4-BE49-F238E27FC236}">
                <a16:creationId xmlns:a16="http://schemas.microsoft.com/office/drawing/2014/main" id="{B94E3AE0-E2EE-4966-8E4B-04F4F6ED90C3}"/>
              </a:ext>
            </a:extLst>
          </p:cNvPr>
          <p:cNvSpPr>
            <a:spLocks noGrp="1"/>
          </p:cNvSpPr>
          <p:nvPr>
            <p:ph idx="1"/>
          </p:nvPr>
        </p:nvSpPr>
        <p:spPr/>
        <p:txBody>
          <a:bodyPr/>
          <a:lstStyle/>
          <a:p>
            <a:r>
              <a:rPr lang="en-US" dirty="0"/>
              <a:t>Supported Decision Making – training on how to use supported decision making</a:t>
            </a:r>
          </a:p>
          <a:p>
            <a:r>
              <a:rPr lang="en-US" dirty="0"/>
              <a:t>Everyday Lives – Increase in the number of individuals who make their own decisions about Housing, Employment and Family Life</a:t>
            </a:r>
          </a:p>
          <a:p>
            <a:r>
              <a:rPr lang="en-US" dirty="0"/>
              <a:t>Education and Early Intervention – benefits and positive impact of inclusion and self-determination</a:t>
            </a:r>
          </a:p>
          <a:p>
            <a:endParaRPr lang="en-US" dirty="0"/>
          </a:p>
        </p:txBody>
      </p:sp>
    </p:spTree>
    <p:extLst>
      <p:ext uri="{BB962C8B-B14F-4D97-AF65-F5344CB8AC3E}">
        <p14:creationId xmlns:p14="http://schemas.microsoft.com/office/powerpoint/2010/main" val="10916207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D0BC4-4993-4C61-96E5-CF701D8190E3}"/>
              </a:ext>
            </a:extLst>
          </p:cNvPr>
          <p:cNvSpPr>
            <a:spLocks noGrp="1"/>
          </p:cNvSpPr>
          <p:nvPr>
            <p:ph type="title"/>
          </p:nvPr>
        </p:nvSpPr>
        <p:spPr/>
        <p:txBody>
          <a:bodyPr/>
          <a:lstStyle/>
          <a:p>
            <a:r>
              <a:rPr lang="en-US" dirty="0"/>
              <a:t>PADDC Housing Efforts</a:t>
            </a:r>
          </a:p>
        </p:txBody>
      </p:sp>
      <p:sp>
        <p:nvSpPr>
          <p:cNvPr id="3" name="Text Placeholder 2">
            <a:extLst>
              <a:ext uri="{FF2B5EF4-FFF2-40B4-BE49-F238E27FC236}">
                <a16:creationId xmlns:a16="http://schemas.microsoft.com/office/drawing/2014/main" id="{3BDC7F0F-761C-443A-9F0C-E528BDED7A46}"/>
              </a:ext>
            </a:extLst>
          </p:cNvPr>
          <p:cNvSpPr>
            <a:spLocks noGrp="1"/>
          </p:cNvSpPr>
          <p:nvPr>
            <p:ph type="body" idx="1"/>
          </p:nvPr>
        </p:nvSpPr>
        <p:spPr>
          <a:xfrm>
            <a:off x="609169" y="2735865"/>
            <a:ext cx="3374430" cy="693135"/>
          </a:xfrm>
        </p:spPr>
        <p:txBody>
          <a:bodyPr/>
          <a:lstStyle/>
          <a:p>
            <a:r>
              <a:rPr lang="en-US" dirty="0"/>
              <a:t>Demonstration Projects</a:t>
            </a:r>
          </a:p>
          <a:p>
            <a:endParaRPr lang="en-US" dirty="0"/>
          </a:p>
        </p:txBody>
      </p:sp>
      <p:sp>
        <p:nvSpPr>
          <p:cNvPr id="4" name="Content Placeholder 3">
            <a:extLst>
              <a:ext uri="{FF2B5EF4-FFF2-40B4-BE49-F238E27FC236}">
                <a16:creationId xmlns:a16="http://schemas.microsoft.com/office/drawing/2014/main" id="{3C4E1C49-1AD0-4A00-A63D-61C277E3B82E}"/>
              </a:ext>
            </a:extLst>
          </p:cNvPr>
          <p:cNvSpPr>
            <a:spLocks noGrp="1"/>
          </p:cNvSpPr>
          <p:nvPr>
            <p:ph sz="half" idx="2"/>
          </p:nvPr>
        </p:nvSpPr>
        <p:spPr/>
        <p:txBody>
          <a:bodyPr/>
          <a:lstStyle/>
          <a:p>
            <a:r>
              <a:rPr lang="en-US" dirty="0"/>
              <a:t>Cohort Models</a:t>
            </a:r>
          </a:p>
          <a:p>
            <a:r>
              <a:rPr lang="en-US" dirty="0"/>
              <a:t>Participant Directed Housing</a:t>
            </a:r>
          </a:p>
          <a:p>
            <a:r>
              <a:rPr lang="en-US" dirty="0"/>
              <a:t>Housing Transition and Tenancy Sustaining Curriculum</a:t>
            </a:r>
          </a:p>
        </p:txBody>
      </p:sp>
      <p:sp>
        <p:nvSpPr>
          <p:cNvPr id="5" name="Text Placeholder 4">
            <a:extLst>
              <a:ext uri="{FF2B5EF4-FFF2-40B4-BE49-F238E27FC236}">
                <a16:creationId xmlns:a16="http://schemas.microsoft.com/office/drawing/2014/main" id="{1CDF4124-27FB-4F40-83A7-AB4AB604B3CE}"/>
              </a:ext>
            </a:extLst>
          </p:cNvPr>
          <p:cNvSpPr>
            <a:spLocks noGrp="1"/>
          </p:cNvSpPr>
          <p:nvPr>
            <p:ph type="body" sz="quarter" idx="3"/>
          </p:nvPr>
        </p:nvSpPr>
        <p:spPr>
          <a:xfrm>
            <a:off x="4068514" y="2514600"/>
            <a:ext cx="3359659" cy="692076"/>
          </a:xfrm>
        </p:spPr>
        <p:txBody>
          <a:bodyPr/>
          <a:lstStyle/>
          <a:p>
            <a:r>
              <a:rPr lang="en-US" dirty="0"/>
              <a:t>Advocacy Efforts</a:t>
            </a:r>
          </a:p>
          <a:p>
            <a:endParaRPr lang="en-US" dirty="0"/>
          </a:p>
        </p:txBody>
      </p:sp>
      <p:sp>
        <p:nvSpPr>
          <p:cNvPr id="6" name="Content Placeholder 5">
            <a:extLst>
              <a:ext uri="{FF2B5EF4-FFF2-40B4-BE49-F238E27FC236}">
                <a16:creationId xmlns:a16="http://schemas.microsoft.com/office/drawing/2014/main" id="{F67A25CF-2014-4AB6-A9AC-49A278A18D1C}"/>
              </a:ext>
            </a:extLst>
          </p:cNvPr>
          <p:cNvSpPr>
            <a:spLocks noGrp="1"/>
          </p:cNvSpPr>
          <p:nvPr>
            <p:ph sz="quarter" idx="4"/>
          </p:nvPr>
        </p:nvSpPr>
        <p:spPr/>
        <p:txBody>
          <a:bodyPr/>
          <a:lstStyle/>
          <a:p>
            <a:r>
              <a:rPr lang="en-US" dirty="0"/>
              <a:t>Service definitions</a:t>
            </a:r>
          </a:p>
          <a:p>
            <a:r>
              <a:rPr lang="en-US" dirty="0"/>
              <a:t>Resources for housing</a:t>
            </a:r>
          </a:p>
          <a:p>
            <a:r>
              <a:rPr lang="en-US" dirty="0"/>
              <a:t>Increase affordable housing</a:t>
            </a:r>
          </a:p>
          <a:p>
            <a:endParaRPr lang="en-US" dirty="0"/>
          </a:p>
        </p:txBody>
      </p:sp>
    </p:spTree>
    <p:extLst>
      <p:ext uri="{BB962C8B-B14F-4D97-AF65-F5344CB8AC3E}">
        <p14:creationId xmlns:p14="http://schemas.microsoft.com/office/powerpoint/2010/main" val="1460844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11308-57B1-4ADB-A81E-B5FF7F7335AA}"/>
              </a:ext>
            </a:extLst>
          </p:cNvPr>
          <p:cNvSpPr>
            <a:spLocks noGrp="1"/>
          </p:cNvSpPr>
          <p:nvPr>
            <p:ph type="title"/>
          </p:nvPr>
        </p:nvSpPr>
        <p:spPr/>
        <p:txBody>
          <a:bodyPr/>
          <a:lstStyle/>
          <a:p>
            <a:r>
              <a:rPr lang="en-US" sz="3200" dirty="0"/>
              <a:t>Let’s Raise the Bar!</a:t>
            </a:r>
            <a:br>
              <a:rPr lang="en-US" sz="3200" dirty="0"/>
            </a:br>
            <a:endParaRPr lang="en-US" dirty="0"/>
          </a:p>
        </p:txBody>
      </p:sp>
      <p:sp>
        <p:nvSpPr>
          <p:cNvPr id="3" name="Content Placeholder 2">
            <a:extLst>
              <a:ext uri="{FF2B5EF4-FFF2-40B4-BE49-F238E27FC236}">
                <a16:creationId xmlns:a16="http://schemas.microsoft.com/office/drawing/2014/main" id="{CED9CE5D-D02F-48B3-8EE6-C13AA48759CF}"/>
              </a:ext>
            </a:extLst>
          </p:cNvPr>
          <p:cNvSpPr>
            <a:spLocks noGrp="1"/>
          </p:cNvSpPr>
          <p:nvPr>
            <p:ph idx="1"/>
          </p:nvPr>
        </p:nvSpPr>
        <p:spPr/>
        <p:txBody>
          <a:bodyPr/>
          <a:lstStyle/>
          <a:p>
            <a:endParaRPr lang="en-US" dirty="0"/>
          </a:p>
        </p:txBody>
      </p:sp>
      <p:pic>
        <p:nvPicPr>
          <p:cNvPr id="4" name="Picture 3" descr="A picture containing sky, outdoor, tree&#10;&#10;Description automatically generated">
            <a:extLst>
              <a:ext uri="{FF2B5EF4-FFF2-40B4-BE49-F238E27FC236}">
                <a16:creationId xmlns:a16="http://schemas.microsoft.com/office/drawing/2014/main" id="{AD69DF1D-324B-44B7-8D69-9360F62E37D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531813" y="2318871"/>
            <a:ext cx="5029200" cy="3598863"/>
          </a:xfrm>
          <a:prstGeom prst="rect">
            <a:avLst/>
          </a:prstGeom>
        </p:spPr>
      </p:pic>
      <p:sp>
        <p:nvSpPr>
          <p:cNvPr id="5" name="TextBox 4">
            <a:extLst>
              <a:ext uri="{FF2B5EF4-FFF2-40B4-BE49-F238E27FC236}">
                <a16:creationId xmlns:a16="http://schemas.microsoft.com/office/drawing/2014/main" id="{06C66BE8-1947-4180-895C-BA2E39A3EA1D}"/>
              </a:ext>
            </a:extLst>
          </p:cNvPr>
          <p:cNvSpPr txBox="1"/>
          <p:nvPr/>
        </p:nvSpPr>
        <p:spPr>
          <a:xfrm>
            <a:off x="1981200" y="4495800"/>
            <a:ext cx="685799" cy="1061829"/>
          </a:xfrm>
          <a:prstGeom prst="rect">
            <a:avLst/>
          </a:prstGeom>
          <a:noFill/>
        </p:spPr>
        <p:txBody>
          <a:bodyPr wrap="square" rtlCol="0">
            <a:spAutoFit/>
          </a:bodyPr>
          <a:lstStyle/>
          <a:p>
            <a:r>
              <a:rPr lang="en-US" sz="900" dirty="0">
                <a:hlinkClick r:id="rId4" tooltip="https://blog.patentology.com.au/2012/03/australias-raising-barwhat-this-means.html"/>
              </a:rPr>
              <a:t>This Photo</a:t>
            </a:r>
            <a:r>
              <a:rPr lang="en-US" sz="900" dirty="0"/>
              <a:t> by Unknown Author is licensed under </a:t>
            </a:r>
            <a:r>
              <a:rPr lang="en-US" sz="900" dirty="0">
                <a:hlinkClick r:id="rId5" tooltip="https://creativecommons.org/licenses/by-nc-sa/3.0/"/>
              </a:rPr>
              <a:t>CC BY-SA-NC</a:t>
            </a:r>
            <a:endParaRPr lang="en-US" sz="900" dirty="0"/>
          </a:p>
        </p:txBody>
      </p:sp>
    </p:spTree>
    <p:extLst>
      <p:ext uri="{BB962C8B-B14F-4D97-AF65-F5344CB8AC3E}">
        <p14:creationId xmlns:p14="http://schemas.microsoft.com/office/powerpoint/2010/main" val="1819204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7C4A3-C9BD-43DB-95C3-3E1C2407A7E5}"/>
              </a:ext>
            </a:extLst>
          </p:cNvPr>
          <p:cNvSpPr>
            <a:spLocks noGrp="1"/>
          </p:cNvSpPr>
          <p:nvPr>
            <p:ph type="title"/>
          </p:nvPr>
        </p:nvSpPr>
        <p:spPr/>
        <p:txBody>
          <a:bodyPr/>
          <a:lstStyle/>
          <a:p>
            <a:r>
              <a:rPr lang="en-US" sz="3200" dirty="0"/>
              <a:t>Increasing Choice and Control in Housing</a:t>
            </a:r>
            <a:endParaRPr lang="en-US" dirty="0"/>
          </a:p>
        </p:txBody>
      </p:sp>
      <p:sp>
        <p:nvSpPr>
          <p:cNvPr id="3" name="Content Placeholder 2">
            <a:extLst>
              <a:ext uri="{FF2B5EF4-FFF2-40B4-BE49-F238E27FC236}">
                <a16:creationId xmlns:a16="http://schemas.microsoft.com/office/drawing/2014/main" id="{D2F171E9-4E6C-4129-9F29-82467BD1F0DA}"/>
              </a:ext>
            </a:extLst>
          </p:cNvPr>
          <p:cNvSpPr>
            <a:spLocks noGrp="1"/>
          </p:cNvSpPr>
          <p:nvPr>
            <p:ph idx="1"/>
          </p:nvPr>
        </p:nvSpPr>
        <p:spPr/>
        <p:txBody>
          <a:bodyPr/>
          <a:lstStyle/>
          <a:p>
            <a:pPr marL="342900" marR="0" lvl="0"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Individual Housing Plans</a:t>
            </a:r>
          </a:p>
          <a:p>
            <a:pPr marL="800100" lvl="1"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assess the current setting, </a:t>
            </a:r>
          </a:p>
          <a:p>
            <a:pPr marL="800100" lvl="1"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educate people about their choices,</a:t>
            </a:r>
          </a:p>
          <a:p>
            <a:pPr marL="800100" lvl="1"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and plan for future needs.</a:t>
            </a:r>
          </a:p>
          <a:p>
            <a:pPr marL="342900" marR="0" lvl="0"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Develop standard protocol </a:t>
            </a:r>
            <a:r>
              <a:rPr lang="en-US" sz="2800" dirty="0">
                <a:latin typeface="Calibri" panose="020F0502020204030204" pitchFamily="34" charset="0"/>
                <a:ea typeface="Calibri" panose="020F0502020204030204" pitchFamily="34" charset="0"/>
                <a:cs typeface="Times New Roman" panose="02020603050405020304" pitchFamily="18" charset="0"/>
              </a:rPr>
              <a:t>for </a:t>
            </a:r>
            <a:r>
              <a:rPr lang="en-US" sz="2800" dirty="0">
                <a:effectLst/>
                <a:latin typeface="Calibri" panose="020F0502020204030204" pitchFamily="34" charset="0"/>
                <a:ea typeface="Calibri" panose="020F0502020204030204" pitchFamily="34" charset="0"/>
                <a:cs typeface="Times New Roman" panose="02020603050405020304" pitchFamily="18" charset="0"/>
              </a:rPr>
              <a:t>housing decisions </a:t>
            </a:r>
          </a:p>
          <a:p>
            <a:pPr marL="342900" marR="0" lvl="0" indent="-342900">
              <a:lnSpc>
                <a:spcPct val="106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Times New Roman" panose="02020603050405020304" pitchFamily="18" charset="0"/>
              </a:rPr>
              <a:t>Promote individual control of housing, separate from services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6426328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B3140-F87B-401E-841E-CA05C3F001D6}"/>
              </a:ext>
            </a:extLst>
          </p:cNvPr>
          <p:cNvSpPr>
            <a:spLocks noGrp="1"/>
          </p:cNvSpPr>
          <p:nvPr>
            <p:ph type="title"/>
          </p:nvPr>
        </p:nvSpPr>
        <p:spPr/>
        <p:txBody>
          <a:bodyPr/>
          <a:lstStyle/>
          <a:p>
            <a:r>
              <a:rPr lang="en-US" sz="2800" dirty="0"/>
              <a:t>Increasing Choice and Control in Housing</a:t>
            </a:r>
          </a:p>
        </p:txBody>
      </p:sp>
      <p:sp>
        <p:nvSpPr>
          <p:cNvPr id="3" name="Content Placeholder 2">
            <a:extLst>
              <a:ext uri="{FF2B5EF4-FFF2-40B4-BE49-F238E27FC236}">
                <a16:creationId xmlns:a16="http://schemas.microsoft.com/office/drawing/2014/main" id="{677A4478-EA96-4F08-BA70-AE0C2D2401FB}"/>
              </a:ext>
            </a:extLst>
          </p:cNvPr>
          <p:cNvSpPr>
            <a:spLocks noGrp="1"/>
          </p:cNvSpPr>
          <p:nvPr>
            <p:ph idx="1"/>
          </p:nvPr>
        </p:nvSpPr>
        <p:spPr>
          <a:xfrm>
            <a:off x="531813" y="1965325"/>
            <a:ext cx="8001000" cy="4140200"/>
          </a:xfrm>
        </p:spPr>
        <p:txBody>
          <a:bodyPr/>
          <a:lstStyle/>
          <a:p>
            <a:pPr marL="342900" marR="0" lvl="0" indent="-342900">
              <a:lnSpc>
                <a:spcPct val="106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Times New Roman" panose="02020603050405020304" pitchFamily="18" charset="0"/>
              </a:rPr>
              <a:t>Increase </a:t>
            </a:r>
            <a:r>
              <a:rPr lang="en-US" sz="2800" dirty="0">
                <a:effectLst/>
                <a:latin typeface="Calibri" panose="020F0502020204030204" pitchFamily="34" charset="0"/>
                <a:ea typeface="Calibri" panose="020F0502020204030204" pitchFamily="34" charset="0"/>
                <a:cs typeface="Times New Roman" panose="02020603050405020304" pitchFamily="18" charset="0"/>
              </a:rPr>
              <a:t>availability of affordable housing in the community</a:t>
            </a:r>
          </a:p>
          <a:p>
            <a:pPr marL="342900" marR="0" lvl="0"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Offer equity in funding and services across all settings/locations</a:t>
            </a:r>
          </a:p>
          <a:p>
            <a:pPr marL="800100" lvl="1" indent="-342900">
              <a:lnSpc>
                <a:spcPct val="106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Times New Roman" panose="02020603050405020304" pitchFamily="18" charset="0"/>
              </a:rPr>
              <a:t>Increase providers for housing transition and tenancy sustaining services</a:t>
            </a:r>
          </a:p>
          <a:p>
            <a:pPr marL="800100" lvl="1" indent="-342900">
              <a:lnSpc>
                <a:spcPct val="106000"/>
              </a:lnSpc>
              <a:spcBef>
                <a:spcPts val="0"/>
              </a:spcBef>
              <a:spcAft>
                <a:spcPts val="0"/>
              </a:spcAft>
              <a:buFont typeface="Symbol" panose="05050102010706020507" pitchFamily="18" charset="2"/>
              <a:buChar char=""/>
            </a:pPr>
            <a:r>
              <a:rPr lang="en-US" sz="2800" dirty="0">
                <a:effectLst/>
                <a:latin typeface="Calibri" panose="020F0502020204030204" pitchFamily="34" charset="0"/>
                <a:ea typeface="Calibri" panose="020F0502020204030204" pitchFamily="34" charset="0"/>
                <a:cs typeface="Times New Roman" panose="02020603050405020304" pitchFamily="18" charset="0"/>
              </a:rPr>
              <a:t>Offer funding to individuals for rent/mortgage (match group</a:t>
            </a:r>
            <a:r>
              <a:rPr lang="en-US" sz="2800" dirty="0">
                <a:latin typeface="Calibri" panose="020F0502020204030204" pitchFamily="34" charset="0"/>
                <a:ea typeface="Calibri" panose="020F0502020204030204" pitchFamily="34" charset="0"/>
                <a:cs typeface="Times New Roman" panose="02020603050405020304" pitchFamily="18" charset="0"/>
              </a:rPr>
              <a:t> home resources)</a:t>
            </a:r>
          </a:p>
          <a:p>
            <a:pPr marL="800100" lvl="1" indent="-342900">
              <a:lnSpc>
                <a:spcPct val="106000"/>
              </a:lnSpc>
              <a:spcBef>
                <a:spcPts val="0"/>
              </a:spcBef>
              <a:spcAft>
                <a:spcPts val="0"/>
              </a:spcAft>
              <a:buFont typeface="Symbol" panose="05050102010706020507" pitchFamily="18" charset="2"/>
              <a:buChar char=""/>
            </a:pPr>
            <a:r>
              <a:rPr lang="en-US" sz="2800" dirty="0">
                <a:latin typeface="Calibri" panose="020F0502020204030204" pitchFamily="34" charset="0"/>
                <a:ea typeface="Calibri" panose="020F0502020204030204" pitchFamily="34" charset="0"/>
                <a:cs typeface="Times New Roman" panose="02020603050405020304" pitchFamily="18" charset="0"/>
              </a:rPr>
              <a:t>Incentives to providers should be offered to individuals, too</a:t>
            </a:r>
          </a:p>
          <a:p>
            <a:pPr marL="800100" lvl="1" indent="-342900">
              <a:lnSpc>
                <a:spcPct val="106000"/>
              </a:lnSpc>
              <a:spcBef>
                <a:spcPts val="0"/>
              </a:spcBef>
              <a:spcAft>
                <a:spcPts val="0"/>
              </a:spcAft>
              <a:buFont typeface="Symbol" panose="05050102010706020507" pitchFamily="18" charset="2"/>
              <a:buChar char=""/>
            </a:pP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p>
        </p:txBody>
      </p:sp>
    </p:spTree>
    <p:extLst>
      <p:ext uri="{BB962C8B-B14F-4D97-AF65-F5344CB8AC3E}">
        <p14:creationId xmlns:p14="http://schemas.microsoft.com/office/powerpoint/2010/main" val="3274270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7C221-5FB6-4845-A00E-FC7E717A1226}"/>
              </a:ext>
            </a:extLst>
          </p:cNvPr>
          <p:cNvSpPr>
            <a:spLocks noGrp="1"/>
          </p:cNvSpPr>
          <p:nvPr>
            <p:ph type="title"/>
          </p:nvPr>
        </p:nvSpPr>
        <p:spPr/>
        <p:txBody>
          <a:bodyPr/>
          <a:lstStyle/>
          <a:p>
            <a:r>
              <a:rPr lang="en-US" dirty="0"/>
              <a:t>Recommendations from the Steering Committee</a:t>
            </a:r>
          </a:p>
        </p:txBody>
      </p:sp>
      <p:sp>
        <p:nvSpPr>
          <p:cNvPr id="3" name="Content Placeholder 2">
            <a:extLst>
              <a:ext uri="{FF2B5EF4-FFF2-40B4-BE49-F238E27FC236}">
                <a16:creationId xmlns:a16="http://schemas.microsoft.com/office/drawing/2014/main" id="{F10D65C6-B439-4897-BF12-5A41D29E4CC7}"/>
              </a:ext>
            </a:extLst>
          </p:cNvPr>
          <p:cNvSpPr>
            <a:spLocks noGrp="1"/>
          </p:cNvSpPr>
          <p:nvPr>
            <p:ph idx="1"/>
          </p:nvPr>
        </p:nvSpPr>
        <p:spPr/>
        <p:txBody>
          <a:bodyPr/>
          <a:lstStyle/>
          <a:p>
            <a:r>
              <a:rPr lang="en-US" sz="2600" dirty="0"/>
              <a:t>Move away from disability specific settings by increasing services in community settings</a:t>
            </a:r>
          </a:p>
          <a:p>
            <a:r>
              <a:rPr lang="en-US" sz="2600" dirty="0"/>
              <a:t>Incentivize fully integrated, community services</a:t>
            </a:r>
          </a:p>
          <a:p>
            <a:r>
              <a:rPr lang="en-US" sz="2600" dirty="0"/>
              <a:t>Increase expectations and accountability for community access</a:t>
            </a:r>
          </a:p>
          <a:p>
            <a:r>
              <a:rPr lang="en-US" sz="2600" dirty="0"/>
              <a:t>Enforce and honor individual rights</a:t>
            </a:r>
          </a:p>
          <a:p>
            <a:endParaRPr lang="en-US" dirty="0"/>
          </a:p>
        </p:txBody>
      </p:sp>
    </p:spTree>
    <p:extLst>
      <p:ext uri="{BB962C8B-B14F-4D97-AF65-F5344CB8AC3E}">
        <p14:creationId xmlns:p14="http://schemas.microsoft.com/office/powerpoint/2010/main" val="15353969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70999-EF8B-4CE1-A669-4E1FED448584}"/>
              </a:ext>
            </a:extLst>
          </p:cNvPr>
          <p:cNvSpPr>
            <a:spLocks noGrp="1"/>
          </p:cNvSpPr>
          <p:nvPr>
            <p:ph type="title"/>
          </p:nvPr>
        </p:nvSpPr>
        <p:spPr/>
        <p:txBody>
          <a:bodyPr/>
          <a:lstStyle/>
          <a:p>
            <a:r>
              <a:rPr lang="en-US" dirty="0"/>
              <a:t>Recommendations from the Steering Committee</a:t>
            </a:r>
          </a:p>
        </p:txBody>
      </p:sp>
      <p:sp>
        <p:nvSpPr>
          <p:cNvPr id="3" name="Content Placeholder 2">
            <a:extLst>
              <a:ext uri="{FF2B5EF4-FFF2-40B4-BE49-F238E27FC236}">
                <a16:creationId xmlns:a16="http://schemas.microsoft.com/office/drawing/2014/main" id="{D1019565-EAA3-40E3-A495-9B8D52EC708A}"/>
              </a:ext>
            </a:extLst>
          </p:cNvPr>
          <p:cNvSpPr>
            <a:spLocks noGrp="1"/>
          </p:cNvSpPr>
          <p:nvPr>
            <p:ph idx="1"/>
          </p:nvPr>
        </p:nvSpPr>
        <p:spPr/>
        <p:txBody>
          <a:bodyPr/>
          <a:lstStyle/>
          <a:p>
            <a:pPr marL="0" indent="0">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Overall, broad and systemic change is needed to </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move from a system where federal and state regulations and rules govern and dictate what individuals and providers can and cannot do and which exercise unnecessary controls over personal freedoms and self-determination</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3200" dirty="0"/>
          </a:p>
          <a:p>
            <a:endParaRPr lang="en-US" dirty="0"/>
          </a:p>
        </p:txBody>
      </p:sp>
    </p:spTree>
    <p:extLst>
      <p:ext uri="{BB962C8B-B14F-4D97-AF65-F5344CB8AC3E}">
        <p14:creationId xmlns:p14="http://schemas.microsoft.com/office/powerpoint/2010/main" val="8239046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3EF9E-FD20-4D7B-BB96-53D26F1579FF}"/>
              </a:ext>
            </a:extLst>
          </p:cNvPr>
          <p:cNvSpPr>
            <a:spLocks noGrp="1"/>
          </p:cNvSpPr>
          <p:nvPr>
            <p:ph type="title"/>
          </p:nvPr>
        </p:nvSpPr>
        <p:spPr/>
        <p:txBody>
          <a:bodyPr/>
          <a:lstStyle/>
          <a:p>
            <a:r>
              <a:rPr lang="en-US" dirty="0"/>
              <a:t>System Change</a:t>
            </a:r>
          </a:p>
        </p:txBody>
      </p:sp>
      <p:sp>
        <p:nvSpPr>
          <p:cNvPr id="3" name="Content Placeholder 2">
            <a:extLst>
              <a:ext uri="{FF2B5EF4-FFF2-40B4-BE49-F238E27FC236}">
                <a16:creationId xmlns:a16="http://schemas.microsoft.com/office/drawing/2014/main" id="{44CBF549-B72E-45A0-B376-205A24FB9A0F}"/>
              </a:ext>
            </a:extLst>
          </p:cNvPr>
          <p:cNvSpPr>
            <a:spLocks noGrp="1"/>
          </p:cNvSpPr>
          <p:nvPr>
            <p:ph idx="1"/>
          </p:nvPr>
        </p:nvSpPr>
        <p:spPr/>
        <p:txBody>
          <a:bodyPr/>
          <a:lstStyle/>
          <a:p>
            <a:pPr>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A</a:t>
            </a:r>
            <a:r>
              <a:rPr lang="en-US" sz="2400" dirty="0">
                <a:effectLst/>
                <a:latin typeface="Calibri" panose="020F0502020204030204" pitchFamily="34" charset="0"/>
                <a:ea typeface="Calibri" panose="020F0502020204030204" pitchFamily="34" charset="0"/>
                <a:cs typeface="Times New Roman" panose="02020603050405020304" pitchFamily="18" charset="0"/>
              </a:rPr>
              <a:t>llow people and families to exercise programmatic and budget authority over services and resources. </a:t>
            </a:r>
          </a:p>
          <a:p>
            <a:pPr>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Individuals and families must be decision makers with individual budgets.</a:t>
            </a:r>
          </a:p>
          <a:p>
            <a:pPr>
              <a:buFont typeface="Arial" panose="020B0604020202020204" pitchFamily="34" charset="0"/>
              <a:buChar char="•"/>
            </a:pPr>
            <a:r>
              <a:rPr lang="en-US" sz="2400" dirty="0">
                <a:latin typeface="Calibri" panose="020F0502020204030204" pitchFamily="34" charset="0"/>
                <a:ea typeface="Calibri" panose="020F0502020204030204" pitchFamily="34" charset="0"/>
                <a:cs typeface="Times New Roman" panose="02020603050405020304" pitchFamily="18" charset="0"/>
              </a:rPr>
              <a:t>Life experiences of people with disabilities should match those without disabilities.</a:t>
            </a:r>
          </a:p>
          <a:p>
            <a:pPr>
              <a:buFont typeface="Arial" panose="020B0604020202020204" pitchFamily="34" charset="0"/>
              <a:buChar char="•"/>
            </a:pPr>
            <a:r>
              <a:rPr lang="en-US" sz="2400" dirty="0">
                <a:effectLst/>
                <a:latin typeface="Calibri" panose="020F0502020204030204" pitchFamily="34" charset="0"/>
                <a:ea typeface="Calibri" panose="020F0502020204030204" pitchFamily="34" charset="0"/>
                <a:cs typeface="Times New Roman" panose="02020603050405020304" pitchFamily="18" charset="0"/>
              </a:rPr>
              <a:t>Change practices to increase social capitol.</a:t>
            </a:r>
          </a:p>
          <a:p>
            <a:endParaRPr lang="en-US" dirty="0"/>
          </a:p>
        </p:txBody>
      </p:sp>
    </p:spTree>
    <p:extLst>
      <p:ext uri="{BB962C8B-B14F-4D97-AF65-F5344CB8AC3E}">
        <p14:creationId xmlns:p14="http://schemas.microsoft.com/office/powerpoint/2010/main" val="128795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4A304-5499-4D78-A544-6DC7D2FC811B}"/>
              </a:ext>
            </a:extLst>
          </p:cNvPr>
          <p:cNvSpPr>
            <a:spLocks noGrp="1"/>
          </p:cNvSpPr>
          <p:nvPr>
            <p:ph type="title"/>
          </p:nvPr>
        </p:nvSpPr>
        <p:spPr/>
        <p:txBody>
          <a:bodyPr/>
          <a:lstStyle/>
          <a:p>
            <a:r>
              <a:rPr lang="en-US" dirty="0"/>
              <a:t>Goals for today</a:t>
            </a:r>
          </a:p>
        </p:txBody>
      </p:sp>
      <p:sp>
        <p:nvSpPr>
          <p:cNvPr id="3" name="Content Placeholder 2">
            <a:extLst>
              <a:ext uri="{FF2B5EF4-FFF2-40B4-BE49-F238E27FC236}">
                <a16:creationId xmlns:a16="http://schemas.microsoft.com/office/drawing/2014/main" id="{946EE884-599A-423D-A603-058A5E908927}"/>
              </a:ext>
            </a:extLst>
          </p:cNvPr>
          <p:cNvSpPr>
            <a:spLocks noGrp="1"/>
          </p:cNvSpPr>
          <p:nvPr>
            <p:ph idx="1"/>
          </p:nvPr>
        </p:nvSpPr>
        <p:spPr/>
        <p:txBody>
          <a:bodyPr/>
          <a:lstStyle/>
          <a:p>
            <a:r>
              <a:rPr lang="en-US" dirty="0"/>
              <a:t>Understand the fundamentals of self- determination</a:t>
            </a:r>
          </a:p>
          <a:p>
            <a:r>
              <a:rPr lang="en-US" dirty="0"/>
              <a:t>Review IM4Q data from 2020 in Choice and Control</a:t>
            </a:r>
          </a:p>
          <a:p>
            <a:r>
              <a:rPr lang="en-US" dirty="0"/>
              <a:t>The role of Considerations and how they can help change come about</a:t>
            </a:r>
          </a:p>
          <a:p>
            <a:r>
              <a:rPr lang="en-US" dirty="0"/>
              <a:t> Recommendations for “Raising the Bar”</a:t>
            </a:r>
          </a:p>
          <a:p>
            <a:endParaRPr lang="en-US" dirty="0"/>
          </a:p>
        </p:txBody>
      </p:sp>
    </p:spTree>
    <p:extLst>
      <p:ext uri="{BB962C8B-B14F-4D97-AF65-F5344CB8AC3E}">
        <p14:creationId xmlns:p14="http://schemas.microsoft.com/office/powerpoint/2010/main" val="34693433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8F08B-A327-4D35-90A5-2B2AAF5B3E30}"/>
              </a:ext>
            </a:extLst>
          </p:cNvPr>
          <p:cNvSpPr>
            <a:spLocks noGrp="1"/>
          </p:cNvSpPr>
          <p:nvPr>
            <p:ph type="title"/>
          </p:nvPr>
        </p:nvSpPr>
        <p:spPr/>
        <p:txBody>
          <a:bodyPr/>
          <a:lstStyle/>
          <a:p>
            <a:r>
              <a:rPr lang="en-US" dirty="0"/>
              <a:t>Change in Attitudes and Assumptions</a:t>
            </a:r>
          </a:p>
        </p:txBody>
      </p:sp>
      <p:sp>
        <p:nvSpPr>
          <p:cNvPr id="3" name="Content Placeholder 2">
            <a:extLst>
              <a:ext uri="{FF2B5EF4-FFF2-40B4-BE49-F238E27FC236}">
                <a16:creationId xmlns:a16="http://schemas.microsoft.com/office/drawing/2014/main" id="{8522DBBA-162B-40C6-A5C6-F408806E71E6}"/>
              </a:ext>
            </a:extLst>
          </p:cNvPr>
          <p:cNvSpPr>
            <a:spLocks noGrp="1"/>
          </p:cNvSpPr>
          <p:nvPr>
            <p:ph idx="1"/>
          </p:nvPr>
        </p:nvSpPr>
        <p:spPr/>
        <p:txBody>
          <a:bodyPr/>
          <a:lstStyle/>
          <a:p>
            <a:pPr>
              <a:lnSpc>
                <a:spcPct val="106000"/>
              </a:lnSpc>
              <a:spcBef>
                <a:spcPts val="0"/>
              </a:spcBef>
              <a:spcAft>
                <a:spcPts val="800"/>
              </a:spcAft>
            </a:pPr>
            <a:r>
              <a:rPr lang="en-US" sz="2600" dirty="0">
                <a:effectLst/>
                <a:latin typeface="Calibri" panose="020F0502020204030204" pitchFamily="34" charset="0"/>
                <a:ea typeface="Calibri" panose="020F0502020204030204" pitchFamily="34" charset="0"/>
                <a:cs typeface="Times New Roman" panose="02020603050405020304" pitchFamily="18" charset="0"/>
              </a:rPr>
              <a:t>All Stakeholders need </a:t>
            </a:r>
            <a:r>
              <a:rPr lang="en-US" sz="2600" dirty="0">
                <a:latin typeface="Calibri" panose="020F0502020204030204" pitchFamily="34" charset="0"/>
                <a:ea typeface="Calibri" panose="020F0502020204030204" pitchFamily="34" charset="0"/>
                <a:cs typeface="Times New Roman" panose="02020603050405020304" pitchFamily="18" charset="0"/>
              </a:rPr>
              <a:t>to understand </a:t>
            </a:r>
            <a:r>
              <a:rPr lang="en-US" sz="2600" dirty="0">
                <a:effectLst/>
                <a:latin typeface="Calibri" panose="020F0502020204030204" pitchFamily="34" charset="0"/>
                <a:ea typeface="Calibri" panose="020F0502020204030204" pitchFamily="34" charset="0"/>
                <a:cs typeface="Times New Roman" panose="02020603050405020304" pitchFamily="18" charset="0"/>
              </a:rPr>
              <a:t>concepts of self-determination, autonomy, freedom, and individual agency and rights. </a:t>
            </a:r>
          </a:p>
          <a:p>
            <a:pPr>
              <a:lnSpc>
                <a:spcPct val="106000"/>
              </a:lnSpc>
              <a:spcBef>
                <a:spcPts val="0"/>
              </a:spcBef>
              <a:spcAft>
                <a:spcPts val="800"/>
              </a:spcAft>
            </a:pPr>
            <a:r>
              <a:rPr lang="en-US" sz="2600" dirty="0">
                <a:effectLst/>
                <a:latin typeface="Calibri" panose="020F0502020204030204" pitchFamily="34" charset="0"/>
                <a:ea typeface="Calibri" panose="020F0502020204030204" pitchFamily="34" charset="0"/>
                <a:cs typeface="Times New Roman" panose="02020603050405020304" pitchFamily="18" charset="0"/>
              </a:rPr>
              <a:t>Changes to long-held assumptions and attitudes is necessary to ensure true person-centered practices.</a:t>
            </a:r>
          </a:p>
          <a:p>
            <a:endParaRPr lang="en-US" dirty="0"/>
          </a:p>
        </p:txBody>
      </p:sp>
    </p:spTree>
    <p:extLst>
      <p:ext uri="{BB962C8B-B14F-4D97-AF65-F5344CB8AC3E}">
        <p14:creationId xmlns:p14="http://schemas.microsoft.com/office/powerpoint/2010/main" val="9677459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96CBC-7CCB-468E-A56D-399D0CB775F9}"/>
              </a:ext>
            </a:extLst>
          </p:cNvPr>
          <p:cNvSpPr>
            <a:spLocks noGrp="1"/>
          </p:cNvSpPr>
          <p:nvPr>
            <p:ph type="title"/>
          </p:nvPr>
        </p:nvSpPr>
        <p:spPr/>
        <p:txBody>
          <a:bodyPr/>
          <a:lstStyle/>
          <a:p>
            <a:r>
              <a:rPr lang="en-US" dirty="0"/>
              <a:t>What are your thoughts?</a:t>
            </a:r>
          </a:p>
        </p:txBody>
      </p:sp>
      <p:pic>
        <p:nvPicPr>
          <p:cNvPr id="4" name="Content Placeholder 3" descr="Diagram&#10;&#10;Description automatically generated">
            <a:extLst>
              <a:ext uri="{FF2B5EF4-FFF2-40B4-BE49-F238E27FC236}">
                <a16:creationId xmlns:a16="http://schemas.microsoft.com/office/drawing/2014/main" id="{BCD02BBA-68B7-4BE4-A6E9-4578C06BFC4C}"/>
              </a:ext>
            </a:extLst>
          </p:cNvPr>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052709" y="2336800"/>
            <a:ext cx="5849545" cy="3598863"/>
          </a:xfrm>
          <a:prstGeom prst="rect">
            <a:avLst/>
          </a:prstGeom>
        </p:spPr>
      </p:pic>
    </p:spTree>
    <p:extLst>
      <p:ext uri="{BB962C8B-B14F-4D97-AF65-F5344CB8AC3E}">
        <p14:creationId xmlns:p14="http://schemas.microsoft.com/office/powerpoint/2010/main" val="41072835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DD4AE-6E22-42FB-917E-2479BE2ABB10}"/>
              </a:ext>
            </a:extLst>
          </p:cNvPr>
          <p:cNvSpPr>
            <a:spLocks noGrp="1"/>
          </p:cNvSpPr>
          <p:nvPr>
            <p:ph type="title"/>
          </p:nvPr>
        </p:nvSpPr>
        <p:spPr/>
        <p:txBody>
          <a:bodyPr/>
          <a:lstStyle/>
          <a:p>
            <a:r>
              <a:rPr lang="en-US" altLang="en-US" dirty="0"/>
              <a:t>How To Contact Us</a:t>
            </a:r>
            <a:endParaRPr lang="en-US" dirty="0"/>
          </a:p>
        </p:txBody>
      </p:sp>
      <p:sp>
        <p:nvSpPr>
          <p:cNvPr id="3" name="Text Placeholder 2">
            <a:extLst>
              <a:ext uri="{FF2B5EF4-FFF2-40B4-BE49-F238E27FC236}">
                <a16:creationId xmlns:a16="http://schemas.microsoft.com/office/drawing/2014/main" id="{4700EB24-4DE2-49EB-BB35-B3F6FAE6D511}"/>
              </a:ext>
            </a:extLst>
          </p:cNvPr>
          <p:cNvSpPr>
            <a:spLocks noGrp="1"/>
          </p:cNvSpPr>
          <p:nvPr>
            <p:ph type="body" idx="1"/>
          </p:nvPr>
        </p:nvSpPr>
        <p:spPr>
          <a:xfrm>
            <a:off x="683007" y="2656017"/>
            <a:ext cx="3374430" cy="693135"/>
          </a:xfrm>
        </p:spPr>
        <p:txBody>
          <a:bodyPr/>
          <a:lstStyle/>
          <a:p>
            <a:r>
              <a:rPr lang="en-US" altLang="en-US" sz="2400" dirty="0"/>
              <a:t>PA Developmental Disabilities Council</a:t>
            </a:r>
          </a:p>
          <a:p>
            <a:endParaRPr lang="en-US" dirty="0"/>
          </a:p>
        </p:txBody>
      </p:sp>
      <p:sp>
        <p:nvSpPr>
          <p:cNvPr id="4" name="Content Placeholder 3">
            <a:extLst>
              <a:ext uri="{FF2B5EF4-FFF2-40B4-BE49-F238E27FC236}">
                <a16:creationId xmlns:a16="http://schemas.microsoft.com/office/drawing/2014/main" id="{1F2E33D0-2A24-451D-81C5-9E324B31B70B}"/>
              </a:ext>
            </a:extLst>
          </p:cNvPr>
          <p:cNvSpPr>
            <a:spLocks noGrp="1"/>
          </p:cNvSpPr>
          <p:nvPr>
            <p:ph sz="half" idx="2"/>
          </p:nvPr>
        </p:nvSpPr>
        <p:spPr>
          <a:xfrm>
            <a:off x="531638" y="3030009"/>
            <a:ext cx="3367045" cy="3074761"/>
          </a:xfrm>
        </p:spPr>
        <p:txBody>
          <a:bodyPr/>
          <a:lstStyle/>
          <a:p>
            <a:pPr marL="0" indent="0" algn="ctr" eaLnBrk="1" hangingPunct="1">
              <a:lnSpc>
                <a:spcPct val="100000"/>
              </a:lnSpc>
              <a:spcBef>
                <a:spcPts val="0"/>
              </a:spcBef>
              <a:buFont typeface="Arial" panose="020B0604020202020204" pitchFamily="34" charset="0"/>
              <a:buNone/>
              <a:defRPr/>
            </a:pPr>
            <a:r>
              <a:rPr lang="en-US" altLang="en-US" sz="1800" dirty="0"/>
              <a:t>2330 Vartan Way; Suite 130</a:t>
            </a:r>
          </a:p>
          <a:p>
            <a:pPr marL="0" indent="0" algn="ctr" eaLnBrk="1" hangingPunct="1">
              <a:lnSpc>
                <a:spcPct val="100000"/>
              </a:lnSpc>
              <a:spcBef>
                <a:spcPts val="0"/>
              </a:spcBef>
              <a:buFont typeface="Arial" panose="020B0604020202020204" pitchFamily="34" charset="0"/>
              <a:buNone/>
              <a:defRPr/>
            </a:pPr>
            <a:r>
              <a:rPr lang="en-US" altLang="en-US" sz="1800" dirty="0"/>
              <a:t>Harrisburg, PA  17110 </a:t>
            </a:r>
          </a:p>
          <a:p>
            <a:pPr marL="0" indent="0" algn="ctr" eaLnBrk="1" hangingPunct="1">
              <a:lnSpc>
                <a:spcPct val="100000"/>
              </a:lnSpc>
              <a:spcBef>
                <a:spcPts val="0"/>
              </a:spcBef>
              <a:buFont typeface="Arial" panose="020B0604020202020204" pitchFamily="34" charset="0"/>
              <a:buNone/>
              <a:defRPr/>
            </a:pPr>
            <a:endParaRPr lang="en-US" altLang="en-US" sz="1800" dirty="0"/>
          </a:p>
          <a:p>
            <a:pPr marL="0" indent="0" algn="ctr" eaLnBrk="1" hangingPunct="1">
              <a:lnSpc>
                <a:spcPct val="100000"/>
              </a:lnSpc>
              <a:spcBef>
                <a:spcPts val="0"/>
              </a:spcBef>
              <a:buFont typeface="Arial" panose="020B0604020202020204" pitchFamily="34" charset="0"/>
              <a:buNone/>
              <a:defRPr/>
            </a:pPr>
            <a:r>
              <a:rPr lang="en-US" altLang="en-US" sz="1800" dirty="0"/>
              <a:t>Toll Free: 1-877-685-445</a:t>
            </a:r>
          </a:p>
          <a:p>
            <a:pPr marL="0" indent="0" algn="ctr" eaLnBrk="1" hangingPunct="1">
              <a:lnSpc>
                <a:spcPct val="100000"/>
              </a:lnSpc>
              <a:spcBef>
                <a:spcPts val="0"/>
              </a:spcBef>
              <a:buFont typeface="Arial" panose="020B0604020202020204" pitchFamily="34" charset="0"/>
              <a:buNone/>
              <a:defRPr/>
            </a:pPr>
            <a:endParaRPr lang="en-US" altLang="en-US" sz="1800" b="1" u="sng" dirty="0"/>
          </a:p>
          <a:p>
            <a:pPr marL="0" indent="0" algn="ctr" eaLnBrk="1" hangingPunct="1">
              <a:lnSpc>
                <a:spcPct val="100000"/>
              </a:lnSpc>
              <a:spcBef>
                <a:spcPts val="0"/>
              </a:spcBef>
              <a:buFont typeface="Arial" panose="020B0604020202020204" pitchFamily="34" charset="0"/>
              <a:buNone/>
              <a:defRPr/>
            </a:pPr>
            <a:r>
              <a:rPr lang="en-US" altLang="en-US" b="1" u="sng" dirty="0"/>
              <a:t>Ltesler@pa.gov</a:t>
            </a:r>
            <a:endParaRPr lang="en-US" altLang="en-US" sz="1800" b="1" u="sng" dirty="0"/>
          </a:p>
          <a:p>
            <a:pPr algn="ctr">
              <a:lnSpc>
                <a:spcPct val="200000"/>
              </a:lnSpc>
              <a:spcBef>
                <a:spcPts val="0"/>
              </a:spcBef>
              <a:buFont typeface="Arial" panose="020B0604020202020204" pitchFamily="34" charset="0"/>
              <a:buNone/>
              <a:defRPr/>
            </a:pPr>
            <a:r>
              <a:rPr lang="en-US" altLang="en-US" sz="1800" dirty="0"/>
              <a:t> </a:t>
            </a:r>
            <a:r>
              <a:rPr lang="en-US" altLang="en-US" sz="1800" b="1" u="sng" dirty="0">
                <a:hlinkClick r:id="rId3">
                  <a:extLst>
                    <a:ext uri="{A12FA001-AC4F-418D-AE19-62706E023703}">
                      <ahyp:hlinkClr xmlns:ahyp="http://schemas.microsoft.com/office/drawing/2018/hyperlinkcolor" val="tx"/>
                    </a:ext>
                  </a:extLst>
                </a:hlinkClick>
              </a:rPr>
              <a:t>www.paddc.org</a:t>
            </a:r>
            <a:endParaRPr lang="en-US" altLang="en-US" sz="1800" dirty="0"/>
          </a:p>
          <a:p>
            <a:pPr marL="0" indent="0" algn="ctr" eaLnBrk="1" hangingPunct="1">
              <a:lnSpc>
                <a:spcPct val="200000"/>
              </a:lnSpc>
              <a:spcBef>
                <a:spcPts val="0"/>
              </a:spcBef>
              <a:buFont typeface="Arial" panose="020B0604020202020204" pitchFamily="34" charset="0"/>
              <a:buNone/>
              <a:defRPr/>
            </a:pPr>
            <a:r>
              <a:rPr lang="en-US" altLang="en-US" sz="1800" dirty="0"/>
              <a:t> </a:t>
            </a:r>
            <a:r>
              <a:rPr lang="en-US" altLang="en-US" sz="1800" b="1" dirty="0">
                <a:hlinkClick r:id="rId4">
                  <a:extLst>
                    <a:ext uri="{A12FA001-AC4F-418D-AE19-62706E023703}">
                      <ahyp:hlinkClr xmlns:ahyp="http://schemas.microsoft.com/office/drawing/2018/hyperlinkcolor" val="tx"/>
                    </a:ext>
                  </a:extLst>
                </a:hlinkClick>
              </a:rPr>
              <a:t>facebook.com/PADDC</a:t>
            </a:r>
            <a:r>
              <a:rPr lang="en-US" altLang="en-US" sz="1800" b="1" dirty="0"/>
              <a:t>     </a:t>
            </a:r>
          </a:p>
          <a:p>
            <a:pPr marL="0" indent="0" algn="ctr" eaLnBrk="1" hangingPunct="1">
              <a:lnSpc>
                <a:spcPct val="200000"/>
              </a:lnSpc>
              <a:spcBef>
                <a:spcPts val="0"/>
              </a:spcBef>
              <a:buFont typeface="Arial" panose="020B0604020202020204" pitchFamily="34" charset="0"/>
              <a:buNone/>
              <a:defRPr/>
            </a:pPr>
            <a:r>
              <a:rPr lang="en-US" altLang="en-US" sz="1800" dirty="0"/>
              <a:t> </a:t>
            </a:r>
            <a:r>
              <a:rPr lang="en-US" sz="1800" b="1" dirty="0">
                <a:hlinkClick r:id="rId5">
                  <a:extLst>
                    <a:ext uri="{A12FA001-AC4F-418D-AE19-62706E023703}">
                      <ahyp:hlinkClr xmlns:ahyp="http://schemas.microsoft.com/office/drawing/2018/hyperlinkcolor" val="tx"/>
                    </a:ext>
                  </a:extLst>
                </a:hlinkClick>
              </a:rPr>
              <a:t>twitter.com/</a:t>
            </a:r>
            <a:r>
              <a:rPr lang="en-US" sz="1800" b="1" dirty="0" err="1">
                <a:hlinkClick r:id="rId5">
                  <a:extLst>
                    <a:ext uri="{A12FA001-AC4F-418D-AE19-62706E023703}">
                      <ahyp:hlinkClr xmlns:ahyp="http://schemas.microsoft.com/office/drawing/2018/hyperlinkcolor" val="tx"/>
                    </a:ext>
                  </a:extLst>
                </a:hlinkClick>
              </a:rPr>
              <a:t>PaDDCouncil</a:t>
            </a:r>
            <a:endParaRPr lang="en-US" altLang="en-US" sz="1800" b="1" dirty="0"/>
          </a:p>
          <a:p>
            <a:endParaRPr lang="en-US" dirty="0"/>
          </a:p>
        </p:txBody>
      </p:sp>
      <p:sp>
        <p:nvSpPr>
          <p:cNvPr id="5" name="Text Placeholder 4">
            <a:extLst>
              <a:ext uri="{FF2B5EF4-FFF2-40B4-BE49-F238E27FC236}">
                <a16:creationId xmlns:a16="http://schemas.microsoft.com/office/drawing/2014/main" id="{B5EA1A0A-C4D3-47DB-9ED9-2C0963CD8669}"/>
              </a:ext>
            </a:extLst>
          </p:cNvPr>
          <p:cNvSpPr>
            <a:spLocks noGrp="1"/>
          </p:cNvSpPr>
          <p:nvPr>
            <p:ph type="body" sz="quarter" idx="3"/>
          </p:nvPr>
        </p:nvSpPr>
        <p:spPr>
          <a:xfrm>
            <a:off x="4267201" y="2336872"/>
            <a:ext cx="1904999" cy="2158928"/>
          </a:xfrm>
        </p:spPr>
        <p:txBody>
          <a:bodyPr/>
          <a:lstStyle/>
          <a:p>
            <a:endParaRPr lang="en-US" dirty="0"/>
          </a:p>
          <a:p>
            <a:endParaRPr lang="en-US" dirty="0"/>
          </a:p>
          <a:p>
            <a:r>
              <a:rPr lang="en-US" dirty="0"/>
              <a:t>   The Arc                </a:t>
            </a:r>
            <a:r>
              <a:rPr lang="en-US" dirty="0">
                <a:latin typeface="Arial" panose="020B0604020202020204" pitchFamily="34" charset="0"/>
              </a:rPr>
              <a:t>Lancaster/ </a:t>
            </a:r>
            <a:r>
              <a:rPr lang="en-US" dirty="0"/>
              <a:t>Lebanon </a:t>
            </a:r>
          </a:p>
          <a:p>
            <a:endParaRPr lang="en-US" dirty="0"/>
          </a:p>
          <a:p>
            <a:endParaRPr lang="en-US" dirty="0">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DF291717-ADB9-4F80-A7E3-EA9711B4E1D6}"/>
              </a:ext>
            </a:extLst>
          </p:cNvPr>
          <p:cNvSpPr>
            <a:spLocks noGrp="1"/>
          </p:cNvSpPr>
          <p:nvPr>
            <p:ph sz="quarter" idx="4"/>
          </p:nvPr>
        </p:nvSpPr>
        <p:spPr>
          <a:xfrm>
            <a:off x="4267201" y="3349152"/>
            <a:ext cx="3048000" cy="2975448"/>
          </a:xfrm>
        </p:spPr>
        <p:txBody>
          <a:bodyPr/>
          <a:lstStyle/>
          <a:p>
            <a:pPr marL="0" indent="0">
              <a:buNone/>
            </a:pPr>
            <a:r>
              <a:rPr lang="en-US" dirty="0">
                <a:latin typeface="Arial" panose="020B0604020202020204" pitchFamily="34" charset="0"/>
              </a:rPr>
              <a:t>116 W Airport Rd Ste A</a:t>
            </a:r>
          </a:p>
          <a:p>
            <a:pPr marL="0" indent="0">
              <a:buNone/>
            </a:pPr>
            <a:r>
              <a:rPr lang="en-US" dirty="0">
                <a:latin typeface="Arial" panose="020B0604020202020204" pitchFamily="34" charset="0"/>
              </a:rPr>
              <a:t>Lititz PA 17543</a:t>
            </a:r>
          </a:p>
          <a:p>
            <a:r>
              <a:rPr lang="en-US" dirty="0">
                <a:latin typeface="Arial" panose="020B0604020202020204" pitchFamily="34" charset="0"/>
              </a:rPr>
              <a:t>717-394-5251</a:t>
            </a:r>
          </a:p>
          <a:p>
            <a:r>
              <a:rPr lang="en-US" dirty="0">
                <a:latin typeface="Arial" panose="020B0604020202020204" pitchFamily="34" charset="0"/>
                <a:hlinkClick r:id="rId6"/>
              </a:rPr>
              <a:t>info</a:t>
            </a:r>
            <a:r>
              <a:rPr lang="en-US" dirty="0"/>
              <a:t>116 W Airport Rd Ste A</a:t>
            </a:r>
          </a:p>
          <a:p>
            <a:r>
              <a:rPr lang="en-US" dirty="0">
                <a:latin typeface="Arial" panose="020B0604020202020204" pitchFamily="34" charset="0"/>
                <a:hlinkClick r:id="rId6"/>
              </a:rPr>
              <a:t>@thearclancleb.org</a:t>
            </a:r>
            <a:endParaRPr lang="en-US" dirty="0">
              <a:latin typeface="Arial" panose="020B0604020202020204" pitchFamily="34" charset="0"/>
            </a:endParaRPr>
          </a:p>
          <a:p>
            <a:r>
              <a:rPr lang="en-US" dirty="0">
                <a:latin typeface="Arial" panose="020B0604020202020204" pitchFamily="34" charset="0"/>
              </a:rPr>
              <a:t>www.thearclancleb.org </a:t>
            </a:r>
          </a:p>
          <a:p>
            <a:endParaRPr lang="en-US" dirty="0"/>
          </a:p>
        </p:txBody>
      </p:sp>
    </p:spTree>
    <p:extLst>
      <p:ext uri="{BB962C8B-B14F-4D97-AF65-F5344CB8AC3E}">
        <p14:creationId xmlns:p14="http://schemas.microsoft.com/office/powerpoint/2010/main" val="383976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D652E-47A6-4008-8743-0EB9BA660A7F}"/>
              </a:ext>
            </a:extLst>
          </p:cNvPr>
          <p:cNvSpPr>
            <a:spLocks noGrp="1"/>
          </p:cNvSpPr>
          <p:nvPr>
            <p:ph type="title"/>
          </p:nvPr>
        </p:nvSpPr>
        <p:spPr/>
        <p:txBody>
          <a:bodyPr/>
          <a:lstStyle/>
          <a:p>
            <a:r>
              <a:rPr lang="en-US" dirty="0"/>
              <a:t>Self-Determination Definition</a:t>
            </a:r>
          </a:p>
        </p:txBody>
      </p:sp>
      <p:sp>
        <p:nvSpPr>
          <p:cNvPr id="3" name="Content Placeholder 2">
            <a:extLst>
              <a:ext uri="{FF2B5EF4-FFF2-40B4-BE49-F238E27FC236}">
                <a16:creationId xmlns:a16="http://schemas.microsoft.com/office/drawing/2014/main" id="{B2F256CA-F95B-457E-A7C0-1DD3E1DEFCCE}"/>
              </a:ext>
            </a:extLst>
          </p:cNvPr>
          <p:cNvSpPr>
            <a:spLocks noGrp="1"/>
          </p:cNvSpPr>
          <p:nvPr>
            <p:ph idx="1"/>
          </p:nvPr>
        </p:nvSpPr>
        <p:spPr/>
        <p:txBody>
          <a:bodyPr/>
          <a:lstStyle/>
          <a:p>
            <a:pPr marL="0" indent="0">
              <a:buNone/>
            </a:pPr>
            <a:r>
              <a:rPr lang="en-US" dirty="0"/>
              <a:t> </a:t>
            </a:r>
          </a:p>
          <a:p>
            <a:pPr marL="0" indent="0" algn="ctr">
              <a:buNone/>
            </a:pPr>
            <a:r>
              <a:rPr lang="en-US" sz="2800" b="1" i="0" dirty="0">
                <a:effectLst/>
              </a:rPr>
              <a:t>free choice of one's own acts or states without external compulsion</a:t>
            </a:r>
          </a:p>
          <a:p>
            <a:pPr marL="0" indent="0">
              <a:buNone/>
            </a:pPr>
            <a:endParaRPr lang="en-US" b="0" dirty="0"/>
          </a:p>
          <a:p>
            <a:pPr marL="0" indent="0" algn="ctr">
              <a:buNone/>
            </a:pPr>
            <a:r>
              <a:rPr lang="en-US" b="0" dirty="0"/>
              <a:t>In their Thesaurus: </a:t>
            </a:r>
            <a:endParaRPr lang="en-US" dirty="0">
              <a:solidFill>
                <a:srgbClr val="212529"/>
              </a:solidFill>
              <a:latin typeface="Open Sans" panose="020B0606030504020204" pitchFamily="34" charset="0"/>
            </a:endParaRPr>
          </a:p>
          <a:p>
            <a:pPr marL="0" indent="0" algn="ctr">
              <a:buNone/>
            </a:pPr>
            <a:r>
              <a:rPr lang="en-US" b="1" i="0" dirty="0">
                <a:effectLst/>
                <a:latin typeface="Open Sans" panose="020B0606030504020204" pitchFamily="34" charset="0"/>
              </a:rPr>
              <a:t>1</a:t>
            </a:r>
            <a:r>
              <a:rPr lang="en-US" b="1" i="0" dirty="0">
                <a:effectLst/>
                <a:latin typeface="inherit"/>
              </a:rPr>
              <a:t> </a:t>
            </a:r>
            <a:r>
              <a:rPr lang="en-US" b="0" i="0" dirty="0">
                <a:effectLst/>
                <a:latin typeface="Open Sans" panose="020B0606030504020204" pitchFamily="34" charset="0"/>
              </a:rPr>
              <a:t>the act or power of making one's own 	choices or decisions</a:t>
            </a:r>
          </a:p>
          <a:p>
            <a:pPr marL="0" indent="0" algn="ctr">
              <a:buNone/>
            </a:pPr>
            <a:r>
              <a:rPr lang="en-US" b="1" i="0" dirty="0">
                <a:effectLst/>
                <a:latin typeface="Open Sans" panose="020B0606030504020204" pitchFamily="34" charset="0"/>
              </a:rPr>
              <a:t>2 </a:t>
            </a:r>
            <a:r>
              <a:rPr lang="en-US" b="0" i="0" dirty="0">
                <a:effectLst/>
                <a:latin typeface="Open Sans" panose="020B0606030504020204" pitchFamily="34" charset="0"/>
              </a:rPr>
              <a:t>the state of being free from the control or 	power of another</a:t>
            </a:r>
            <a:endParaRPr lang="en-US" b="0" i="0" dirty="0">
              <a:effectLst/>
            </a:endParaRPr>
          </a:p>
          <a:p>
            <a:endParaRPr lang="en-US" dirty="0"/>
          </a:p>
        </p:txBody>
      </p:sp>
    </p:spTree>
    <p:extLst>
      <p:ext uri="{BB962C8B-B14F-4D97-AF65-F5344CB8AC3E}">
        <p14:creationId xmlns:p14="http://schemas.microsoft.com/office/powerpoint/2010/main" val="349923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E3A12-547D-4DE4-9AE4-11904C816CE2}"/>
              </a:ext>
            </a:extLst>
          </p:cNvPr>
          <p:cNvSpPr>
            <a:spLocks noGrp="1"/>
          </p:cNvSpPr>
          <p:nvPr>
            <p:ph type="title"/>
          </p:nvPr>
        </p:nvSpPr>
        <p:spPr/>
        <p:txBody>
          <a:bodyPr/>
          <a:lstStyle/>
          <a:p>
            <a:r>
              <a:rPr lang="en-US" dirty="0"/>
              <a:t>Everyday Lives Values</a:t>
            </a:r>
          </a:p>
        </p:txBody>
      </p:sp>
      <p:sp>
        <p:nvSpPr>
          <p:cNvPr id="3" name="Content Placeholder 2">
            <a:extLst>
              <a:ext uri="{FF2B5EF4-FFF2-40B4-BE49-F238E27FC236}">
                <a16:creationId xmlns:a16="http://schemas.microsoft.com/office/drawing/2014/main" id="{B8022947-42AB-4DA6-863C-116C18D59D59}"/>
              </a:ext>
            </a:extLst>
          </p:cNvPr>
          <p:cNvSpPr>
            <a:spLocks noGrp="1"/>
          </p:cNvSpPr>
          <p:nvPr>
            <p:ph idx="1"/>
          </p:nvPr>
        </p:nvSpPr>
        <p:spPr/>
        <p:txBody>
          <a:bodyPr/>
          <a:lstStyle/>
          <a:p>
            <a:pPr marL="0" indent="0">
              <a:buNone/>
            </a:pPr>
            <a:r>
              <a:rPr lang="en-US" sz="2200" b="1" dirty="0"/>
              <a:t>CONTROL</a:t>
            </a:r>
            <a:r>
              <a:rPr lang="en-US" sz="2200" dirty="0"/>
              <a:t>: I have control over all areas of my life. My family, supporters, and community know these are my decisions and work with me to achieve greater control. </a:t>
            </a:r>
          </a:p>
          <a:p>
            <a:pPr marL="0" indent="0">
              <a:buNone/>
            </a:pPr>
            <a:r>
              <a:rPr lang="en-US" sz="2200" b="1" dirty="0"/>
              <a:t>CHOICE</a:t>
            </a:r>
            <a:r>
              <a:rPr lang="en-US" sz="2200" dirty="0"/>
              <a:t>: I decide everything about my life. My family, supporters, and community help me learn about opportunities and together we make them happen. </a:t>
            </a:r>
          </a:p>
          <a:p>
            <a:pPr marL="0" indent="0">
              <a:buNone/>
            </a:pPr>
            <a:r>
              <a:rPr lang="en-US" sz="2200" b="1" dirty="0"/>
              <a:t>FREEDOM</a:t>
            </a:r>
            <a:r>
              <a:rPr lang="en-US" sz="2200" dirty="0"/>
              <a:t>: I have the same rights as all other members of the community, and I can fully use them. My family, supporters, and community respect my rights.</a:t>
            </a:r>
          </a:p>
          <a:p>
            <a:endParaRPr lang="en-US" dirty="0"/>
          </a:p>
        </p:txBody>
      </p:sp>
    </p:spTree>
    <p:extLst>
      <p:ext uri="{BB962C8B-B14F-4D97-AF65-F5344CB8AC3E}">
        <p14:creationId xmlns:p14="http://schemas.microsoft.com/office/powerpoint/2010/main" val="2846925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B9C43-7AE2-4FF4-9AE8-096BA984B3DD}"/>
              </a:ext>
            </a:extLst>
          </p:cNvPr>
          <p:cNvSpPr>
            <a:spLocks noGrp="1"/>
          </p:cNvSpPr>
          <p:nvPr>
            <p:ph type="title"/>
          </p:nvPr>
        </p:nvSpPr>
        <p:spPr/>
        <p:txBody>
          <a:bodyPr/>
          <a:lstStyle/>
          <a:p>
            <a:r>
              <a:rPr lang="en-US" dirty="0"/>
              <a:t>Chapter 6100 Regulations Support Choice and Control</a:t>
            </a:r>
          </a:p>
        </p:txBody>
      </p:sp>
      <p:sp>
        <p:nvSpPr>
          <p:cNvPr id="3" name="Content Placeholder 2">
            <a:extLst>
              <a:ext uri="{FF2B5EF4-FFF2-40B4-BE49-F238E27FC236}">
                <a16:creationId xmlns:a16="http://schemas.microsoft.com/office/drawing/2014/main" id="{D8E5D148-02BC-4A35-9460-292BD4DDE2CC}"/>
              </a:ext>
            </a:extLst>
          </p:cNvPr>
          <p:cNvSpPr>
            <a:spLocks noGrp="1"/>
          </p:cNvSpPr>
          <p:nvPr>
            <p:ph idx="1"/>
          </p:nvPr>
        </p:nvSpPr>
        <p:spPr/>
        <p:txBody>
          <a:bodyPr/>
          <a:lstStyle/>
          <a:p>
            <a:pPr marL="0" indent="0">
              <a:buNone/>
            </a:pPr>
            <a:r>
              <a:rPr lang="en-US" sz="2200" dirty="0"/>
              <a:t>An Individual has the Right to:</a:t>
            </a:r>
          </a:p>
          <a:p>
            <a:r>
              <a:rPr lang="en-US" sz="2200" dirty="0"/>
              <a:t>Make choices and accept risks</a:t>
            </a:r>
          </a:p>
          <a:p>
            <a:r>
              <a:rPr lang="en-US" sz="2200" dirty="0"/>
              <a:t>Refuse to participate in activities and services.</a:t>
            </a:r>
          </a:p>
          <a:p>
            <a:r>
              <a:rPr lang="en-US" sz="2200" dirty="0"/>
              <a:t>Control their own schedule and activities</a:t>
            </a:r>
          </a:p>
          <a:p>
            <a:r>
              <a:rPr lang="en-US" sz="2200" dirty="0"/>
              <a:t>Privacy of person and possessions</a:t>
            </a:r>
          </a:p>
          <a:p>
            <a:r>
              <a:rPr lang="en-US" sz="2200" dirty="0"/>
              <a:t>Access to and security of possessions</a:t>
            </a:r>
          </a:p>
          <a:p>
            <a:r>
              <a:rPr lang="en-US" sz="2200" dirty="0"/>
              <a:t>Choose a willing and qualified provider</a:t>
            </a:r>
          </a:p>
          <a:p>
            <a:r>
              <a:rPr lang="en-US" sz="2200" dirty="0"/>
              <a:t>Choose where, when and how to receive needed services</a:t>
            </a:r>
          </a:p>
          <a:p>
            <a:endParaRPr lang="en-US" dirty="0"/>
          </a:p>
        </p:txBody>
      </p:sp>
    </p:spTree>
    <p:extLst>
      <p:ext uri="{BB962C8B-B14F-4D97-AF65-F5344CB8AC3E}">
        <p14:creationId xmlns:p14="http://schemas.microsoft.com/office/powerpoint/2010/main" val="18772540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523C0-67A0-4E77-B4FA-CA751FF42BDB}"/>
              </a:ext>
            </a:extLst>
          </p:cNvPr>
          <p:cNvSpPr>
            <a:spLocks noGrp="1"/>
          </p:cNvSpPr>
          <p:nvPr>
            <p:ph type="title"/>
          </p:nvPr>
        </p:nvSpPr>
        <p:spPr/>
        <p:txBody>
          <a:bodyPr/>
          <a:lstStyle/>
          <a:p>
            <a:r>
              <a:rPr lang="en-US" dirty="0"/>
              <a:t>Chapter 6100 Regulations Support Choice and Control</a:t>
            </a:r>
          </a:p>
        </p:txBody>
      </p:sp>
      <p:sp>
        <p:nvSpPr>
          <p:cNvPr id="3" name="Content Placeholder 2">
            <a:extLst>
              <a:ext uri="{FF2B5EF4-FFF2-40B4-BE49-F238E27FC236}">
                <a16:creationId xmlns:a16="http://schemas.microsoft.com/office/drawing/2014/main" id="{DE7EF75C-3CEF-49A3-B7FD-3A64AFF5F961}"/>
              </a:ext>
            </a:extLst>
          </p:cNvPr>
          <p:cNvSpPr>
            <a:spLocks noGrp="1"/>
          </p:cNvSpPr>
          <p:nvPr>
            <p:ph idx="1"/>
          </p:nvPr>
        </p:nvSpPr>
        <p:spPr/>
        <p:txBody>
          <a:bodyPr/>
          <a:lstStyle/>
          <a:p>
            <a:pPr marL="0" indent="0">
              <a:buNone/>
            </a:pPr>
            <a:r>
              <a:rPr lang="en-US" dirty="0"/>
              <a:t>An Individual has the Right to:</a:t>
            </a:r>
          </a:p>
          <a:p>
            <a:r>
              <a:rPr lang="en-US" dirty="0"/>
              <a:t>voice concerns about the services they receive</a:t>
            </a:r>
          </a:p>
          <a:p>
            <a:r>
              <a:rPr lang="en-US" dirty="0"/>
              <a:t>assistive devices and services to enable communication at all times</a:t>
            </a:r>
          </a:p>
          <a:p>
            <a:r>
              <a:rPr lang="en-US" dirty="0"/>
              <a:t>participate in the development and implementation of the individual plan</a:t>
            </a:r>
          </a:p>
          <a:p>
            <a:r>
              <a:rPr lang="en-US" dirty="0"/>
              <a:t>Access their record</a:t>
            </a:r>
          </a:p>
          <a:p>
            <a:endParaRPr lang="en-US" dirty="0"/>
          </a:p>
        </p:txBody>
      </p:sp>
    </p:spTree>
    <p:extLst>
      <p:ext uri="{BB962C8B-B14F-4D97-AF65-F5344CB8AC3E}">
        <p14:creationId xmlns:p14="http://schemas.microsoft.com/office/powerpoint/2010/main" val="634859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E1CC5-1DF6-4240-A1E7-88FD25AE8471}"/>
              </a:ext>
            </a:extLst>
          </p:cNvPr>
          <p:cNvSpPr>
            <a:spLocks noGrp="1"/>
          </p:cNvSpPr>
          <p:nvPr>
            <p:ph type="title"/>
          </p:nvPr>
        </p:nvSpPr>
        <p:spPr/>
        <p:txBody>
          <a:bodyPr/>
          <a:lstStyle/>
          <a:p>
            <a:r>
              <a:rPr lang="en-US" dirty="0"/>
              <a:t>Chapter 6100 Regulations </a:t>
            </a:r>
            <a:br>
              <a:rPr lang="en-US" dirty="0"/>
            </a:br>
            <a:r>
              <a:rPr lang="en-US" dirty="0"/>
              <a:t>Rights in Residential Settings</a:t>
            </a:r>
          </a:p>
        </p:txBody>
      </p:sp>
      <p:sp>
        <p:nvSpPr>
          <p:cNvPr id="3" name="Content Placeholder 2">
            <a:extLst>
              <a:ext uri="{FF2B5EF4-FFF2-40B4-BE49-F238E27FC236}">
                <a16:creationId xmlns:a16="http://schemas.microsoft.com/office/drawing/2014/main" id="{36984B7E-B53B-4354-B980-8CA07D9D0962}"/>
              </a:ext>
            </a:extLst>
          </p:cNvPr>
          <p:cNvSpPr>
            <a:spLocks noGrp="1"/>
          </p:cNvSpPr>
          <p:nvPr>
            <p:ph idx="1"/>
          </p:nvPr>
        </p:nvSpPr>
        <p:spPr/>
        <p:txBody>
          <a:bodyPr/>
          <a:lstStyle/>
          <a:p>
            <a:r>
              <a:rPr lang="en-US" sz="1750" dirty="0">
                <a:effectLst/>
                <a:latin typeface="Times" panose="02020603050405020304" pitchFamily="18" charset="0"/>
                <a:ea typeface="Times New Roman" panose="02020603050405020304" pitchFamily="18" charset="0"/>
              </a:rPr>
              <a:t>scheduled and unscheduled visitors, meet privately, any time.</a:t>
            </a:r>
          </a:p>
          <a:p>
            <a:r>
              <a:rPr lang="en-US" sz="1750" dirty="0">
                <a:effectLst/>
                <a:latin typeface="Times" panose="02020603050405020304" pitchFamily="18" charset="0"/>
                <a:ea typeface="Calibri" panose="020F0502020204030204" pitchFamily="34" charset="0"/>
              </a:rPr>
              <a:t>unrestricted access to send/receive mail unopened/unread by others</a:t>
            </a:r>
          </a:p>
          <a:p>
            <a:r>
              <a:rPr lang="en-US" sz="1750" dirty="0">
                <a:effectLst/>
                <a:latin typeface="Times" panose="02020603050405020304" pitchFamily="18" charset="0"/>
                <a:ea typeface="Calibri" panose="020F0502020204030204" pitchFamily="34" charset="0"/>
              </a:rPr>
              <a:t>unrestricted and private access to telecommunications.</a:t>
            </a:r>
            <a:endParaRPr lang="en-US" sz="1750" dirty="0">
              <a:latin typeface="Times" panose="02020603050405020304" pitchFamily="18" charset="0"/>
              <a:ea typeface="Calibri" panose="020F0502020204030204" pitchFamily="34" charset="0"/>
            </a:endParaRPr>
          </a:p>
          <a:p>
            <a:r>
              <a:rPr lang="en-US" sz="1750" dirty="0">
                <a:effectLst/>
                <a:latin typeface="Times" panose="02020603050405020304" pitchFamily="18" charset="0"/>
                <a:ea typeface="Times New Roman" panose="02020603050405020304" pitchFamily="18" charset="0"/>
              </a:rPr>
              <a:t>manage and access the individual’s finances.</a:t>
            </a:r>
            <a:endParaRPr lang="en-US" sz="1750" dirty="0">
              <a:effectLst/>
              <a:latin typeface="Times New Roman" panose="02020603050405020304" pitchFamily="18" charset="0"/>
              <a:ea typeface="Times New Roman" panose="02020603050405020304" pitchFamily="18" charset="0"/>
            </a:endParaRPr>
          </a:p>
          <a:p>
            <a:r>
              <a:rPr lang="en-US" sz="1750" dirty="0">
                <a:effectLst/>
                <a:latin typeface="Times" panose="02020603050405020304" pitchFamily="18" charset="0"/>
                <a:ea typeface="Calibri" panose="020F0502020204030204" pitchFamily="34" charset="0"/>
              </a:rPr>
              <a:t>choose persons with whom to share a bedroom</a:t>
            </a:r>
          </a:p>
          <a:p>
            <a:r>
              <a:rPr lang="en-US" sz="1750" dirty="0">
                <a:effectLst/>
                <a:latin typeface="Times" panose="02020603050405020304" pitchFamily="18" charset="0"/>
                <a:ea typeface="Calibri" panose="020F0502020204030204" pitchFamily="34" charset="0"/>
              </a:rPr>
              <a:t>furnish and decorate their bedroom and the common areas of the home </a:t>
            </a:r>
          </a:p>
          <a:p>
            <a:r>
              <a:rPr lang="en-US" sz="1750" dirty="0">
                <a:effectLst/>
                <a:latin typeface="Times" panose="02020603050405020304" pitchFamily="18" charset="0"/>
                <a:ea typeface="Calibri" panose="020F0502020204030204" pitchFamily="34" charset="0"/>
              </a:rPr>
              <a:t>to lock the individual’s bedroom door</a:t>
            </a:r>
          </a:p>
          <a:p>
            <a:r>
              <a:rPr lang="en-US" sz="1750" dirty="0">
                <a:effectLst/>
                <a:latin typeface="Times" panose="02020603050405020304" pitchFamily="18" charset="0"/>
                <a:ea typeface="Times New Roman" panose="02020603050405020304" pitchFamily="18" charset="0"/>
              </a:rPr>
              <a:t>have a key, access card, keypad code to an entrance door of the home.</a:t>
            </a:r>
          </a:p>
          <a:p>
            <a:r>
              <a:rPr lang="en-US" sz="1750" dirty="0">
                <a:effectLst/>
                <a:latin typeface="Times" panose="02020603050405020304" pitchFamily="18" charset="0"/>
                <a:ea typeface="Calibri" panose="020F0502020204030204" pitchFamily="34" charset="0"/>
              </a:rPr>
              <a:t>access food at any time.</a:t>
            </a:r>
          </a:p>
          <a:p>
            <a:r>
              <a:rPr lang="en-US" sz="1750" dirty="0">
                <a:effectLst/>
                <a:latin typeface="Times" panose="02020603050405020304" pitchFamily="18" charset="0"/>
                <a:ea typeface="Calibri" panose="020F0502020204030204" pitchFamily="34" charset="0"/>
                <a:cs typeface="Times New Roman" panose="02020603050405020304" pitchFamily="18" charset="0"/>
              </a:rPr>
              <a:t> make health care decisions</a:t>
            </a:r>
            <a:endParaRPr lang="en-US" sz="1750" dirty="0">
              <a:latin typeface="Times" panose="02020603050405020304" pitchFamily="18" charset="0"/>
              <a:ea typeface="Calibri" panose="020F0502020204030204" pitchFamily="34" charset="0"/>
            </a:endParaRPr>
          </a:p>
          <a:p>
            <a:endParaRPr lang="en-US" dirty="0"/>
          </a:p>
        </p:txBody>
      </p:sp>
    </p:spTree>
    <p:extLst>
      <p:ext uri="{BB962C8B-B14F-4D97-AF65-F5344CB8AC3E}">
        <p14:creationId xmlns:p14="http://schemas.microsoft.com/office/powerpoint/2010/main" val="30952692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60E3A-2257-40BA-AE65-34C5FCC3DB85}"/>
              </a:ext>
            </a:extLst>
          </p:cNvPr>
          <p:cNvSpPr>
            <a:spLocks noGrp="1"/>
          </p:cNvSpPr>
          <p:nvPr>
            <p:ph type="title"/>
          </p:nvPr>
        </p:nvSpPr>
        <p:spPr/>
        <p:txBody>
          <a:bodyPr/>
          <a:lstStyle/>
          <a:p>
            <a:r>
              <a:rPr lang="en-US" dirty="0"/>
              <a:t>HCBS “Final Rule” Supports Choice and Control</a:t>
            </a:r>
          </a:p>
        </p:txBody>
      </p:sp>
      <p:sp>
        <p:nvSpPr>
          <p:cNvPr id="3" name="Content Placeholder 2">
            <a:extLst>
              <a:ext uri="{FF2B5EF4-FFF2-40B4-BE49-F238E27FC236}">
                <a16:creationId xmlns:a16="http://schemas.microsoft.com/office/drawing/2014/main" id="{F75CFF59-19F2-48FC-BB0F-2C05D04E2B45}"/>
              </a:ext>
            </a:extLst>
          </p:cNvPr>
          <p:cNvSpPr>
            <a:spLocks noGrp="1"/>
          </p:cNvSpPr>
          <p:nvPr>
            <p:ph idx="1"/>
          </p:nvPr>
        </p:nvSpPr>
        <p:spPr/>
        <p:txBody>
          <a:bodyPr/>
          <a:lstStyle/>
          <a:p>
            <a:pPr marL="0" indent="0">
              <a:buNone/>
            </a:pPr>
            <a:r>
              <a:rPr lang="en-US" sz="2000" dirty="0"/>
              <a:t>Home and Community Based Services  Final Rule (ensuring individuals served in Medicaid home and community-based programs have access to the benefits of community living and have full opportunity to be integrated in their communities.</a:t>
            </a:r>
            <a:r>
              <a:rPr lang="en-US" sz="2000" b="0" i="0" dirty="0">
                <a:effectLst/>
                <a:latin typeface="Source Sans Pro" panose="020B0503030403020204" pitchFamily="34" charset="0"/>
              </a:rPr>
              <a:t>).</a:t>
            </a:r>
            <a:endParaRPr lang="en-US" sz="2000" dirty="0"/>
          </a:p>
          <a:p>
            <a:r>
              <a:rPr lang="en-US" sz="2000" dirty="0"/>
              <a:t>Community Access</a:t>
            </a:r>
          </a:p>
          <a:p>
            <a:r>
              <a:rPr lang="en-US" sz="2000" dirty="0"/>
              <a:t>Choice of Home</a:t>
            </a:r>
          </a:p>
          <a:p>
            <a:r>
              <a:rPr lang="en-US" sz="2000" dirty="0"/>
              <a:t>Day support – employment and integration</a:t>
            </a:r>
          </a:p>
          <a:p>
            <a:r>
              <a:rPr lang="en-US" sz="2000" dirty="0"/>
              <a:t>Individual rights</a:t>
            </a:r>
          </a:p>
          <a:p>
            <a:r>
              <a:rPr lang="en-US" sz="2000" dirty="0"/>
              <a:t>Person-centered planning and self-direction</a:t>
            </a:r>
          </a:p>
          <a:p>
            <a:endParaRPr lang="en-US" dirty="0"/>
          </a:p>
        </p:txBody>
      </p:sp>
    </p:spTree>
    <p:extLst>
      <p:ext uri="{BB962C8B-B14F-4D97-AF65-F5344CB8AC3E}">
        <p14:creationId xmlns:p14="http://schemas.microsoft.com/office/powerpoint/2010/main" val="294753008"/>
      </p:ext>
    </p:extLst>
  </p:cSld>
  <p:clrMapOvr>
    <a:masterClrMapping/>
  </p:clrMapOvr>
</p:sld>
</file>

<file path=ppt/theme/theme1.xml><?xml version="1.0" encoding="utf-8"?>
<a:theme xmlns:a="http://schemas.openxmlformats.org/drawingml/2006/main" name="Berlin">
  <a:themeElements>
    <a:clrScheme name="PADDC">
      <a:dk1>
        <a:srgbClr val="4C5B31"/>
      </a:dk1>
      <a:lt1>
        <a:sysClr val="window" lastClr="FFFFFF"/>
      </a:lt1>
      <a:dk2>
        <a:srgbClr val="54585A"/>
      </a:dk2>
      <a:lt2>
        <a:srgbClr val="E7E6E6"/>
      </a:lt2>
      <a:accent1>
        <a:srgbClr val="E65525"/>
      </a:accent1>
      <a:accent2>
        <a:srgbClr val="A8AE37"/>
      </a:accent2>
      <a:accent3>
        <a:srgbClr val="4C5B31"/>
      </a:accent3>
      <a:accent4>
        <a:srgbClr val="F73C09"/>
      </a:accent4>
      <a:accent5>
        <a:srgbClr val="92D050"/>
      </a:accent5>
      <a:accent6>
        <a:srgbClr val="FA7E5C"/>
      </a:accent6>
      <a:hlink>
        <a:srgbClr val="EE7344"/>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PADDC Presentation Template Black and White" id="{DD5204B1-A834-434E-AA58-D13380CC578B}" vid="{197C82D1-F465-43AF-A8FB-57AE7B83C59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PADDC Presentation Template Black and White</Template>
  <TotalTime>594</TotalTime>
  <Words>3992</Words>
  <Application>Microsoft Office PowerPoint</Application>
  <PresentationFormat>On-screen Show (4:3)</PresentationFormat>
  <Paragraphs>291</Paragraphs>
  <Slides>32</Slides>
  <Notes>32</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6" baseType="lpstr">
      <vt:lpstr>Arial</vt:lpstr>
      <vt:lpstr>Arial Black</vt:lpstr>
      <vt:lpstr>Calibri</vt:lpstr>
      <vt:lpstr>Courier New</vt:lpstr>
      <vt:lpstr>Georgia</vt:lpstr>
      <vt:lpstr>inherit</vt:lpstr>
      <vt:lpstr>Open Sans</vt:lpstr>
      <vt:lpstr>Source Sans Pro</vt:lpstr>
      <vt:lpstr>Symbol</vt:lpstr>
      <vt:lpstr>Times</vt:lpstr>
      <vt:lpstr>Times New Roman</vt:lpstr>
      <vt:lpstr>Trebuchet MS</vt:lpstr>
      <vt:lpstr>Berlin</vt:lpstr>
      <vt:lpstr>Acrobat Document</vt:lpstr>
      <vt:lpstr>Choice and Control: Raising the Bar!</vt:lpstr>
      <vt:lpstr>Welcome!</vt:lpstr>
      <vt:lpstr>Goals for today</vt:lpstr>
      <vt:lpstr>Self-Determination Definition</vt:lpstr>
      <vt:lpstr>Everyday Lives Values</vt:lpstr>
      <vt:lpstr>Chapter 6100 Regulations Support Choice and Control</vt:lpstr>
      <vt:lpstr>Chapter 6100 Regulations Support Choice and Control</vt:lpstr>
      <vt:lpstr>Chapter 6100 Regulations  Rights in Residential Settings</vt:lpstr>
      <vt:lpstr>HCBS “Final Rule” Supports Choice and Control</vt:lpstr>
      <vt:lpstr>State Data Report</vt:lpstr>
      <vt:lpstr>What does the Choice and Control Data Show?</vt:lpstr>
      <vt:lpstr>What does the Data Show?  Good…but could be better</vt:lpstr>
      <vt:lpstr>What does the Data Show?  Good…but could be better</vt:lpstr>
      <vt:lpstr>What does the Data Show? Not as Good</vt:lpstr>
      <vt:lpstr>What does the Data Show? Not as Good</vt:lpstr>
      <vt:lpstr>Choice and Control at Home Need Improvement</vt:lpstr>
      <vt:lpstr>Choice and Control at Home Need Improvement</vt:lpstr>
      <vt:lpstr>Other areas of Choice and Control</vt:lpstr>
      <vt:lpstr>IM4Q Considerations  make change!</vt:lpstr>
      <vt:lpstr>Stories of Change</vt:lpstr>
      <vt:lpstr>PADDC State Plan</vt:lpstr>
      <vt:lpstr>Self-Determination Goal:  Objectives</vt:lpstr>
      <vt:lpstr>PADDC Housing Efforts</vt:lpstr>
      <vt:lpstr>Let’s Raise the Bar! </vt:lpstr>
      <vt:lpstr>Increasing Choice and Control in Housing</vt:lpstr>
      <vt:lpstr>Increasing Choice and Control in Housing</vt:lpstr>
      <vt:lpstr>Recommendations from the Steering Committee</vt:lpstr>
      <vt:lpstr>Recommendations from the Steering Committee</vt:lpstr>
      <vt:lpstr>System Change</vt:lpstr>
      <vt:lpstr>Change in Attitudes and Assumptions</vt:lpstr>
      <vt:lpstr>What are your thoughts?</vt:lpstr>
      <vt:lpstr>How To 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Choice and Control: Raising the Bar!</dc:title>
  <dc:creator>Rovito, Elizabeth</dc:creator>
  <cp:lastModifiedBy>Mary Kay R. Cunningham</cp:lastModifiedBy>
  <cp:revision>19</cp:revision>
  <cp:lastPrinted>2022-07-25T22:25:34Z</cp:lastPrinted>
  <dcterms:created xsi:type="dcterms:W3CDTF">2022-07-19T14:45:49Z</dcterms:created>
  <dcterms:modified xsi:type="dcterms:W3CDTF">2022-08-02T13:39:37Z</dcterms:modified>
</cp:coreProperties>
</file>