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403" r:id="rId5"/>
    <p:sldId id="431" r:id="rId6"/>
    <p:sldId id="433" r:id="rId7"/>
    <p:sldId id="434" r:id="rId8"/>
    <p:sldId id="436" r:id="rId9"/>
    <p:sldId id="439" r:id="rId10"/>
    <p:sldId id="440" r:id="rId11"/>
    <p:sldId id="441" r:id="rId12"/>
    <p:sldId id="442" r:id="rId13"/>
    <p:sldId id="445" r:id="rId14"/>
    <p:sldId id="446" r:id="rId15"/>
    <p:sldId id="447" r:id="rId16"/>
    <p:sldId id="448" r:id="rId17"/>
    <p:sldId id="449" r:id="rId18"/>
    <p:sldId id="450" r:id="rId19"/>
    <p:sldId id="451" r:id="rId20"/>
    <p:sldId id="265" r:id="rId21"/>
    <p:sldId id="331" r:id="rId22"/>
    <p:sldId id="415" r:id="rId23"/>
    <p:sldId id="416" r:id="rId24"/>
    <p:sldId id="417" r:id="rId25"/>
    <p:sldId id="418" r:id="rId26"/>
    <p:sldId id="419" r:id="rId27"/>
    <p:sldId id="420" r:id="rId28"/>
    <p:sldId id="421" r:id="rId29"/>
    <p:sldId id="422" r:id="rId30"/>
    <p:sldId id="423" r:id="rId31"/>
    <p:sldId id="424" r:id="rId32"/>
    <p:sldId id="425" r:id="rId33"/>
    <p:sldId id="426" r:id="rId34"/>
    <p:sldId id="427" r:id="rId35"/>
    <p:sldId id="428" r:id="rId36"/>
    <p:sldId id="429" r:id="rId37"/>
    <p:sldId id="430" r:id="rId38"/>
    <p:sldId id="336" r:id="rId39"/>
    <p:sldId id="337" r:id="rId40"/>
    <p:sldId id="348" r:id="rId41"/>
    <p:sldId id="349" r:id="rId42"/>
    <p:sldId id="350" r:id="rId43"/>
    <p:sldId id="356" r:id="rId44"/>
    <p:sldId id="381" r:id="rId45"/>
    <p:sldId id="391" r:id="rId46"/>
    <p:sldId id="452"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FC4C405-40AA-4552-9528-3CC7DEFBA2F3}" type="datetimeFigureOut">
              <a:rPr lang="en-US" smtClean="0"/>
              <a:t>7/22/2022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D92352-B89F-47C9-8268-8FFD23D55032}" type="slidenum">
              <a:rPr lang="en-US" smtClean="0"/>
              <a:t>‹#›</a:t>
            </a:fld>
            <a:endParaRPr lang="en-US" dirty="0"/>
          </a:p>
        </p:txBody>
      </p:sp>
    </p:spTree>
    <p:extLst>
      <p:ext uri="{BB962C8B-B14F-4D97-AF65-F5344CB8AC3E}">
        <p14:creationId xmlns:p14="http://schemas.microsoft.com/office/powerpoint/2010/main" val="2956373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C4C405-40AA-4552-9528-3CC7DEFBA2F3}" type="datetimeFigureOut">
              <a:rPr lang="en-US" smtClean="0"/>
              <a:t>7/22/2022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D92352-B89F-47C9-8268-8FFD23D55032}" type="slidenum">
              <a:rPr lang="en-US" smtClean="0"/>
              <a:t>‹#›</a:t>
            </a:fld>
            <a:endParaRPr lang="en-US" dirty="0"/>
          </a:p>
        </p:txBody>
      </p:sp>
    </p:spTree>
    <p:extLst>
      <p:ext uri="{BB962C8B-B14F-4D97-AF65-F5344CB8AC3E}">
        <p14:creationId xmlns:p14="http://schemas.microsoft.com/office/powerpoint/2010/main" val="1982202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C4C405-40AA-4552-9528-3CC7DEFBA2F3}" type="datetimeFigureOut">
              <a:rPr lang="en-US" smtClean="0"/>
              <a:t>7/22/2022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D92352-B89F-47C9-8268-8FFD23D55032}" type="slidenum">
              <a:rPr lang="en-US" smtClean="0"/>
              <a:t>‹#›</a:t>
            </a:fld>
            <a:endParaRPr lang="en-US" dirty="0"/>
          </a:p>
        </p:txBody>
      </p:sp>
    </p:spTree>
    <p:extLst>
      <p:ext uri="{BB962C8B-B14F-4D97-AF65-F5344CB8AC3E}">
        <p14:creationId xmlns:p14="http://schemas.microsoft.com/office/powerpoint/2010/main" val="3971355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C4C405-40AA-4552-9528-3CC7DEFBA2F3}" type="datetimeFigureOut">
              <a:rPr lang="en-US" smtClean="0"/>
              <a:t>7/22/2022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D92352-B89F-47C9-8268-8FFD23D55032}" type="slidenum">
              <a:rPr lang="en-US" smtClean="0"/>
              <a:t>‹#›</a:t>
            </a:fld>
            <a:endParaRPr lang="en-US" dirty="0"/>
          </a:p>
        </p:txBody>
      </p:sp>
    </p:spTree>
    <p:extLst>
      <p:ext uri="{BB962C8B-B14F-4D97-AF65-F5344CB8AC3E}">
        <p14:creationId xmlns:p14="http://schemas.microsoft.com/office/powerpoint/2010/main" val="2141050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C4C405-40AA-4552-9528-3CC7DEFBA2F3}" type="datetimeFigureOut">
              <a:rPr lang="en-US" smtClean="0"/>
              <a:t>7/22/2022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D92352-B89F-47C9-8268-8FFD23D55032}" type="slidenum">
              <a:rPr lang="en-US" smtClean="0"/>
              <a:t>‹#›</a:t>
            </a:fld>
            <a:endParaRPr lang="en-US" dirty="0"/>
          </a:p>
        </p:txBody>
      </p:sp>
    </p:spTree>
    <p:extLst>
      <p:ext uri="{BB962C8B-B14F-4D97-AF65-F5344CB8AC3E}">
        <p14:creationId xmlns:p14="http://schemas.microsoft.com/office/powerpoint/2010/main" val="2297010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FC4C405-40AA-4552-9528-3CC7DEFBA2F3}" type="datetimeFigureOut">
              <a:rPr lang="en-US" smtClean="0"/>
              <a:t>7/22/2022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D92352-B89F-47C9-8268-8FFD23D55032}" type="slidenum">
              <a:rPr lang="en-US" smtClean="0"/>
              <a:t>‹#›</a:t>
            </a:fld>
            <a:endParaRPr lang="en-US" dirty="0"/>
          </a:p>
        </p:txBody>
      </p:sp>
    </p:spTree>
    <p:extLst>
      <p:ext uri="{BB962C8B-B14F-4D97-AF65-F5344CB8AC3E}">
        <p14:creationId xmlns:p14="http://schemas.microsoft.com/office/powerpoint/2010/main" val="2366792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FC4C405-40AA-4552-9528-3CC7DEFBA2F3}" type="datetimeFigureOut">
              <a:rPr lang="en-US" smtClean="0"/>
              <a:t>7/22/2022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FD92352-B89F-47C9-8268-8FFD23D55032}" type="slidenum">
              <a:rPr lang="en-US" smtClean="0"/>
              <a:t>‹#›</a:t>
            </a:fld>
            <a:endParaRPr lang="en-US" dirty="0"/>
          </a:p>
        </p:txBody>
      </p:sp>
    </p:spTree>
    <p:extLst>
      <p:ext uri="{BB962C8B-B14F-4D97-AF65-F5344CB8AC3E}">
        <p14:creationId xmlns:p14="http://schemas.microsoft.com/office/powerpoint/2010/main" val="3230178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FC4C405-40AA-4552-9528-3CC7DEFBA2F3}" type="datetimeFigureOut">
              <a:rPr lang="en-US" smtClean="0"/>
              <a:t>7/22/2022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FD92352-B89F-47C9-8268-8FFD23D55032}" type="slidenum">
              <a:rPr lang="en-US" smtClean="0"/>
              <a:t>‹#›</a:t>
            </a:fld>
            <a:endParaRPr lang="en-US" dirty="0"/>
          </a:p>
        </p:txBody>
      </p:sp>
    </p:spTree>
    <p:extLst>
      <p:ext uri="{BB962C8B-B14F-4D97-AF65-F5344CB8AC3E}">
        <p14:creationId xmlns:p14="http://schemas.microsoft.com/office/powerpoint/2010/main" val="1400691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C4C405-40AA-4552-9528-3CC7DEFBA2F3}" type="datetimeFigureOut">
              <a:rPr lang="en-US" smtClean="0"/>
              <a:t>7/22/2022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FD92352-B89F-47C9-8268-8FFD23D55032}" type="slidenum">
              <a:rPr lang="en-US" smtClean="0"/>
              <a:t>‹#›</a:t>
            </a:fld>
            <a:endParaRPr lang="en-US" dirty="0"/>
          </a:p>
        </p:txBody>
      </p:sp>
    </p:spTree>
    <p:extLst>
      <p:ext uri="{BB962C8B-B14F-4D97-AF65-F5344CB8AC3E}">
        <p14:creationId xmlns:p14="http://schemas.microsoft.com/office/powerpoint/2010/main" val="1376596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C4C405-40AA-4552-9528-3CC7DEFBA2F3}" type="datetimeFigureOut">
              <a:rPr lang="en-US" smtClean="0"/>
              <a:t>7/22/2022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D92352-B89F-47C9-8268-8FFD23D55032}" type="slidenum">
              <a:rPr lang="en-US" smtClean="0"/>
              <a:t>‹#›</a:t>
            </a:fld>
            <a:endParaRPr lang="en-US" dirty="0"/>
          </a:p>
        </p:txBody>
      </p:sp>
    </p:spTree>
    <p:extLst>
      <p:ext uri="{BB962C8B-B14F-4D97-AF65-F5344CB8AC3E}">
        <p14:creationId xmlns:p14="http://schemas.microsoft.com/office/powerpoint/2010/main" val="2237612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C4C405-40AA-4552-9528-3CC7DEFBA2F3}" type="datetimeFigureOut">
              <a:rPr lang="en-US" smtClean="0"/>
              <a:t>7/22/2022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D92352-B89F-47C9-8268-8FFD23D55032}" type="slidenum">
              <a:rPr lang="en-US" smtClean="0"/>
              <a:t>‹#›</a:t>
            </a:fld>
            <a:endParaRPr lang="en-US" dirty="0"/>
          </a:p>
        </p:txBody>
      </p:sp>
    </p:spTree>
    <p:extLst>
      <p:ext uri="{BB962C8B-B14F-4D97-AF65-F5344CB8AC3E}">
        <p14:creationId xmlns:p14="http://schemas.microsoft.com/office/powerpoint/2010/main" val="3009871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C4C405-40AA-4552-9528-3CC7DEFBA2F3}" type="datetimeFigureOut">
              <a:rPr lang="en-US" smtClean="0"/>
              <a:t>7/22/2022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D92352-B89F-47C9-8268-8FFD23D55032}" type="slidenum">
              <a:rPr lang="en-US" smtClean="0"/>
              <a:t>‹#›</a:t>
            </a:fld>
            <a:endParaRPr lang="en-US" dirty="0"/>
          </a:p>
        </p:txBody>
      </p:sp>
    </p:spTree>
    <p:extLst>
      <p:ext uri="{BB962C8B-B14F-4D97-AF65-F5344CB8AC3E}">
        <p14:creationId xmlns:p14="http://schemas.microsoft.com/office/powerpoint/2010/main" val="2248427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1"/>
            <a:ext cx="7772400" cy="1981199"/>
          </a:xfrm>
        </p:spPr>
        <p:txBody>
          <a:bodyPr>
            <a:normAutofit fontScale="90000"/>
          </a:bodyPr>
          <a:lstStyle/>
          <a:p>
            <a:br>
              <a:rPr lang="en-US" b="1" dirty="0"/>
            </a:br>
            <a:r>
              <a:rPr lang="en-US" b="1" dirty="0"/>
              <a:t> </a:t>
            </a:r>
            <a:r>
              <a:rPr lang="en-US" dirty="0"/>
              <a:t>You Can Change Someone’s Life: The Power of Successful Considerations</a:t>
            </a:r>
            <a:br>
              <a:rPr lang="en-US" dirty="0"/>
            </a:br>
            <a:endParaRPr lang="en-US" dirty="0"/>
          </a:p>
        </p:txBody>
      </p:sp>
      <p:sp>
        <p:nvSpPr>
          <p:cNvPr id="3" name="Subtitle 2"/>
          <p:cNvSpPr>
            <a:spLocks noGrp="1"/>
          </p:cNvSpPr>
          <p:nvPr>
            <p:ph type="subTitle" idx="1"/>
          </p:nvPr>
        </p:nvSpPr>
        <p:spPr/>
        <p:txBody>
          <a:bodyPr>
            <a:normAutofit fontScale="62500" lnSpcReduction="20000"/>
          </a:bodyPr>
          <a:lstStyle/>
          <a:p>
            <a:r>
              <a:rPr lang="en-US" sz="4500" dirty="0">
                <a:solidFill>
                  <a:schemeClr val="tx1"/>
                </a:solidFill>
              </a:rPr>
              <a:t>Virtual IM4Q Annual Statewide Conference 2022</a:t>
            </a:r>
          </a:p>
          <a:p>
            <a:endParaRPr lang="en-US" sz="2800" dirty="0">
              <a:solidFill>
                <a:schemeClr val="tx1"/>
              </a:solidFill>
            </a:endParaRPr>
          </a:p>
          <a:p>
            <a:pPr algn="l"/>
            <a:r>
              <a:rPr lang="en-US" dirty="0">
                <a:solidFill>
                  <a:schemeClr val="tx1"/>
                </a:solidFill>
              </a:rPr>
              <a:t>Guy Caruso - Institute on Disabilities</a:t>
            </a:r>
          </a:p>
          <a:p>
            <a:pPr algn="l"/>
            <a:r>
              <a:rPr lang="en-US" dirty="0">
                <a:solidFill>
                  <a:schemeClr val="tx1"/>
                </a:solidFill>
              </a:rPr>
              <a:t>Bill Krebs – IM4Q Steering and Management Committee</a:t>
            </a:r>
          </a:p>
          <a:p>
            <a:pPr algn="l"/>
            <a:endParaRPr lang="en-US" dirty="0">
              <a:solidFill>
                <a:schemeClr val="tx1"/>
              </a:solidFill>
            </a:endParaRPr>
          </a:p>
          <a:p>
            <a:pPr algn="l"/>
            <a:endParaRPr lang="en-US" dirty="0">
              <a:solidFill>
                <a:schemeClr val="tx1"/>
              </a:solidFill>
            </a:endParaRPr>
          </a:p>
        </p:txBody>
      </p:sp>
    </p:spTree>
    <p:extLst>
      <p:ext uri="{BB962C8B-B14F-4D97-AF65-F5344CB8AC3E}">
        <p14:creationId xmlns:p14="http://schemas.microsoft.com/office/powerpoint/2010/main" val="771714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A7301-CAF7-3816-FAE9-BDC9FE45D5E4}"/>
              </a:ext>
            </a:extLst>
          </p:cNvPr>
          <p:cNvSpPr>
            <a:spLocks noGrp="1"/>
          </p:cNvSpPr>
          <p:nvPr>
            <p:ph type="title"/>
          </p:nvPr>
        </p:nvSpPr>
        <p:spPr/>
        <p:txBody>
          <a:bodyPr/>
          <a:lstStyle/>
          <a:p>
            <a:r>
              <a:rPr lang="en-US" dirty="0"/>
              <a:t>II. Dignity and Respect </a:t>
            </a:r>
          </a:p>
        </p:txBody>
      </p:sp>
      <p:sp>
        <p:nvSpPr>
          <p:cNvPr id="3" name="Content Placeholder 2">
            <a:extLst>
              <a:ext uri="{FF2B5EF4-FFF2-40B4-BE49-F238E27FC236}">
                <a16:creationId xmlns:a16="http://schemas.microsoft.com/office/drawing/2014/main" id="{359FD408-531E-62C9-617F-1FA0582ED1EE}"/>
              </a:ext>
            </a:extLst>
          </p:cNvPr>
          <p:cNvSpPr>
            <a:spLocks noGrp="1"/>
          </p:cNvSpPr>
          <p:nvPr>
            <p:ph idx="1"/>
          </p:nvPr>
        </p:nvSpPr>
        <p:spPr/>
        <p:txBody>
          <a:bodyPr>
            <a:normAutofit fontScale="92500" lnSpcReduction="10000"/>
          </a:bodyPr>
          <a:lstStyle/>
          <a:p>
            <a:pPr algn="l"/>
            <a:r>
              <a:rPr lang="en-US" b="0" i="0" dirty="0">
                <a:solidFill>
                  <a:srgbClr val="000000"/>
                </a:solidFill>
                <a:effectLst/>
                <a:latin typeface="Times New Roman" panose="02020603050405020304" pitchFamily="18" charset="0"/>
              </a:rPr>
              <a:t>4. Has anyone talked to you about self-advocacy?</a:t>
            </a:r>
          </a:p>
          <a:p>
            <a:pPr algn="l"/>
            <a:endParaRPr lang="en-US" b="0" i="0" dirty="0">
              <a:solidFill>
                <a:srgbClr val="000000"/>
              </a:solidFill>
              <a:effectLst/>
              <a:latin typeface="Times New Roman" panose="02020603050405020304" pitchFamily="18" charset="0"/>
            </a:endParaRPr>
          </a:p>
          <a:p>
            <a:pPr algn="l"/>
            <a:r>
              <a:rPr lang="en-US" b="0" i="0" dirty="0">
                <a:solidFill>
                  <a:srgbClr val="000000"/>
                </a:solidFill>
                <a:effectLst/>
                <a:latin typeface="Times New Roman" panose="02020603050405020304" pitchFamily="18" charset="0"/>
              </a:rPr>
              <a:t>*5. Have you ever participated in a self-advocacy group meeting, conference, or event? Either online or in-person?</a:t>
            </a:r>
          </a:p>
          <a:p>
            <a:pPr algn="l"/>
            <a:endParaRPr lang="en-US" b="0" i="0" dirty="0">
              <a:solidFill>
                <a:srgbClr val="000000"/>
              </a:solidFill>
              <a:effectLst/>
              <a:latin typeface="Times New Roman" panose="02020603050405020304" pitchFamily="18" charset="0"/>
            </a:endParaRPr>
          </a:p>
          <a:p>
            <a:pPr algn="l"/>
            <a:r>
              <a:rPr lang="en-US" b="0" i="0" dirty="0">
                <a:solidFill>
                  <a:srgbClr val="000000"/>
                </a:solidFill>
                <a:effectLst/>
                <a:latin typeface="Times New Roman" panose="02020603050405020304" pitchFamily="18" charset="0"/>
              </a:rPr>
              <a:t>*7. Do you feel that your staff have the right training to meet your needs? (NCI)</a:t>
            </a:r>
          </a:p>
          <a:p>
            <a:pPr marL="0" indent="0" algn="l">
              <a:buNone/>
            </a:pPr>
            <a:r>
              <a:rPr lang="en-US" b="0" i="0" dirty="0">
                <a:solidFill>
                  <a:srgbClr val="000000"/>
                </a:solidFill>
                <a:effectLst/>
                <a:latin typeface="Times New Roman" panose="02020603050405020304" pitchFamily="18" charset="0"/>
              </a:rPr>
              <a:t>If not, explain:</a:t>
            </a:r>
          </a:p>
          <a:p>
            <a:endParaRPr lang="en-US" dirty="0"/>
          </a:p>
        </p:txBody>
      </p:sp>
    </p:spTree>
    <p:extLst>
      <p:ext uri="{BB962C8B-B14F-4D97-AF65-F5344CB8AC3E}">
        <p14:creationId xmlns:p14="http://schemas.microsoft.com/office/powerpoint/2010/main" val="2205091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7A74E-322B-A70A-2C02-4885968F6C85}"/>
              </a:ext>
            </a:extLst>
          </p:cNvPr>
          <p:cNvSpPr>
            <a:spLocks noGrp="1"/>
          </p:cNvSpPr>
          <p:nvPr>
            <p:ph type="title"/>
          </p:nvPr>
        </p:nvSpPr>
        <p:spPr/>
        <p:txBody>
          <a:bodyPr/>
          <a:lstStyle/>
          <a:p>
            <a:r>
              <a:rPr lang="en-US" dirty="0"/>
              <a:t>II. Dignity and Respect Section </a:t>
            </a:r>
          </a:p>
        </p:txBody>
      </p:sp>
      <p:sp>
        <p:nvSpPr>
          <p:cNvPr id="3" name="Content Placeholder 2">
            <a:extLst>
              <a:ext uri="{FF2B5EF4-FFF2-40B4-BE49-F238E27FC236}">
                <a16:creationId xmlns:a16="http://schemas.microsoft.com/office/drawing/2014/main" id="{45C88F17-14F8-B5E0-3EE4-61CFFEC17630}"/>
              </a:ext>
            </a:extLst>
          </p:cNvPr>
          <p:cNvSpPr>
            <a:spLocks noGrp="1"/>
          </p:cNvSpPr>
          <p:nvPr>
            <p:ph idx="1"/>
          </p:nvPr>
        </p:nvSpPr>
        <p:spPr/>
        <p:txBody>
          <a:bodyPr>
            <a:normAutofit fontScale="70000" lnSpcReduction="20000"/>
          </a:bodyPr>
          <a:lstStyle/>
          <a:p>
            <a:r>
              <a:rPr lang="en-US" b="0" i="0" dirty="0">
                <a:solidFill>
                  <a:srgbClr val="000000"/>
                </a:solidFill>
                <a:effectLst/>
                <a:latin typeface="Times New Roman" panose="02020603050405020304" pitchFamily="18" charset="0"/>
              </a:rPr>
              <a:t>*11. Are you ever afraid or scared when you are at home? (NCI)</a:t>
            </a:r>
          </a:p>
          <a:p>
            <a:endParaRPr lang="en-US" b="0" i="0" dirty="0">
              <a:solidFill>
                <a:srgbClr val="000000"/>
              </a:solidFill>
              <a:effectLst/>
              <a:latin typeface="Times New Roman" panose="02020603050405020304" pitchFamily="18" charset="0"/>
            </a:endParaRPr>
          </a:p>
          <a:p>
            <a:pPr algn="l"/>
            <a:r>
              <a:rPr lang="en-US" b="0" i="0" dirty="0">
                <a:solidFill>
                  <a:srgbClr val="000000"/>
                </a:solidFill>
                <a:effectLst/>
                <a:latin typeface="Times New Roman" panose="02020603050405020304" pitchFamily="18" charset="0"/>
              </a:rPr>
              <a:t>*12. Are you ever afraid or scared when you are out in your neighborhood? (NCI)</a:t>
            </a:r>
          </a:p>
          <a:p>
            <a:pPr algn="l"/>
            <a:endParaRPr lang="en-US" b="0" i="0" dirty="0">
              <a:solidFill>
                <a:srgbClr val="000000"/>
              </a:solidFill>
              <a:effectLst/>
              <a:latin typeface="Times New Roman" panose="02020603050405020304" pitchFamily="18" charset="0"/>
            </a:endParaRPr>
          </a:p>
          <a:p>
            <a:pPr algn="l"/>
            <a:r>
              <a:rPr lang="en-US" b="0" i="0" dirty="0">
                <a:solidFill>
                  <a:srgbClr val="000000"/>
                </a:solidFill>
                <a:effectLst/>
                <a:latin typeface="Times New Roman" panose="02020603050405020304" pitchFamily="18" charset="0"/>
              </a:rPr>
              <a:t>*13. Are you ever afraid or scared when you are at work (paid or volunteer), school, or other community activities? (NCI)</a:t>
            </a:r>
          </a:p>
          <a:p>
            <a:pPr algn="l"/>
            <a:endParaRPr lang="en-US" b="0" i="0" dirty="0">
              <a:solidFill>
                <a:srgbClr val="000000"/>
              </a:solidFill>
              <a:effectLst/>
              <a:latin typeface="Times New Roman" panose="02020603050405020304" pitchFamily="18" charset="0"/>
            </a:endParaRPr>
          </a:p>
          <a:p>
            <a:pPr algn="l"/>
            <a:r>
              <a:rPr lang="en-US" b="0" i="0" dirty="0">
                <a:solidFill>
                  <a:srgbClr val="000000"/>
                </a:solidFill>
                <a:effectLst/>
                <a:latin typeface="Times New Roman" panose="02020603050405020304" pitchFamily="18" charset="0"/>
              </a:rPr>
              <a:t>*14. Are you ever afraid or scared when you are using transportation (on the bus, van, etc.)? (NCI)</a:t>
            </a:r>
          </a:p>
          <a:p>
            <a:pPr algn="l"/>
            <a:endParaRPr lang="en-US" dirty="0">
              <a:solidFill>
                <a:srgbClr val="000000"/>
              </a:solidFill>
              <a:latin typeface="Times New Roman" panose="02020603050405020304" pitchFamily="18" charset="0"/>
            </a:endParaRPr>
          </a:p>
          <a:p>
            <a:pPr marL="0" indent="0">
              <a:buNone/>
            </a:pPr>
            <a:r>
              <a:rPr lang="en-US" b="0" i="0" dirty="0">
                <a:solidFill>
                  <a:srgbClr val="000000"/>
                </a:solidFill>
                <a:effectLst/>
                <a:latin typeface="Times New Roman" panose="02020603050405020304" pitchFamily="18" charset="0"/>
              </a:rPr>
              <a:t>For </a:t>
            </a:r>
            <a:r>
              <a:rPr lang="en-US" dirty="0">
                <a:solidFill>
                  <a:srgbClr val="000000"/>
                </a:solidFill>
                <a:latin typeface="Times New Roman" panose="02020603050405020304" pitchFamily="18" charset="0"/>
              </a:rPr>
              <a:t>each of the above - </a:t>
            </a:r>
            <a:r>
              <a:rPr lang="en-US" b="0" i="0" dirty="0">
                <a:solidFill>
                  <a:srgbClr val="000000"/>
                </a:solidFill>
                <a:effectLst/>
                <a:latin typeface="Times New Roman" panose="02020603050405020304" pitchFamily="18" charset="0"/>
              </a:rPr>
              <a:t>If you are ever afraid, what are you afraid or scared of? </a:t>
            </a:r>
          </a:p>
          <a:p>
            <a:pPr algn="l"/>
            <a:endParaRPr lang="en-US" b="0" i="0" dirty="0">
              <a:solidFill>
                <a:srgbClr val="000000"/>
              </a:solidFill>
              <a:effectLst/>
              <a:latin typeface="Times New Roman" panose="02020603050405020304" pitchFamily="18" charset="0"/>
            </a:endParaRPr>
          </a:p>
          <a:p>
            <a:endParaRPr lang="en-US" dirty="0"/>
          </a:p>
        </p:txBody>
      </p:sp>
    </p:spTree>
    <p:extLst>
      <p:ext uri="{BB962C8B-B14F-4D97-AF65-F5344CB8AC3E}">
        <p14:creationId xmlns:p14="http://schemas.microsoft.com/office/powerpoint/2010/main" val="3218505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D93CA-99DA-8D54-0524-2A45D54AFB49}"/>
              </a:ext>
            </a:extLst>
          </p:cNvPr>
          <p:cNvSpPr>
            <a:spLocks noGrp="1"/>
          </p:cNvSpPr>
          <p:nvPr>
            <p:ph type="title"/>
          </p:nvPr>
        </p:nvSpPr>
        <p:spPr/>
        <p:txBody>
          <a:bodyPr>
            <a:normAutofit/>
          </a:bodyPr>
          <a:lstStyle/>
          <a:p>
            <a:r>
              <a:rPr lang="en-US" dirty="0"/>
              <a:t>II. Dignity and Respect</a:t>
            </a:r>
          </a:p>
        </p:txBody>
      </p:sp>
      <p:sp>
        <p:nvSpPr>
          <p:cNvPr id="3" name="Content Placeholder 2">
            <a:extLst>
              <a:ext uri="{FF2B5EF4-FFF2-40B4-BE49-F238E27FC236}">
                <a16:creationId xmlns:a16="http://schemas.microsoft.com/office/drawing/2014/main" id="{ABEBC0ED-C761-368A-FF9D-4A4D79697D9A}"/>
              </a:ext>
            </a:extLst>
          </p:cNvPr>
          <p:cNvSpPr>
            <a:spLocks noGrp="1"/>
          </p:cNvSpPr>
          <p:nvPr>
            <p:ph idx="1"/>
          </p:nvPr>
        </p:nvSpPr>
        <p:spPr/>
        <p:txBody>
          <a:bodyPr>
            <a:normAutofit/>
          </a:bodyPr>
          <a:lstStyle/>
          <a:p>
            <a:pPr algn="l"/>
            <a:r>
              <a:rPr lang="en-US" b="0" i="0" dirty="0">
                <a:solidFill>
                  <a:srgbClr val="000000"/>
                </a:solidFill>
                <a:effectLst/>
                <a:latin typeface="Times New Roman" panose="02020603050405020304" pitchFamily="18" charset="0"/>
              </a:rPr>
              <a:t>32. When you have your annual meeting (Individual Support Plan/ISP), does someone tell you how much money is in your budget? </a:t>
            </a:r>
          </a:p>
          <a:p>
            <a:pPr algn="l"/>
            <a:r>
              <a:rPr lang="en-US" b="0" i="0" dirty="0">
                <a:solidFill>
                  <a:srgbClr val="000000"/>
                </a:solidFill>
                <a:effectLst/>
                <a:latin typeface="Times New Roman" panose="02020603050405020304" pitchFamily="18" charset="0"/>
              </a:rPr>
              <a:t>36. Overall, are you happy or sad with your life?</a:t>
            </a:r>
          </a:p>
          <a:p>
            <a:pPr marL="0" indent="0" algn="l">
              <a:buNone/>
            </a:pPr>
            <a:r>
              <a:rPr lang="en-US" b="0" i="0" dirty="0">
                <a:solidFill>
                  <a:srgbClr val="000000"/>
                </a:solidFill>
                <a:effectLst/>
                <a:latin typeface="Times New Roman" panose="02020603050405020304" pitchFamily="18" charset="0"/>
              </a:rPr>
              <a:t>Why? </a:t>
            </a:r>
          </a:p>
          <a:p>
            <a:pPr algn="l"/>
            <a:r>
              <a:rPr lang="en-US" b="0" i="0" dirty="0">
                <a:solidFill>
                  <a:srgbClr val="000000"/>
                </a:solidFill>
                <a:effectLst/>
                <a:latin typeface="Times New Roman" panose="02020603050405020304" pitchFamily="18" charset="0"/>
              </a:rPr>
              <a:t>37. What would make your life better, make you happy?</a:t>
            </a:r>
          </a:p>
          <a:p>
            <a:pPr algn="l"/>
            <a:endParaRPr lang="en-US" dirty="0"/>
          </a:p>
        </p:txBody>
      </p:sp>
    </p:spTree>
    <p:extLst>
      <p:ext uri="{BB962C8B-B14F-4D97-AF65-F5344CB8AC3E}">
        <p14:creationId xmlns:p14="http://schemas.microsoft.com/office/powerpoint/2010/main" val="1675440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DC272-C8C9-748E-3068-872ADBD88AAE}"/>
              </a:ext>
            </a:extLst>
          </p:cNvPr>
          <p:cNvSpPr>
            <a:spLocks noGrp="1"/>
          </p:cNvSpPr>
          <p:nvPr>
            <p:ph type="title"/>
          </p:nvPr>
        </p:nvSpPr>
        <p:spPr/>
        <p:txBody>
          <a:bodyPr/>
          <a:lstStyle/>
          <a:p>
            <a:r>
              <a:rPr lang="en-US" dirty="0"/>
              <a:t> III. Choice &amp; Control Section </a:t>
            </a:r>
          </a:p>
        </p:txBody>
      </p:sp>
      <p:sp>
        <p:nvSpPr>
          <p:cNvPr id="3" name="Content Placeholder 2">
            <a:extLst>
              <a:ext uri="{FF2B5EF4-FFF2-40B4-BE49-F238E27FC236}">
                <a16:creationId xmlns:a16="http://schemas.microsoft.com/office/drawing/2014/main" id="{9F9F26E9-64A5-6D62-9AB5-1886E4123B30}"/>
              </a:ext>
            </a:extLst>
          </p:cNvPr>
          <p:cNvSpPr>
            <a:spLocks noGrp="1"/>
          </p:cNvSpPr>
          <p:nvPr>
            <p:ph idx="1"/>
          </p:nvPr>
        </p:nvSpPr>
        <p:spPr/>
        <p:txBody>
          <a:bodyPr>
            <a:normAutofit lnSpcReduction="10000"/>
          </a:bodyPr>
          <a:lstStyle/>
          <a:p>
            <a:r>
              <a:rPr lang="en-US" dirty="0"/>
              <a:t>2. If there is a formal communication system in place, is it working? </a:t>
            </a:r>
          </a:p>
          <a:p>
            <a:r>
              <a:rPr lang="en-US" dirty="0"/>
              <a:t>3. If there is a formal communication system in place and it is working, is it being used regularly?</a:t>
            </a:r>
          </a:p>
          <a:p>
            <a:r>
              <a:rPr lang="en-US" dirty="0"/>
              <a:t>4. Is the formal communication system used across all settings (i.e., Can you use the system at home, at work, at school, and in your community)? Explain:</a:t>
            </a:r>
          </a:p>
        </p:txBody>
      </p:sp>
    </p:spTree>
    <p:extLst>
      <p:ext uri="{BB962C8B-B14F-4D97-AF65-F5344CB8AC3E}">
        <p14:creationId xmlns:p14="http://schemas.microsoft.com/office/powerpoint/2010/main" val="22693413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9FF9E-33F0-04E8-C0EC-3FCE0B970D4A}"/>
              </a:ext>
            </a:extLst>
          </p:cNvPr>
          <p:cNvSpPr>
            <a:spLocks noGrp="1"/>
          </p:cNvSpPr>
          <p:nvPr>
            <p:ph type="title"/>
          </p:nvPr>
        </p:nvSpPr>
        <p:spPr/>
        <p:txBody>
          <a:bodyPr/>
          <a:lstStyle/>
          <a:p>
            <a:r>
              <a:rPr lang="en-US" dirty="0"/>
              <a:t>III. Choice &amp; Control</a:t>
            </a:r>
          </a:p>
        </p:txBody>
      </p:sp>
      <p:sp>
        <p:nvSpPr>
          <p:cNvPr id="3" name="Content Placeholder 2">
            <a:extLst>
              <a:ext uri="{FF2B5EF4-FFF2-40B4-BE49-F238E27FC236}">
                <a16:creationId xmlns:a16="http://schemas.microsoft.com/office/drawing/2014/main" id="{9BE1991F-0268-B294-F7B4-839C97C9EB6D}"/>
              </a:ext>
            </a:extLst>
          </p:cNvPr>
          <p:cNvSpPr>
            <a:spLocks noGrp="1"/>
          </p:cNvSpPr>
          <p:nvPr>
            <p:ph idx="1"/>
          </p:nvPr>
        </p:nvSpPr>
        <p:spPr/>
        <p:txBody>
          <a:bodyPr>
            <a:normAutofit fontScale="92500" lnSpcReduction="20000"/>
          </a:bodyPr>
          <a:lstStyle/>
          <a:p>
            <a:r>
              <a:rPr lang="en-US" dirty="0"/>
              <a:t>*6. Do you have a key or another way to get into your house/apartment on your own (such as a coded entry system)? </a:t>
            </a:r>
          </a:p>
          <a:p>
            <a:r>
              <a:rPr lang="en-US" dirty="0"/>
              <a:t>*8. Can you lock your bedroom if you want to? (NCI) </a:t>
            </a:r>
          </a:p>
          <a:p>
            <a:r>
              <a:rPr lang="en-US" dirty="0"/>
              <a:t>*11. Do you vote in official political elections?</a:t>
            </a:r>
          </a:p>
          <a:p>
            <a:r>
              <a:rPr lang="en-US" dirty="0"/>
              <a:t>12. Do you carry an identification card with your picture and your name and address?</a:t>
            </a:r>
          </a:p>
          <a:p>
            <a:r>
              <a:rPr lang="en-US" dirty="0"/>
              <a:t>26. Is there something you want to buy/purchase? </a:t>
            </a:r>
            <a:r>
              <a:rPr lang="en-US" b="0" i="0" dirty="0">
                <a:solidFill>
                  <a:srgbClr val="000000"/>
                </a:solidFill>
                <a:effectLst/>
                <a:latin typeface="Times New Roman" panose="02020603050405020304" pitchFamily="18" charset="0"/>
              </a:rPr>
              <a:t>If yes, there is something you want to buy or purchase, what is it?</a:t>
            </a:r>
            <a:endParaRPr lang="en-US" dirty="0"/>
          </a:p>
          <a:p>
            <a:endParaRPr lang="en-US" dirty="0"/>
          </a:p>
        </p:txBody>
      </p:sp>
    </p:spTree>
    <p:extLst>
      <p:ext uri="{BB962C8B-B14F-4D97-AF65-F5344CB8AC3E}">
        <p14:creationId xmlns:p14="http://schemas.microsoft.com/office/powerpoint/2010/main" val="3446464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59054-EF36-82EE-226D-48F8D7975F11}"/>
              </a:ext>
            </a:extLst>
          </p:cNvPr>
          <p:cNvSpPr>
            <a:spLocks noGrp="1"/>
          </p:cNvSpPr>
          <p:nvPr>
            <p:ph type="title"/>
          </p:nvPr>
        </p:nvSpPr>
        <p:spPr/>
        <p:txBody>
          <a:bodyPr>
            <a:normAutofit fontScale="90000"/>
          </a:bodyPr>
          <a:lstStyle/>
          <a:p>
            <a:r>
              <a:rPr lang="en-US" dirty="0"/>
              <a:t>V. Inclusion Section</a:t>
            </a:r>
            <a:br>
              <a:rPr lang="en-US" dirty="0"/>
            </a:br>
            <a:endParaRPr lang="en-US" dirty="0"/>
          </a:p>
        </p:txBody>
      </p:sp>
      <p:sp>
        <p:nvSpPr>
          <p:cNvPr id="3" name="Content Placeholder 2">
            <a:extLst>
              <a:ext uri="{FF2B5EF4-FFF2-40B4-BE49-F238E27FC236}">
                <a16:creationId xmlns:a16="http://schemas.microsoft.com/office/drawing/2014/main" id="{4CC169D4-19B5-0F47-9A21-6E814B3987E6}"/>
              </a:ext>
            </a:extLst>
          </p:cNvPr>
          <p:cNvSpPr>
            <a:spLocks noGrp="1"/>
          </p:cNvSpPr>
          <p:nvPr>
            <p:ph idx="1"/>
          </p:nvPr>
        </p:nvSpPr>
        <p:spPr/>
        <p:txBody>
          <a:bodyPr>
            <a:normAutofit/>
          </a:bodyPr>
          <a:lstStyle/>
          <a:p>
            <a:r>
              <a:rPr lang="en-US" dirty="0"/>
              <a:t>10. Do you have all of the tools and equipment to make life easier for yourself?</a:t>
            </a:r>
          </a:p>
          <a:p>
            <a:r>
              <a:rPr lang="en-US" dirty="0"/>
              <a:t>11. Do you need changes to make your home more accessible (counters lowered, ramps installed, closets adapted, light switches lowered, or adaptations made to them, air conditioning, no smoking policies, attention to allergies to pets, dust, etc.)? </a:t>
            </a:r>
          </a:p>
          <a:p>
            <a:endParaRPr lang="en-US" dirty="0"/>
          </a:p>
        </p:txBody>
      </p:sp>
    </p:spTree>
    <p:extLst>
      <p:ext uri="{BB962C8B-B14F-4D97-AF65-F5344CB8AC3E}">
        <p14:creationId xmlns:p14="http://schemas.microsoft.com/office/powerpoint/2010/main" val="1730871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81635-58BD-02B1-26F5-E9ECEA861263}"/>
              </a:ext>
            </a:extLst>
          </p:cNvPr>
          <p:cNvSpPr>
            <a:spLocks noGrp="1"/>
          </p:cNvSpPr>
          <p:nvPr>
            <p:ph type="title"/>
          </p:nvPr>
        </p:nvSpPr>
        <p:spPr/>
        <p:txBody>
          <a:bodyPr>
            <a:normAutofit fontScale="90000"/>
          </a:bodyPr>
          <a:lstStyle/>
          <a:p>
            <a:r>
              <a:rPr lang="en-US" dirty="0"/>
              <a:t>V. Inclusion Section</a:t>
            </a:r>
            <a:br>
              <a:rPr lang="en-US" dirty="0"/>
            </a:br>
            <a:endParaRPr lang="en-US" dirty="0"/>
          </a:p>
        </p:txBody>
      </p:sp>
      <p:sp>
        <p:nvSpPr>
          <p:cNvPr id="3" name="Content Placeholder 2">
            <a:extLst>
              <a:ext uri="{FF2B5EF4-FFF2-40B4-BE49-F238E27FC236}">
                <a16:creationId xmlns:a16="http://schemas.microsoft.com/office/drawing/2014/main" id="{DAA50BC0-896D-DCDD-97DE-CB4F55DBABDA}"/>
              </a:ext>
            </a:extLst>
          </p:cNvPr>
          <p:cNvSpPr>
            <a:spLocks noGrp="1"/>
          </p:cNvSpPr>
          <p:nvPr>
            <p:ph idx="1"/>
          </p:nvPr>
        </p:nvSpPr>
        <p:spPr/>
        <p:txBody>
          <a:bodyPr/>
          <a:lstStyle/>
          <a:p>
            <a:r>
              <a:rPr lang="en-US" dirty="0"/>
              <a:t>12. What changes would you like to see in your life in the next 2-3 years? This question may be answered by the individual or by staff, families or advocates. </a:t>
            </a:r>
          </a:p>
          <a:p>
            <a:pPr marL="0" indent="0">
              <a:buNone/>
            </a:pPr>
            <a:r>
              <a:rPr lang="en-US" dirty="0"/>
              <a:t>Who Said it?</a:t>
            </a:r>
          </a:p>
          <a:p>
            <a:pPr marL="0" indent="0">
              <a:buNone/>
            </a:pPr>
            <a:r>
              <a:rPr lang="en-US" dirty="0"/>
              <a:t>What is the Change in the Next 2-3 Years?</a:t>
            </a:r>
          </a:p>
        </p:txBody>
      </p:sp>
    </p:spTree>
    <p:extLst>
      <p:ext uri="{BB962C8B-B14F-4D97-AF65-F5344CB8AC3E}">
        <p14:creationId xmlns:p14="http://schemas.microsoft.com/office/powerpoint/2010/main" val="3235113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EC660-A847-8F83-0A95-D1C39048E59D}"/>
              </a:ext>
            </a:extLst>
          </p:cNvPr>
          <p:cNvSpPr>
            <a:spLocks noGrp="1"/>
          </p:cNvSpPr>
          <p:nvPr>
            <p:ph type="title"/>
          </p:nvPr>
        </p:nvSpPr>
        <p:spPr/>
        <p:txBody>
          <a:bodyPr>
            <a:normAutofit/>
          </a:bodyPr>
          <a:lstStyle/>
          <a:p>
            <a:r>
              <a:rPr lang="en-US" sz="3200" dirty="0"/>
              <a:t>VI. COMPETENCE, PERSONAL GROWTH AND OPPORTUNITIES TO GROW AND LEARN</a:t>
            </a:r>
          </a:p>
        </p:txBody>
      </p:sp>
      <p:sp>
        <p:nvSpPr>
          <p:cNvPr id="3" name="Content Placeholder 2">
            <a:extLst>
              <a:ext uri="{FF2B5EF4-FFF2-40B4-BE49-F238E27FC236}">
                <a16:creationId xmlns:a16="http://schemas.microsoft.com/office/drawing/2014/main" id="{90FAAAA2-912C-E993-4FEA-9DF206499FB8}"/>
              </a:ext>
            </a:extLst>
          </p:cNvPr>
          <p:cNvSpPr>
            <a:spLocks noGrp="1"/>
          </p:cNvSpPr>
          <p:nvPr>
            <p:ph idx="1"/>
          </p:nvPr>
        </p:nvSpPr>
        <p:spPr/>
        <p:txBody>
          <a:bodyPr/>
          <a:lstStyle/>
          <a:p>
            <a:r>
              <a:rPr lang="en-US" dirty="0"/>
              <a:t>1. From your interviews and observations, what are some areas of growth and learning that the person could/might try? If none, just write none in the space provided. Feel free to list more than 3. </a:t>
            </a:r>
          </a:p>
        </p:txBody>
      </p:sp>
    </p:spTree>
    <p:extLst>
      <p:ext uri="{BB962C8B-B14F-4D97-AF65-F5344CB8AC3E}">
        <p14:creationId xmlns:p14="http://schemas.microsoft.com/office/powerpoint/2010/main" val="4047132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A229D-753D-A7FE-8D66-EF2AE3489994}"/>
              </a:ext>
            </a:extLst>
          </p:cNvPr>
          <p:cNvSpPr>
            <a:spLocks noGrp="1"/>
          </p:cNvSpPr>
          <p:nvPr>
            <p:ph type="title"/>
          </p:nvPr>
        </p:nvSpPr>
        <p:spPr/>
        <p:txBody>
          <a:bodyPr/>
          <a:lstStyle/>
          <a:p>
            <a:r>
              <a:rPr lang="en-US" dirty="0"/>
              <a:t>VIII. CONSIDERATIONS</a:t>
            </a:r>
          </a:p>
        </p:txBody>
      </p:sp>
      <p:sp>
        <p:nvSpPr>
          <p:cNvPr id="3" name="Content Placeholder 2">
            <a:extLst>
              <a:ext uri="{FF2B5EF4-FFF2-40B4-BE49-F238E27FC236}">
                <a16:creationId xmlns:a16="http://schemas.microsoft.com/office/drawing/2014/main" id="{147CFE51-7C56-726C-2A76-BD94BF179D8E}"/>
              </a:ext>
            </a:extLst>
          </p:cNvPr>
          <p:cNvSpPr>
            <a:spLocks noGrp="1"/>
          </p:cNvSpPr>
          <p:nvPr>
            <p:ph idx="1"/>
          </p:nvPr>
        </p:nvSpPr>
        <p:spPr/>
        <p:txBody>
          <a:bodyPr>
            <a:normAutofit fontScale="85000" lnSpcReduction="20000"/>
          </a:bodyPr>
          <a:lstStyle/>
          <a:p>
            <a:r>
              <a:rPr lang="en-US" dirty="0"/>
              <a:t>1. If the person answered “Yes” to Section II Question 40 (i.e., it is O.K. for me to tell other people what you have told me), please list at least three things that you think would improve the quality of this person’s life. Be as specific as possible. If you can only think of one or two, list them. If you can think of more, list them. </a:t>
            </a:r>
          </a:p>
          <a:p>
            <a:r>
              <a:rPr lang="en-US" dirty="0"/>
              <a:t>Please refer to Sec II Question 37, Sec V Question 12 and Sec VI Question 1 as sources of information to develop considerations as well as other notes you have taken. Include issues related to the physical setting. </a:t>
            </a:r>
          </a:p>
          <a:p>
            <a:pPr marL="0" indent="0">
              <a:buNone/>
            </a:pPr>
            <a:r>
              <a:rPr lang="en-US" dirty="0"/>
              <a:t>Who Said it? Consideration (e.g. individual, family, staff or monitor)</a:t>
            </a:r>
          </a:p>
        </p:txBody>
      </p:sp>
    </p:spTree>
    <p:extLst>
      <p:ext uri="{BB962C8B-B14F-4D97-AF65-F5344CB8AC3E}">
        <p14:creationId xmlns:p14="http://schemas.microsoft.com/office/powerpoint/2010/main" val="41245457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B56BD-E320-030C-E392-A8D9B33EB623}"/>
              </a:ext>
            </a:extLst>
          </p:cNvPr>
          <p:cNvSpPr>
            <a:spLocks noGrp="1"/>
          </p:cNvSpPr>
          <p:nvPr>
            <p:ph type="title"/>
          </p:nvPr>
        </p:nvSpPr>
        <p:spPr/>
        <p:txBody>
          <a:bodyPr/>
          <a:lstStyle/>
          <a:p>
            <a:r>
              <a:rPr lang="en-US" dirty="0"/>
              <a:t>Family Friend Guardian Survey</a:t>
            </a:r>
          </a:p>
        </p:txBody>
      </p:sp>
      <p:sp>
        <p:nvSpPr>
          <p:cNvPr id="3" name="Content Placeholder 2">
            <a:extLst>
              <a:ext uri="{FF2B5EF4-FFF2-40B4-BE49-F238E27FC236}">
                <a16:creationId xmlns:a16="http://schemas.microsoft.com/office/drawing/2014/main" id="{CCCE73D0-037A-3BD3-212D-D20D91317D26}"/>
              </a:ext>
            </a:extLst>
          </p:cNvPr>
          <p:cNvSpPr>
            <a:spLocks noGrp="1"/>
          </p:cNvSpPr>
          <p:nvPr>
            <p:ph idx="1"/>
          </p:nvPr>
        </p:nvSpPr>
        <p:spPr/>
        <p:txBody>
          <a:bodyPr>
            <a:normAutofit fontScale="92500" lnSpcReduction="20000"/>
          </a:bodyPr>
          <a:lstStyle/>
          <a:p>
            <a:r>
              <a:rPr lang="en-US" dirty="0"/>
              <a:t>42. If the person answered “Yes” to question 41 (above), please ask for three things that the family/friend/guardian thinks would improve the quality of this person’s life. Be as specific as possible. If they can only think of one or two, list them. If there are more than three please include these as well.</a:t>
            </a:r>
          </a:p>
          <a:p>
            <a:r>
              <a:rPr lang="en-US" dirty="0"/>
              <a:t>43. If there is any information you would like to have, please specify what information you would like in the space below.</a:t>
            </a:r>
          </a:p>
          <a:p>
            <a:r>
              <a:rPr lang="en-US" dirty="0"/>
              <a:t>44. </a:t>
            </a:r>
            <a:r>
              <a:rPr lang="en-US"/>
              <a:t>Is there anything else you’d like to tell us?</a:t>
            </a:r>
          </a:p>
        </p:txBody>
      </p:sp>
    </p:spTree>
    <p:extLst>
      <p:ext uri="{BB962C8B-B14F-4D97-AF65-F5344CB8AC3E}">
        <p14:creationId xmlns:p14="http://schemas.microsoft.com/office/powerpoint/2010/main" val="2390160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normAutofit fontScale="55000" lnSpcReduction="20000"/>
          </a:bodyPr>
          <a:lstStyle/>
          <a:p>
            <a:pPr marL="514350" indent="-514350">
              <a:buAutoNum type="arabicPeriod"/>
            </a:pPr>
            <a:r>
              <a:rPr lang="en-US" sz="3800" dirty="0"/>
              <a:t>Introduction - Why considerations are so important in people's lives?  </a:t>
            </a:r>
          </a:p>
          <a:p>
            <a:pPr marL="0" indent="0">
              <a:buNone/>
            </a:pPr>
            <a:r>
              <a:rPr lang="en-US" sz="3800" dirty="0"/>
              <a:t> </a:t>
            </a:r>
          </a:p>
          <a:p>
            <a:pPr marL="514350" indent="-514350">
              <a:buAutoNum type="arabicPeriod" startAt="2"/>
            </a:pPr>
            <a:r>
              <a:rPr lang="en-US" sz="3800" dirty="0"/>
              <a:t>Where can considerations come from? The EDE questions</a:t>
            </a:r>
          </a:p>
          <a:p>
            <a:pPr marL="514350" indent="-514350">
              <a:buAutoNum type="arabicPeriod" startAt="2"/>
            </a:pPr>
            <a:endParaRPr lang="en-US" sz="3800" dirty="0"/>
          </a:p>
          <a:p>
            <a:pPr marL="514350" indent="-514350">
              <a:buFont typeface="Arial" panose="020B0604020202020204" pitchFamily="34" charset="0"/>
              <a:buAutoNum type="arabicPeriod" startAt="2"/>
            </a:pPr>
            <a:r>
              <a:rPr lang="en-US" sz="3800" dirty="0"/>
              <a:t>Using the 14 Themes for Change </a:t>
            </a:r>
          </a:p>
          <a:p>
            <a:pPr marL="514350" indent="-514350">
              <a:buFont typeface="Arial" panose="020B0604020202020204" pitchFamily="34" charset="0"/>
              <a:buAutoNum type="arabicPeriod" startAt="2"/>
            </a:pPr>
            <a:endParaRPr lang="en-US" sz="3800" dirty="0"/>
          </a:p>
          <a:p>
            <a:pPr marL="514350" indent="-514350">
              <a:buAutoNum type="arabicPeriod" startAt="2"/>
            </a:pPr>
            <a:r>
              <a:rPr lang="en-US" sz="3800" dirty="0"/>
              <a:t>Sharing of considerations and successful outcomes –  2021 IM4Q State Report - Making a Difference in the Lives of People Supported by ODP </a:t>
            </a:r>
          </a:p>
          <a:p>
            <a:pPr marL="514350" indent="-514350">
              <a:buAutoNum type="arabicPeriod" startAt="2"/>
            </a:pPr>
            <a:endParaRPr lang="en-US" sz="3800" dirty="0"/>
          </a:p>
          <a:p>
            <a:pPr marL="514350" indent="-514350">
              <a:buAutoNum type="arabicPeriod" startAt="2"/>
            </a:pPr>
            <a:r>
              <a:rPr lang="en-US" sz="3800" dirty="0"/>
              <a:t>Audience Questions &amp; Comments</a:t>
            </a:r>
          </a:p>
          <a:p>
            <a:pPr marL="514350" indent="-514350">
              <a:buAutoNum type="arabicPeriod" startAt="2"/>
            </a:pPr>
            <a:endParaRPr lang="en-US" sz="3800" dirty="0"/>
          </a:p>
          <a:p>
            <a:pPr marL="514350" indent="-514350">
              <a:buAutoNum type="arabicPeriod" startAt="2"/>
            </a:pPr>
            <a:r>
              <a:rPr lang="en-US" sz="3800" dirty="0"/>
              <a:t>Closing </a:t>
            </a:r>
          </a:p>
          <a:p>
            <a:pPr marL="0" indent="0">
              <a:buNone/>
            </a:pPr>
            <a:r>
              <a:rPr lang="en-US" sz="3800" dirty="0"/>
              <a:t> </a:t>
            </a:r>
          </a:p>
          <a:p>
            <a:endParaRPr lang="en-US" dirty="0"/>
          </a:p>
        </p:txBody>
      </p:sp>
    </p:spTree>
    <p:extLst>
      <p:ext uri="{BB962C8B-B14F-4D97-AF65-F5344CB8AC3E}">
        <p14:creationId xmlns:p14="http://schemas.microsoft.com/office/powerpoint/2010/main" val="20249591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IM4Q Primary and Secondary Themes:</a:t>
            </a:r>
            <a:br>
              <a:rPr lang="en-US" dirty="0"/>
            </a:br>
            <a:r>
              <a:rPr lang="en-US" dirty="0"/>
              <a:t>Areas Change Can Occur</a:t>
            </a:r>
          </a:p>
        </p:txBody>
      </p:sp>
      <p:sp>
        <p:nvSpPr>
          <p:cNvPr id="3" name="Content Placeholder 2"/>
          <p:cNvSpPr>
            <a:spLocks noGrp="1"/>
          </p:cNvSpPr>
          <p:nvPr>
            <p:ph idx="1"/>
          </p:nvPr>
        </p:nvSpPr>
        <p:spPr/>
        <p:txBody>
          <a:bodyPr>
            <a:noAutofit/>
          </a:bodyPr>
          <a:lstStyle/>
          <a:p>
            <a:pPr marL="0" indent="0">
              <a:buNone/>
            </a:pPr>
            <a:r>
              <a:rPr lang="en-US" sz="2800" dirty="0"/>
              <a:t>1. Adaptive Equipment</a:t>
            </a:r>
          </a:p>
          <a:p>
            <a:pPr marL="0" indent="0">
              <a:buNone/>
            </a:pPr>
            <a:r>
              <a:rPr lang="en-US" sz="2800" dirty="0"/>
              <a:t>2. Communication Needs/Device/Services</a:t>
            </a:r>
          </a:p>
          <a:p>
            <a:pPr marL="0" indent="0">
              <a:buNone/>
            </a:pPr>
            <a:r>
              <a:rPr lang="en-US" sz="2800" dirty="0"/>
              <a:t>3. Community Presence and Participation</a:t>
            </a:r>
          </a:p>
          <a:p>
            <a:pPr marL="0" indent="0">
              <a:buNone/>
            </a:pPr>
            <a:r>
              <a:rPr lang="en-US" sz="2800" dirty="0"/>
              <a:t>4. Health/Well Being</a:t>
            </a:r>
          </a:p>
          <a:p>
            <a:pPr marL="0" indent="0">
              <a:buNone/>
            </a:pPr>
            <a:r>
              <a:rPr lang="en-US" sz="2800" dirty="0"/>
              <a:t> 5. Personal Rights, Competence Enhancement and     </a:t>
            </a:r>
          </a:p>
          <a:p>
            <a:pPr marL="0" indent="0">
              <a:buNone/>
            </a:pPr>
            <a:r>
              <a:rPr lang="en-US" sz="2800" dirty="0"/>
              <a:t>     Growth</a:t>
            </a:r>
          </a:p>
          <a:p>
            <a:pPr marL="0" indent="0">
              <a:buNone/>
            </a:pPr>
            <a:r>
              <a:rPr lang="en-US" sz="2800" dirty="0"/>
              <a:t>6. Relationships/Friendships:</a:t>
            </a:r>
          </a:p>
          <a:p>
            <a:pPr marL="0" indent="0">
              <a:buNone/>
            </a:pPr>
            <a:r>
              <a:rPr lang="en-US" sz="2800" dirty="0"/>
              <a:t>7. Residential/Living Situation Personal Change</a:t>
            </a:r>
          </a:p>
          <a:p>
            <a:pPr marL="0" indent="0">
              <a:buNone/>
            </a:pPr>
            <a:endParaRPr lang="en-US" sz="2400" dirty="0"/>
          </a:p>
        </p:txBody>
      </p:sp>
    </p:spTree>
    <p:extLst>
      <p:ext uri="{BB962C8B-B14F-4D97-AF65-F5344CB8AC3E}">
        <p14:creationId xmlns:p14="http://schemas.microsoft.com/office/powerpoint/2010/main" val="31351005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IM4Q Primary and Secondary Themes:</a:t>
            </a:r>
            <a:br>
              <a:rPr lang="en-US" dirty="0"/>
            </a:br>
            <a:endParaRPr lang="en-US" dirty="0"/>
          </a:p>
        </p:txBody>
      </p:sp>
      <p:sp>
        <p:nvSpPr>
          <p:cNvPr id="3" name="Content Placeholder 2"/>
          <p:cNvSpPr>
            <a:spLocks noGrp="1"/>
          </p:cNvSpPr>
          <p:nvPr>
            <p:ph idx="1"/>
          </p:nvPr>
        </p:nvSpPr>
        <p:spPr/>
        <p:txBody>
          <a:bodyPr>
            <a:noAutofit/>
          </a:bodyPr>
          <a:lstStyle/>
          <a:p>
            <a:pPr marL="0" indent="0">
              <a:buNone/>
            </a:pPr>
            <a:r>
              <a:rPr lang="en-US" sz="2800" dirty="0"/>
              <a:t>8. Residential – Building Adaptations/Modifications</a:t>
            </a:r>
          </a:p>
          <a:p>
            <a:pPr marL="0" indent="0">
              <a:buNone/>
            </a:pPr>
            <a:r>
              <a:rPr lang="en-US" sz="2800" dirty="0"/>
              <a:t>9. Safety</a:t>
            </a:r>
          </a:p>
          <a:p>
            <a:pPr marL="0" indent="0">
              <a:buNone/>
            </a:pPr>
            <a:r>
              <a:rPr lang="en-US" sz="2800" dirty="0"/>
              <a:t>10. Service System</a:t>
            </a:r>
          </a:p>
          <a:p>
            <a:pPr marL="0" indent="0">
              <a:buNone/>
            </a:pPr>
            <a:r>
              <a:rPr lang="en-US" sz="2800" dirty="0"/>
              <a:t>11. Spiritual Life</a:t>
            </a:r>
          </a:p>
          <a:p>
            <a:pPr marL="0" indent="0">
              <a:buNone/>
            </a:pPr>
            <a:r>
              <a:rPr lang="en-US" sz="2800" dirty="0"/>
              <a:t>12. Transportation</a:t>
            </a:r>
          </a:p>
          <a:p>
            <a:pPr marL="0" indent="0">
              <a:buNone/>
            </a:pPr>
            <a:r>
              <a:rPr lang="en-US" sz="2800" dirty="0"/>
              <a:t>13. Work/Employment/Meaningful and Purposeful    </a:t>
            </a:r>
          </a:p>
          <a:p>
            <a:pPr marL="0" indent="0">
              <a:buNone/>
            </a:pPr>
            <a:r>
              <a:rPr lang="en-US" sz="2800" dirty="0"/>
              <a:t>       Activity</a:t>
            </a:r>
          </a:p>
          <a:p>
            <a:pPr marL="0" indent="0">
              <a:buNone/>
            </a:pPr>
            <a:r>
              <a:rPr lang="en-US" sz="2800" dirty="0"/>
              <a:t>14. Miscellaneous:</a:t>
            </a:r>
          </a:p>
        </p:txBody>
      </p:sp>
    </p:spTree>
    <p:extLst>
      <p:ext uri="{BB962C8B-B14F-4D97-AF65-F5344CB8AC3E}">
        <p14:creationId xmlns:p14="http://schemas.microsoft.com/office/powerpoint/2010/main" val="25697352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FC941-03F1-44E6-0355-68C8E3E5B48D}"/>
              </a:ext>
            </a:extLst>
          </p:cNvPr>
          <p:cNvSpPr>
            <a:spLocks noGrp="1"/>
          </p:cNvSpPr>
          <p:nvPr>
            <p:ph type="title"/>
          </p:nvPr>
        </p:nvSpPr>
        <p:spPr/>
        <p:txBody>
          <a:bodyPr>
            <a:normAutofit fontScale="90000"/>
          </a:bodyPr>
          <a:lstStyle/>
          <a:p>
            <a:r>
              <a:rPr lang="en-US" dirty="0"/>
              <a:t>From IM4Q State Report and AE Reports 2021</a:t>
            </a:r>
            <a:br>
              <a:rPr lang="en-US" dirty="0"/>
            </a:br>
            <a:endParaRPr lang="en-US" dirty="0"/>
          </a:p>
        </p:txBody>
      </p:sp>
      <p:sp>
        <p:nvSpPr>
          <p:cNvPr id="3" name="Content Placeholder 2">
            <a:extLst>
              <a:ext uri="{FF2B5EF4-FFF2-40B4-BE49-F238E27FC236}">
                <a16:creationId xmlns:a16="http://schemas.microsoft.com/office/drawing/2014/main" id="{48598E05-CD28-E394-BDCA-F8CBEAFB519D}"/>
              </a:ext>
            </a:extLst>
          </p:cNvPr>
          <p:cNvSpPr>
            <a:spLocks noGrp="1"/>
          </p:cNvSpPr>
          <p:nvPr>
            <p:ph idx="1"/>
          </p:nvPr>
        </p:nvSpPr>
        <p:spPr/>
        <p:txBody>
          <a:bodyPr>
            <a:normAutofit fontScale="70000" lnSpcReduction="20000"/>
          </a:bodyPr>
          <a:lstStyle/>
          <a:p>
            <a:pPr marL="0" indent="0">
              <a:buNone/>
            </a:pPr>
            <a:r>
              <a:rPr lang="en-US" sz="3200" b="1" dirty="0"/>
              <a:t>Why are considerations important? </a:t>
            </a:r>
          </a:p>
          <a:p>
            <a:pPr marL="0" indent="0">
              <a:buNone/>
            </a:pPr>
            <a:r>
              <a:rPr lang="en-US" sz="3200" dirty="0">
                <a:highlight>
                  <a:srgbClr val="FFFF00"/>
                </a:highlight>
              </a:rPr>
              <a:t>Considerations may result in service changes or provide an opportunity to improve the quality of life of the individual who has been interviewed</a:t>
            </a:r>
            <a:r>
              <a:rPr lang="en-US" sz="3200" dirty="0"/>
              <a:t>. </a:t>
            </a:r>
          </a:p>
          <a:p>
            <a:pPr marL="0" indent="0">
              <a:buNone/>
            </a:pPr>
            <a:endParaRPr lang="en-US" sz="3200" dirty="0"/>
          </a:p>
          <a:p>
            <a:pPr marL="0" indent="0">
              <a:buNone/>
            </a:pPr>
            <a:r>
              <a:rPr lang="en-US" sz="3200" b="1" dirty="0"/>
              <a:t>What happens after a consideration is recorded? </a:t>
            </a:r>
          </a:p>
          <a:p>
            <a:pPr marL="0" indent="0">
              <a:buNone/>
            </a:pPr>
            <a:r>
              <a:rPr lang="en-US" sz="3200" dirty="0"/>
              <a:t>Each consideration is written up by an IM4Q monitoring team, reviewed by their IM4Q Coordinator, and submitted into the Home and Community Service Information System (HCSIS). The Administrative Entity (AE) receives it and shares it with the Supports Coordination Organization (SCO), which assigns it to the appropriate support coordinator (SC) for follow-up. The SC enters the follow-up actions taken to address the consideration for AE approval. This process continues until the AE and IM4Q are satisfied with the action to address the consideration</a:t>
            </a:r>
            <a:r>
              <a:rPr lang="en-US" dirty="0"/>
              <a:t>. </a:t>
            </a:r>
            <a:r>
              <a:rPr lang="en-US" dirty="0">
                <a:highlight>
                  <a:srgbClr val="FFFF00"/>
                </a:highlight>
              </a:rPr>
              <a:t>Closing the Loop Process</a:t>
            </a:r>
          </a:p>
          <a:p>
            <a:endParaRPr lang="en-US" dirty="0"/>
          </a:p>
        </p:txBody>
      </p:sp>
    </p:spTree>
    <p:extLst>
      <p:ext uri="{BB962C8B-B14F-4D97-AF65-F5344CB8AC3E}">
        <p14:creationId xmlns:p14="http://schemas.microsoft.com/office/powerpoint/2010/main" val="34350863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50626-7EE1-2A73-D4CF-D2E1E3B5DC24}"/>
              </a:ext>
            </a:extLst>
          </p:cNvPr>
          <p:cNvSpPr>
            <a:spLocks noGrp="1"/>
          </p:cNvSpPr>
          <p:nvPr>
            <p:ph type="title"/>
          </p:nvPr>
        </p:nvSpPr>
        <p:spPr/>
        <p:txBody>
          <a:bodyPr>
            <a:normAutofit fontScale="90000"/>
          </a:bodyPr>
          <a:lstStyle/>
          <a:p>
            <a:r>
              <a:rPr lang="en-US" dirty="0"/>
              <a:t>From IM4Q State Report and AE Reports 2021</a:t>
            </a:r>
          </a:p>
        </p:txBody>
      </p:sp>
      <p:sp>
        <p:nvSpPr>
          <p:cNvPr id="3" name="Content Placeholder 2">
            <a:extLst>
              <a:ext uri="{FF2B5EF4-FFF2-40B4-BE49-F238E27FC236}">
                <a16:creationId xmlns:a16="http://schemas.microsoft.com/office/drawing/2014/main" id="{FCE3BD0F-7E04-A800-84A4-32ED9B1245C1}"/>
              </a:ext>
            </a:extLst>
          </p:cNvPr>
          <p:cNvSpPr>
            <a:spLocks noGrp="1"/>
          </p:cNvSpPr>
          <p:nvPr>
            <p:ph idx="1"/>
          </p:nvPr>
        </p:nvSpPr>
        <p:spPr/>
        <p:txBody>
          <a:bodyPr>
            <a:normAutofit fontScale="92500"/>
          </a:bodyPr>
          <a:lstStyle/>
          <a:p>
            <a:pPr marL="0" indent="0">
              <a:buNone/>
            </a:pPr>
            <a:r>
              <a:rPr lang="en-US" b="1" dirty="0"/>
              <a:t>What is in this report? </a:t>
            </a:r>
          </a:p>
          <a:p>
            <a:pPr marL="0" indent="0">
              <a:buNone/>
            </a:pPr>
            <a:r>
              <a:rPr lang="en-US" dirty="0"/>
              <a:t>The following examples show </a:t>
            </a:r>
            <a:r>
              <a:rPr lang="en-US" dirty="0">
                <a:highlight>
                  <a:srgbClr val="FFFF00"/>
                </a:highlight>
              </a:rPr>
              <a:t>how IM4Q has positively impacted the lives of individuals receiving ODP supports</a:t>
            </a:r>
            <a:r>
              <a:rPr lang="en-US" dirty="0"/>
              <a:t> and why it is so important for individuals to participate in the IM4Q process. </a:t>
            </a:r>
            <a:r>
              <a:rPr lang="en-US" dirty="0">
                <a:highlight>
                  <a:srgbClr val="FFFF00"/>
                </a:highlight>
              </a:rPr>
              <a:t>These successes are a result of the work, ingenuity, creativity, tenacity, and passion of SCs, providers, and others to make a positive difference in the daily lives of the people they serve.</a:t>
            </a:r>
          </a:p>
        </p:txBody>
      </p:sp>
    </p:spTree>
    <p:extLst>
      <p:ext uri="{BB962C8B-B14F-4D97-AF65-F5344CB8AC3E}">
        <p14:creationId xmlns:p14="http://schemas.microsoft.com/office/powerpoint/2010/main" val="39152104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7B439-4A25-8161-0BE9-BF3A95D3D68A}"/>
              </a:ext>
            </a:extLst>
          </p:cNvPr>
          <p:cNvSpPr>
            <a:spLocks noGrp="1"/>
          </p:cNvSpPr>
          <p:nvPr>
            <p:ph type="title"/>
          </p:nvPr>
        </p:nvSpPr>
        <p:spPr/>
        <p:txBody>
          <a:bodyPr>
            <a:normAutofit fontScale="90000"/>
          </a:bodyPr>
          <a:lstStyle/>
          <a:p>
            <a:r>
              <a:rPr lang="en-US"/>
              <a:t>From IM4Q State Report and AE Reports 2021</a:t>
            </a:r>
          </a:p>
        </p:txBody>
      </p:sp>
      <p:sp>
        <p:nvSpPr>
          <p:cNvPr id="3" name="Content Placeholder 2">
            <a:extLst>
              <a:ext uri="{FF2B5EF4-FFF2-40B4-BE49-F238E27FC236}">
                <a16:creationId xmlns:a16="http://schemas.microsoft.com/office/drawing/2014/main" id="{A25EF248-EF7C-9332-3488-786432072CFB}"/>
              </a:ext>
            </a:extLst>
          </p:cNvPr>
          <p:cNvSpPr>
            <a:spLocks noGrp="1"/>
          </p:cNvSpPr>
          <p:nvPr>
            <p:ph idx="1"/>
          </p:nvPr>
        </p:nvSpPr>
        <p:spPr/>
        <p:txBody>
          <a:bodyPr/>
          <a:lstStyle/>
          <a:p>
            <a:r>
              <a:rPr lang="en-US" dirty="0"/>
              <a:t>NOTE: The names of all individuals and some of the entities involved in the following closed considerations have been changed to protect confidentiality; however, the county in which the consideration took place is identified. Language has been edited for clarity.</a:t>
            </a:r>
          </a:p>
        </p:txBody>
      </p:sp>
    </p:spTree>
    <p:extLst>
      <p:ext uri="{BB962C8B-B14F-4D97-AF65-F5344CB8AC3E}">
        <p14:creationId xmlns:p14="http://schemas.microsoft.com/office/powerpoint/2010/main" val="27421470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FCA4B-9683-8159-0F69-C3E9CC2E8CD2}"/>
              </a:ext>
            </a:extLst>
          </p:cNvPr>
          <p:cNvSpPr>
            <a:spLocks noGrp="1"/>
          </p:cNvSpPr>
          <p:nvPr>
            <p:ph type="title"/>
          </p:nvPr>
        </p:nvSpPr>
        <p:spPr/>
        <p:txBody>
          <a:bodyPr/>
          <a:lstStyle/>
          <a:p>
            <a:r>
              <a:rPr lang="en-US" dirty="0"/>
              <a:t>Better Connected in Erie County</a:t>
            </a:r>
          </a:p>
        </p:txBody>
      </p:sp>
      <p:sp>
        <p:nvSpPr>
          <p:cNvPr id="3" name="Content Placeholder 2">
            <a:extLst>
              <a:ext uri="{FF2B5EF4-FFF2-40B4-BE49-F238E27FC236}">
                <a16:creationId xmlns:a16="http://schemas.microsoft.com/office/drawing/2014/main" id="{1CB49D34-8E78-A376-33E2-6A90AD66990B}"/>
              </a:ext>
            </a:extLst>
          </p:cNvPr>
          <p:cNvSpPr>
            <a:spLocks noGrp="1"/>
          </p:cNvSpPr>
          <p:nvPr>
            <p:ph idx="1"/>
          </p:nvPr>
        </p:nvSpPr>
        <p:spPr>
          <a:xfrm>
            <a:off x="457200" y="1219200"/>
            <a:ext cx="8229600" cy="5105400"/>
          </a:xfrm>
        </p:spPr>
        <p:txBody>
          <a:bodyPr>
            <a:noAutofit/>
          </a:bodyPr>
          <a:lstStyle/>
          <a:p>
            <a:pPr marL="0" indent="0">
              <a:buNone/>
            </a:pPr>
            <a:r>
              <a:rPr lang="en-US" sz="1800" dirty="0"/>
              <a:t>“Jerry has never had a cell phone before and is satisfied.” </a:t>
            </a:r>
          </a:p>
          <a:p>
            <a:pPr marL="0" indent="0">
              <a:buNone/>
            </a:pPr>
            <a:endParaRPr lang="en-US" sz="1800" dirty="0"/>
          </a:p>
          <a:p>
            <a:pPr marL="0" indent="0">
              <a:buNone/>
            </a:pPr>
            <a:r>
              <a:rPr lang="en-US" sz="1800" dirty="0"/>
              <a:t>Considerations Jerry would like: 1. A cell phone 2. To learn how to use a cell phone 3. A bus pass 4. A CD player/radio 5. To move to an area that he used to live in in the past</a:t>
            </a:r>
          </a:p>
          <a:p>
            <a:pPr marL="0" indent="0">
              <a:buNone/>
            </a:pPr>
            <a:endParaRPr lang="en-US" sz="1800" dirty="0"/>
          </a:p>
          <a:p>
            <a:pPr marL="0" indent="0">
              <a:buNone/>
            </a:pPr>
            <a:r>
              <a:rPr lang="en-US" sz="1800" dirty="0"/>
              <a:t>Responses SC met with Jerry at his home to discuss these considerations. Then they called the Representative Payee to discuss them. The Representative Payee authorized the purchase of a basic cell phone with calling features only. Jerry has never had a cell phone before and was satisfied with this. Once Jerry received the phone, the SC assisted him with the initial phone set up. The Representative Payee agreed to send Jerry a bus pass in the mail each month for transportation. After Jerry shopped around to get a price for a portable CD player/radio, the Representative Payee authorized the payment. Jerry also said he would like to live in the city of Erie, because he eats meals at local city churches and City Mission. After meeting with his SC, he has agreed to stay at his current apartment during the winter and begin searching for a different apartment in the spring. </a:t>
            </a:r>
          </a:p>
        </p:txBody>
      </p:sp>
    </p:spTree>
    <p:extLst>
      <p:ext uri="{BB962C8B-B14F-4D97-AF65-F5344CB8AC3E}">
        <p14:creationId xmlns:p14="http://schemas.microsoft.com/office/powerpoint/2010/main" val="14024977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1BF06-30E7-6E8E-D097-E8BCB3D35E20}"/>
              </a:ext>
            </a:extLst>
          </p:cNvPr>
          <p:cNvSpPr>
            <a:spLocks noGrp="1"/>
          </p:cNvSpPr>
          <p:nvPr>
            <p:ph type="title"/>
          </p:nvPr>
        </p:nvSpPr>
        <p:spPr/>
        <p:txBody>
          <a:bodyPr>
            <a:normAutofit fontScale="90000"/>
          </a:bodyPr>
          <a:lstStyle/>
          <a:p>
            <a:r>
              <a:rPr lang="en-US" dirty="0"/>
              <a:t>Home is Where the Heart is </a:t>
            </a:r>
            <a:br>
              <a:rPr lang="en-US" dirty="0"/>
            </a:br>
            <a:r>
              <a:rPr lang="en-US" dirty="0"/>
              <a:t>in Berks County</a:t>
            </a:r>
          </a:p>
        </p:txBody>
      </p:sp>
      <p:sp>
        <p:nvSpPr>
          <p:cNvPr id="3" name="Content Placeholder 2">
            <a:extLst>
              <a:ext uri="{FF2B5EF4-FFF2-40B4-BE49-F238E27FC236}">
                <a16:creationId xmlns:a16="http://schemas.microsoft.com/office/drawing/2014/main" id="{0F205385-937C-3E6D-222F-B478DF0B5C8A}"/>
              </a:ext>
            </a:extLst>
          </p:cNvPr>
          <p:cNvSpPr>
            <a:spLocks noGrp="1"/>
          </p:cNvSpPr>
          <p:nvPr>
            <p:ph idx="1"/>
          </p:nvPr>
        </p:nvSpPr>
        <p:spPr/>
        <p:txBody>
          <a:bodyPr>
            <a:normAutofit fontScale="70000" lnSpcReduction="20000"/>
          </a:bodyPr>
          <a:lstStyle/>
          <a:p>
            <a:pPr marL="0" indent="0">
              <a:buNone/>
            </a:pPr>
            <a:r>
              <a:rPr lang="en-US" dirty="0"/>
              <a:t>“Brittany and Malcolm were both able to move into the community home together and share a bedroom.”</a:t>
            </a:r>
          </a:p>
          <a:p>
            <a:pPr marL="0" indent="0">
              <a:buNone/>
            </a:pPr>
            <a:endParaRPr lang="en-US" dirty="0"/>
          </a:p>
          <a:p>
            <a:pPr marL="0" indent="0">
              <a:buNone/>
            </a:pPr>
            <a:r>
              <a:rPr lang="en-US" dirty="0"/>
              <a:t>Consideration: We interviewed Brittany, who lived on her own. She also had a boyfriend, Malcolm, and asked him to sit in on her survey. Brittany stated she wanted to be able to move into a community home with her boyfriend and he agreed that was also what he wanted. They both needed a little more assistance with managing their health, and they wanted to be able to live together. </a:t>
            </a:r>
          </a:p>
          <a:p>
            <a:pPr marL="0" indent="0">
              <a:buNone/>
            </a:pPr>
            <a:endParaRPr lang="en-US" dirty="0"/>
          </a:p>
          <a:p>
            <a:pPr marL="0" indent="0">
              <a:buNone/>
            </a:pPr>
            <a:r>
              <a:rPr lang="en-US" dirty="0"/>
              <a:t>Response: One community home happened to be their provider of choice and had a bedroom licensed for two people. The couple was approved for Consolidated funding, and they were both able to move into the community home together and share a bedroom.</a:t>
            </a:r>
          </a:p>
        </p:txBody>
      </p:sp>
    </p:spTree>
    <p:extLst>
      <p:ext uri="{BB962C8B-B14F-4D97-AF65-F5344CB8AC3E}">
        <p14:creationId xmlns:p14="http://schemas.microsoft.com/office/powerpoint/2010/main" val="8556651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9EA93-BB2F-2885-71BA-2296AAEA429D}"/>
              </a:ext>
            </a:extLst>
          </p:cNvPr>
          <p:cNvSpPr>
            <a:spLocks noGrp="1"/>
          </p:cNvSpPr>
          <p:nvPr>
            <p:ph type="title"/>
          </p:nvPr>
        </p:nvSpPr>
        <p:spPr/>
        <p:txBody>
          <a:bodyPr>
            <a:normAutofit fontScale="90000"/>
          </a:bodyPr>
          <a:lstStyle/>
          <a:p>
            <a:r>
              <a:rPr lang="en-US" dirty="0"/>
              <a:t>Zumba in Bradford-Sullivan Counties</a:t>
            </a:r>
          </a:p>
        </p:txBody>
      </p:sp>
      <p:sp>
        <p:nvSpPr>
          <p:cNvPr id="3" name="Content Placeholder 2">
            <a:extLst>
              <a:ext uri="{FF2B5EF4-FFF2-40B4-BE49-F238E27FC236}">
                <a16:creationId xmlns:a16="http://schemas.microsoft.com/office/drawing/2014/main" id="{FFEBFCC7-F068-BFE0-A4BB-649D1A6D8FB1}"/>
              </a:ext>
            </a:extLst>
          </p:cNvPr>
          <p:cNvSpPr>
            <a:spLocks noGrp="1"/>
          </p:cNvSpPr>
          <p:nvPr>
            <p:ph idx="1"/>
          </p:nvPr>
        </p:nvSpPr>
        <p:spPr/>
        <p:txBody>
          <a:bodyPr>
            <a:normAutofit fontScale="77500" lnSpcReduction="20000"/>
          </a:bodyPr>
          <a:lstStyle/>
          <a:p>
            <a:pPr marL="0" indent="0">
              <a:buNone/>
            </a:pPr>
            <a:r>
              <a:rPr lang="en-US" dirty="0"/>
              <a:t>“Kimberly is now employed at two locations to instruct Zumba classes.” </a:t>
            </a:r>
          </a:p>
          <a:p>
            <a:pPr marL="0" indent="0">
              <a:buNone/>
            </a:pPr>
            <a:endParaRPr lang="en-US" dirty="0"/>
          </a:p>
          <a:p>
            <a:pPr marL="0" indent="0">
              <a:buNone/>
            </a:pPr>
            <a:r>
              <a:rPr lang="en-US" dirty="0"/>
              <a:t>Consideration: </a:t>
            </a:r>
          </a:p>
          <a:p>
            <a:pPr marL="0" indent="0">
              <a:buNone/>
            </a:pPr>
            <a:r>
              <a:rPr lang="en-US" dirty="0"/>
              <a:t>Kimberly stated she would like to work as a Zumba instructor. </a:t>
            </a:r>
          </a:p>
          <a:p>
            <a:pPr marL="0" indent="0">
              <a:buNone/>
            </a:pPr>
            <a:endParaRPr lang="en-US" dirty="0"/>
          </a:p>
          <a:p>
            <a:pPr marL="0" indent="0">
              <a:buNone/>
            </a:pPr>
            <a:r>
              <a:rPr lang="en-US" dirty="0"/>
              <a:t>Response:</a:t>
            </a:r>
          </a:p>
          <a:p>
            <a:pPr marL="0" indent="0">
              <a:buNone/>
            </a:pPr>
            <a:r>
              <a:rPr lang="en-US" dirty="0"/>
              <a:t>Kimberly trained to be a Zumba instructor using services both from the Office of Vocational Rehabilitation (OVR) and ODP. She obtained certification and is now employed at two locations to instruct Zumba classes.</a:t>
            </a:r>
          </a:p>
        </p:txBody>
      </p:sp>
    </p:spTree>
    <p:extLst>
      <p:ext uri="{BB962C8B-B14F-4D97-AF65-F5344CB8AC3E}">
        <p14:creationId xmlns:p14="http://schemas.microsoft.com/office/powerpoint/2010/main" val="41415465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D7436-9DF6-E5DE-7B6D-9217244E449F}"/>
              </a:ext>
            </a:extLst>
          </p:cNvPr>
          <p:cNvSpPr>
            <a:spLocks noGrp="1"/>
          </p:cNvSpPr>
          <p:nvPr>
            <p:ph type="title"/>
          </p:nvPr>
        </p:nvSpPr>
        <p:spPr/>
        <p:txBody>
          <a:bodyPr>
            <a:normAutofit fontScale="90000"/>
          </a:bodyPr>
          <a:lstStyle/>
          <a:p>
            <a:r>
              <a:rPr lang="en-US" dirty="0"/>
              <a:t>Fossils in Bradford-Sullivan Counties</a:t>
            </a:r>
          </a:p>
        </p:txBody>
      </p:sp>
      <p:sp>
        <p:nvSpPr>
          <p:cNvPr id="3" name="Content Placeholder 2">
            <a:extLst>
              <a:ext uri="{FF2B5EF4-FFF2-40B4-BE49-F238E27FC236}">
                <a16:creationId xmlns:a16="http://schemas.microsoft.com/office/drawing/2014/main" id="{351C8B3C-27F6-FCB6-1170-245CC1A2CC4A}"/>
              </a:ext>
            </a:extLst>
          </p:cNvPr>
          <p:cNvSpPr>
            <a:spLocks noGrp="1"/>
          </p:cNvSpPr>
          <p:nvPr>
            <p:ph idx="1"/>
          </p:nvPr>
        </p:nvSpPr>
        <p:spPr/>
        <p:txBody>
          <a:bodyPr>
            <a:normAutofit fontScale="70000" lnSpcReduction="20000"/>
          </a:bodyPr>
          <a:lstStyle/>
          <a:p>
            <a:pPr marL="0" indent="0">
              <a:buNone/>
            </a:pPr>
            <a:r>
              <a:rPr lang="en-US" dirty="0"/>
              <a:t>“Ken is now volunteering at a prehistoric museum and research center.” </a:t>
            </a:r>
          </a:p>
          <a:p>
            <a:pPr marL="0" indent="0">
              <a:buNone/>
            </a:pPr>
            <a:endParaRPr lang="en-US" dirty="0"/>
          </a:p>
          <a:p>
            <a:pPr marL="0" indent="0">
              <a:buNone/>
            </a:pPr>
            <a:r>
              <a:rPr lang="en-US" dirty="0"/>
              <a:t>Consideration:</a:t>
            </a:r>
          </a:p>
          <a:p>
            <a:pPr marL="0" indent="0">
              <a:buNone/>
            </a:pPr>
            <a:r>
              <a:rPr lang="en-US" dirty="0"/>
              <a:t>Ken would like assistance in finding avenues to pursue his interest in drawing prehistoric animals, also known as paleoart. </a:t>
            </a:r>
          </a:p>
          <a:p>
            <a:pPr marL="0" indent="0">
              <a:buNone/>
            </a:pPr>
            <a:endParaRPr lang="en-US" dirty="0"/>
          </a:p>
          <a:p>
            <a:pPr marL="0" indent="0">
              <a:buNone/>
            </a:pPr>
            <a:r>
              <a:rPr lang="en-US" dirty="0"/>
              <a:t>Response:</a:t>
            </a:r>
          </a:p>
          <a:p>
            <a:pPr marL="0" indent="0">
              <a:buNone/>
            </a:pPr>
            <a:r>
              <a:rPr lang="en-US" dirty="0"/>
              <a:t>SC spoke with Ken, his mother, and the Program Specialist about expanding Ken’s Community Participation days to include a day that would focus on paleontology. They started with taking one of his Fridays to explore this. Ken visits a local paleontology museum and research center every Friday to explore. He also volunteers there and has drawings displayed in the building.</a:t>
            </a:r>
          </a:p>
        </p:txBody>
      </p:sp>
    </p:spTree>
    <p:extLst>
      <p:ext uri="{BB962C8B-B14F-4D97-AF65-F5344CB8AC3E}">
        <p14:creationId xmlns:p14="http://schemas.microsoft.com/office/powerpoint/2010/main" val="4666231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E3F75-CFA6-393E-6EE0-DEF487035372}"/>
              </a:ext>
            </a:extLst>
          </p:cNvPr>
          <p:cNvSpPr>
            <a:spLocks noGrp="1"/>
          </p:cNvSpPr>
          <p:nvPr>
            <p:ph type="title"/>
          </p:nvPr>
        </p:nvSpPr>
        <p:spPr/>
        <p:txBody>
          <a:bodyPr/>
          <a:lstStyle/>
          <a:p>
            <a:r>
              <a:rPr lang="en-US" dirty="0"/>
              <a:t>New Van in Bucks County</a:t>
            </a:r>
          </a:p>
        </p:txBody>
      </p:sp>
      <p:sp>
        <p:nvSpPr>
          <p:cNvPr id="3" name="Content Placeholder 2">
            <a:extLst>
              <a:ext uri="{FF2B5EF4-FFF2-40B4-BE49-F238E27FC236}">
                <a16:creationId xmlns:a16="http://schemas.microsoft.com/office/drawing/2014/main" id="{8F4BBF73-B24A-2AFD-330D-C98D0965F92C}"/>
              </a:ext>
            </a:extLst>
          </p:cNvPr>
          <p:cNvSpPr>
            <a:spLocks noGrp="1"/>
          </p:cNvSpPr>
          <p:nvPr>
            <p:ph idx="1"/>
          </p:nvPr>
        </p:nvSpPr>
        <p:spPr/>
        <p:txBody>
          <a:bodyPr>
            <a:normAutofit fontScale="70000" lnSpcReduction="20000"/>
          </a:bodyPr>
          <a:lstStyle/>
          <a:p>
            <a:pPr marL="0" indent="0">
              <a:buNone/>
            </a:pPr>
            <a:r>
              <a:rPr lang="en-US" dirty="0"/>
              <a:t>“SC assisted Paul’s family in obtaining the funding to purchase [a lift and van].” </a:t>
            </a:r>
          </a:p>
          <a:p>
            <a:pPr marL="0" indent="0">
              <a:buNone/>
            </a:pPr>
            <a:endParaRPr lang="en-US" dirty="0"/>
          </a:p>
          <a:p>
            <a:pPr marL="0" indent="0">
              <a:buNone/>
            </a:pPr>
            <a:r>
              <a:rPr lang="en-US" dirty="0"/>
              <a:t>Consideration:</a:t>
            </a:r>
          </a:p>
          <a:p>
            <a:pPr marL="0" indent="0">
              <a:buNone/>
            </a:pPr>
            <a:r>
              <a:rPr lang="en-US" dirty="0"/>
              <a:t> Paul’s family expressed that they need a Hoya lift and information about how to obtain an accessible van. Their son needs to be lifted everywhere. His father broke his leg over the summer as well, making this more challenging. </a:t>
            </a:r>
          </a:p>
          <a:p>
            <a:pPr marL="0" indent="0">
              <a:buNone/>
            </a:pPr>
            <a:endParaRPr lang="en-US" dirty="0"/>
          </a:p>
          <a:p>
            <a:pPr marL="0" indent="0">
              <a:buNone/>
            </a:pPr>
            <a:r>
              <a:rPr lang="en-US" dirty="0"/>
              <a:t>Response:</a:t>
            </a:r>
          </a:p>
          <a:p>
            <a:pPr marL="0" indent="0">
              <a:buNone/>
            </a:pPr>
            <a:r>
              <a:rPr lang="en-US" dirty="0"/>
              <a:t> Adaptive equipment was discussed at a home monitoring with the family. SC assisted the family in receiving adaptations for a van, that the County AE approved. SC assisted the family in obtaining the funding to purchase these items.</a:t>
            </a:r>
          </a:p>
        </p:txBody>
      </p:sp>
    </p:spTree>
    <p:extLst>
      <p:ext uri="{BB962C8B-B14F-4D97-AF65-F5344CB8AC3E}">
        <p14:creationId xmlns:p14="http://schemas.microsoft.com/office/powerpoint/2010/main" val="349963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Considerations are so Important in People’s Lives </a:t>
            </a:r>
          </a:p>
        </p:txBody>
      </p:sp>
      <p:sp>
        <p:nvSpPr>
          <p:cNvPr id="3" name="Content Placeholder 2"/>
          <p:cNvSpPr>
            <a:spLocks noGrp="1"/>
          </p:cNvSpPr>
          <p:nvPr>
            <p:ph idx="1"/>
          </p:nvPr>
        </p:nvSpPr>
        <p:spPr/>
        <p:txBody>
          <a:bodyPr>
            <a:normAutofit fontScale="92500" lnSpcReduction="10000"/>
          </a:bodyPr>
          <a:lstStyle/>
          <a:p>
            <a:r>
              <a:rPr lang="en-US" dirty="0"/>
              <a:t>People have low/no expectations for the people interviewed, as they are seen in devalued roles</a:t>
            </a:r>
          </a:p>
          <a:p>
            <a:r>
              <a:rPr lang="en-US" dirty="0"/>
              <a:t>People interviewed feel that they have been listened to, respected and valued</a:t>
            </a:r>
          </a:p>
          <a:p>
            <a:r>
              <a:rPr lang="en-US" dirty="0"/>
              <a:t>Real important change can occur for a person</a:t>
            </a:r>
          </a:p>
          <a:p>
            <a:r>
              <a:rPr lang="en-US" dirty="0"/>
              <a:t>People in the person’s life see improvement</a:t>
            </a:r>
          </a:p>
          <a:p>
            <a:pPr marL="0" indent="0">
              <a:buNone/>
            </a:pPr>
            <a:r>
              <a:rPr lang="en-US" dirty="0"/>
              <a:t>(Supports Coordinators, family, providers/others)</a:t>
            </a:r>
          </a:p>
          <a:p>
            <a:r>
              <a:rPr lang="en-US" dirty="0"/>
              <a:t>Individual change can foster system change</a:t>
            </a:r>
          </a:p>
          <a:p>
            <a:r>
              <a:rPr lang="en-US" dirty="0"/>
              <a:t>YOU can be catalyst to help change someone’s life</a:t>
            </a:r>
          </a:p>
          <a:p>
            <a:endParaRPr lang="en-US" dirty="0"/>
          </a:p>
        </p:txBody>
      </p:sp>
    </p:spTree>
    <p:extLst>
      <p:ext uri="{BB962C8B-B14F-4D97-AF65-F5344CB8AC3E}">
        <p14:creationId xmlns:p14="http://schemas.microsoft.com/office/powerpoint/2010/main" val="10189408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BDCE7-ECF2-7CCA-E89D-D707AEBFB888}"/>
              </a:ext>
            </a:extLst>
          </p:cNvPr>
          <p:cNvSpPr>
            <a:spLocks noGrp="1"/>
          </p:cNvSpPr>
          <p:nvPr>
            <p:ph type="title"/>
          </p:nvPr>
        </p:nvSpPr>
        <p:spPr/>
        <p:txBody>
          <a:bodyPr/>
          <a:lstStyle/>
          <a:p>
            <a:r>
              <a:rPr lang="en-US" dirty="0"/>
              <a:t>Animal Lover in Mercer County</a:t>
            </a:r>
          </a:p>
        </p:txBody>
      </p:sp>
      <p:sp>
        <p:nvSpPr>
          <p:cNvPr id="3" name="Content Placeholder 2">
            <a:extLst>
              <a:ext uri="{FF2B5EF4-FFF2-40B4-BE49-F238E27FC236}">
                <a16:creationId xmlns:a16="http://schemas.microsoft.com/office/drawing/2014/main" id="{DA0E1F2D-0F46-2D5D-B065-C7D6F6E698E7}"/>
              </a:ext>
            </a:extLst>
          </p:cNvPr>
          <p:cNvSpPr>
            <a:spLocks noGrp="1"/>
          </p:cNvSpPr>
          <p:nvPr>
            <p:ph idx="1"/>
          </p:nvPr>
        </p:nvSpPr>
        <p:spPr/>
        <p:txBody>
          <a:bodyPr>
            <a:normAutofit fontScale="92500" lnSpcReduction="10000"/>
          </a:bodyPr>
          <a:lstStyle/>
          <a:p>
            <a:pPr marL="0" indent="0">
              <a:buNone/>
            </a:pPr>
            <a:r>
              <a:rPr lang="en-US" dirty="0"/>
              <a:t>“Lisa was set up as a volunteer at a local rescue.” </a:t>
            </a:r>
          </a:p>
          <a:p>
            <a:pPr marL="0" indent="0">
              <a:buNone/>
            </a:pPr>
            <a:endParaRPr lang="en-US" dirty="0"/>
          </a:p>
          <a:p>
            <a:pPr marL="0" indent="0">
              <a:buNone/>
            </a:pPr>
            <a:r>
              <a:rPr lang="en-US" dirty="0"/>
              <a:t>Consideration:</a:t>
            </a:r>
          </a:p>
          <a:p>
            <a:pPr marL="0" indent="0">
              <a:buNone/>
            </a:pPr>
            <a:r>
              <a:rPr lang="en-US" dirty="0"/>
              <a:t>Lisa wanted to be a veterinarian but did not want to go to school. </a:t>
            </a:r>
          </a:p>
          <a:p>
            <a:pPr marL="0" indent="0">
              <a:buNone/>
            </a:pPr>
            <a:endParaRPr lang="en-US" dirty="0"/>
          </a:p>
          <a:p>
            <a:pPr marL="0" indent="0">
              <a:buNone/>
            </a:pPr>
            <a:r>
              <a:rPr lang="en-US" dirty="0"/>
              <a:t>Response: </a:t>
            </a:r>
          </a:p>
          <a:p>
            <a:pPr marL="0" indent="0">
              <a:buNone/>
            </a:pPr>
            <a:r>
              <a:rPr lang="en-US" dirty="0"/>
              <a:t>Lisa was set up as a volunteer at a local rescue and goes there to play with the animals</a:t>
            </a:r>
          </a:p>
        </p:txBody>
      </p:sp>
    </p:spTree>
    <p:extLst>
      <p:ext uri="{BB962C8B-B14F-4D97-AF65-F5344CB8AC3E}">
        <p14:creationId xmlns:p14="http://schemas.microsoft.com/office/powerpoint/2010/main" val="18853203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53227-9549-7FCF-8DC5-9AE063755849}"/>
              </a:ext>
            </a:extLst>
          </p:cNvPr>
          <p:cNvSpPr>
            <a:spLocks noGrp="1"/>
          </p:cNvSpPr>
          <p:nvPr>
            <p:ph type="title"/>
          </p:nvPr>
        </p:nvSpPr>
        <p:spPr/>
        <p:txBody>
          <a:bodyPr>
            <a:normAutofit fontScale="90000"/>
          </a:bodyPr>
          <a:lstStyle/>
          <a:p>
            <a:r>
              <a:rPr lang="en-US" dirty="0"/>
              <a:t>New iPad </a:t>
            </a:r>
            <a:br>
              <a:rPr lang="en-US" dirty="0"/>
            </a:br>
            <a:r>
              <a:rPr lang="en-US" dirty="0"/>
              <a:t>in Carbon-Monroe-Pike Counties</a:t>
            </a:r>
          </a:p>
        </p:txBody>
      </p:sp>
      <p:sp>
        <p:nvSpPr>
          <p:cNvPr id="3" name="Content Placeholder 2">
            <a:extLst>
              <a:ext uri="{FF2B5EF4-FFF2-40B4-BE49-F238E27FC236}">
                <a16:creationId xmlns:a16="http://schemas.microsoft.com/office/drawing/2014/main" id="{795A927B-404F-AFF3-E0FB-D48C59CE6D04}"/>
              </a:ext>
            </a:extLst>
          </p:cNvPr>
          <p:cNvSpPr>
            <a:spLocks noGrp="1"/>
          </p:cNvSpPr>
          <p:nvPr>
            <p:ph idx="1"/>
          </p:nvPr>
        </p:nvSpPr>
        <p:spPr/>
        <p:txBody>
          <a:bodyPr>
            <a:normAutofit fontScale="77500" lnSpcReduction="20000"/>
          </a:bodyPr>
          <a:lstStyle/>
          <a:p>
            <a:pPr marL="0" indent="0">
              <a:buNone/>
            </a:pPr>
            <a:r>
              <a:rPr lang="en-US" dirty="0"/>
              <a:t>“Evan was assisted to purchase an iPad for himself.” </a:t>
            </a:r>
          </a:p>
          <a:p>
            <a:pPr marL="0" indent="0">
              <a:buNone/>
            </a:pPr>
            <a:endParaRPr lang="en-US" dirty="0"/>
          </a:p>
          <a:p>
            <a:pPr marL="0" indent="0">
              <a:buNone/>
            </a:pPr>
            <a:r>
              <a:rPr lang="en-US" dirty="0"/>
              <a:t>Consideration:</a:t>
            </a:r>
          </a:p>
          <a:p>
            <a:pPr marL="0" indent="0">
              <a:buNone/>
            </a:pPr>
            <a:r>
              <a:rPr lang="en-US" dirty="0"/>
              <a:t> Evan would like a new iPad to improve his communication. He has been borrowing one from a local provide, but it needs to be returned and he uses it all the time, everywhere he goes. </a:t>
            </a:r>
          </a:p>
          <a:p>
            <a:pPr marL="0" indent="0">
              <a:buNone/>
            </a:pPr>
            <a:endParaRPr lang="en-US" dirty="0"/>
          </a:p>
          <a:p>
            <a:pPr marL="0" indent="0">
              <a:buNone/>
            </a:pPr>
            <a:r>
              <a:rPr lang="en-US" dirty="0"/>
              <a:t>Response:</a:t>
            </a:r>
          </a:p>
          <a:p>
            <a:pPr marL="0" indent="0">
              <a:buNone/>
            </a:pPr>
            <a:r>
              <a:rPr lang="en-US" dirty="0"/>
              <a:t>Evan was assisted to purchase an iPad for himself. SC and SC Supervisor assisted with locating appropriate applications that his waiver could provide for him, for the iPad.</a:t>
            </a:r>
          </a:p>
        </p:txBody>
      </p:sp>
    </p:spTree>
    <p:extLst>
      <p:ext uri="{BB962C8B-B14F-4D97-AF65-F5344CB8AC3E}">
        <p14:creationId xmlns:p14="http://schemas.microsoft.com/office/powerpoint/2010/main" val="36564042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56AC2-1314-269A-503E-F6F661A7980B}"/>
              </a:ext>
            </a:extLst>
          </p:cNvPr>
          <p:cNvSpPr>
            <a:spLocks noGrp="1"/>
          </p:cNvSpPr>
          <p:nvPr>
            <p:ph type="title"/>
          </p:nvPr>
        </p:nvSpPr>
        <p:spPr/>
        <p:txBody>
          <a:bodyPr>
            <a:normAutofit fontScale="90000"/>
          </a:bodyPr>
          <a:lstStyle/>
          <a:p>
            <a:r>
              <a:rPr lang="en-US" dirty="0"/>
              <a:t>New Voter </a:t>
            </a:r>
            <a:br>
              <a:rPr lang="en-US" dirty="0"/>
            </a:br>
            <a:r>
              <a:rPr lang="en-US" dirty="0"/>
              <a:t>in Carbon-Monroe-Pike Counties</a:t>
            </a:r>
          </a:p>
        </p:txBody>
      </p:sp>
      <p:sp>
        <p:nvSpPr>
          <p:cNvPr id="3" name="Content Placeholder 2">
            <a:extLst>
              <a:ext uri="{FF2B5EF4-FFF2-40B4-BE49-F238E27FC236}">
                <a16:creationId xmlns:a16="http://schemas.microsoft.com/office/drawing/2014/main" id="{B9947893-B459-16E7-AEEB-786A0F0B8D37}"/>
              </a:ext>
            </a:extLst>
          </p:cNvPr>
          <p:cNvSpPr>
            <a:spLocks noGrp="1"/>
          </p:cNvSpPr>
          <p:nvPr>
            <p:ph idx="1"/>
          </p:nvPr>
        </p:nvSpPr>
        <p:spPr/>
        <p:txBody>
          <a:bodyPr>
            <a:normAutofit fontScale="92500" lnSpcReduction="20000"/>
          </a:bodyPr>
          <a:lstStyle/>
          <a:p>
            <a:pPr marL="0" indent="0">
              <a:buNone/>
            </a:pPr>
            <a:r>
              <a:rPr lang="en-US" dirty="0"/>
              <a:t>“Christina is now a registered voter.” </a:t>
            </a:r>
          </a:p>
          <a:p>
            <a:pPr marL="0" indent="0">
              <a:buNone/>
            </a:pPr>
            <a:endParaRPr lang="en-US" dirty="0"/>
          </a:p>
          <a:p>
            <a:pPr marL="0" indent="0">
              <a:buNone/>
            </a:pPr>
            <a:r>
              <a:rPr lang="en-US" dirty="0"/>
              <a:t>Consideration:</a:t>
            </a:r>
          </a:p>
          <a:p>
            <a:pPr marL="0" indent="0">
              <a:buNone/>
            </a:pPr>
            <a:r>
              <a:rPr lang="en-US" dirty="0"/>
              <a:t>Christina would like to learn how to vote. </a:t>
            </a:r>
          </a:p>
          <a:p>
            <a:pPr marL="0" indent="0">
              <a:buNone/>
            </a:pPr>
            <a:endParaRPr lang="en-US" dirty="0"/>
          </a:p>
          <a:p>
            <a:pPr marL="0" indent="0">
              <a:buNone/>
            </a:pPr>
            <a:r>
              <a:rPr lang="en-US" dirty="0"/>
              <a:t>Response:</a:t>
            </a:r>
          </a:p>
          <a:p>
            <a:pPr marL="0" indent="0">
              <a:buNone/>
            </a:pPr>
            <a:r>
              <a:rPr lang="en-US" dirty="0"/>
              <a:t> SC worked with Christina and her family to complete the process for voter registration. Christina is now a registered voter which has had a positive impact on her personal growth.</a:t>
            </a:r>
          </a:p>
        </p:txBody>
      </p:sp>
    </p:spTree>
    <p:extLst>
      <p:ext uri="{BB962C8B-B14F-4D97-AF65-F5344CB8AC3E}">
        <p14:creationId xmlns:p14="http://schemas.microsoft.com/office/powerpoint/2010/main" val="7617516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F88F9-527E-BCC7-FFEF-1F7A89C00524}"/>
              </a:ext>
            </a:extLst>
          </p:cNvPr>
          <p:cNvSpPr>
            <a:spLocks noGrp="1"/>
          </p:cNvSpPr>
          <p:nvPr>
            <p:ph type="title"/>
          </p:nvPr>
        </p:nvSpPr>
        <p:spPr/>
        <p:txBody>
          <a:bodyPr>
            <a:normAutofit fontScale="90000"/>
          </a:bodyPr>
          <a:lstStyle/>
          <a:p>
            <a:r>
              <a:rPr lang="en-US" dirty="0"/>
              <a:t>Cross Country Trip from </a:t>
            </a:r>
            <a:br>
              <a:rPr lang="en-US" dirty="0"/>
            </a:br>
            <a:r>
              <a:rPr lang="en-US" dirty="0"/>
              <a:t>Franklin-Fulton Counties</a:t>
            </a:r>
          </a:p>
        </p:txBody>
      </p:sp>
      <p:sp>
        <p:nvSpPr>
          <p:cNvPr id="3" name="Content Placeholder 2">
            <a:extLst>
              <a:ext uri="{FF2B5EF4-FFF2-40B4-BE49-F238E27FC236}">
                <a16:creationId xmlns:a16="http://schemas.microsoft.com/office/drawing/2014/main" id="{CD83BF77-81B4-646C-2CC3-FFC6BA5D2BA5}"/>
              </a:ext>
            </a:extLst>
          </p:cNvPr>
          <p:cNvSpPr>
            <a:spLocks noGrp="1"/>
          </p:cNvSpPr>
          <p:nvPr>
            <p:ph idx="1"/>
          </p:nvPr>
        </p:nvSpPr>
        <p:spPr/>
        <p:txBody>
          <a:bodyPr>
            <a:normAutofit fontScale="77500" lnSpcReduction="20000"/>
          </a:bodyPr>
          <a:lstStyle/>
          <a:p>
            <a:pPr marL="0" indent="0">
              <a:buNone/>
            </a:pPr>
            <a:r>
              <a:rPr lang="en-US" dirty="0"/>
              <a:t>“Mia made the trip…and all went smoothly.” </a:t>
            </a:r>
          </a:p>
          <a:p>
            <a:pPr marL="0" indent="0">
              <a:buNone/>
            </a:pPr>
            <a:endParaRPr lang="en-US" dirty="0"/>
          </a:p>
          <a:p>
            <a:pPr marL="0" indent="0">
              <a:buNone/>
            </a:pPr>
            <a:r>
              <a:rPr lang="en-US" dirty="0"/>
              <a:t>Consideration: </a:t>
            </a:r>
          </a:p>
          <a:p>
            <a:pPr marL="0" indent="0">
              <a:buNone/>
            </a:pPr>
            <a:r>
              <a:rPr lang="en-US" dirty="0"/>
              <a:t>Mia mentioned that she would like to see her family (who live in Florida) more often. Could SC provide resources and information as appropriate? </a:t>
            </a:r>
          </a:p>
          <a:p>
            <a:pPr marL="0" indent="0">
              <a:buNone/>
            </a:pPr>
            <a:endParaRPr lang="en-US" dirty="0"/>
          </a:p>
          <a:p>
            <a:pPr marL="0" indent="0">
              <a:buNone/>
            </a:pPr>
            <a:r>
              <a:rPr lang="en-US" dirty="0"/>
              <a:t>Response:</a:t>
            </a:r>
          </a:p>
          <a:p>
            <a:pPr marL="0" indent="0">
              <a:buNone/>
            </a:pPr>
            <a:r>
              <a:rPr lang="en-US" dirty="0"/>
              <a:t> Mia planned a trip to Florida for a week, flew out of Hagerstown airport, and her sister picked her up from the airport in Florida. She was very excited. Mia made the trip and with coordination between the sister, provider, SC, and airport personnel, all went smoothly. She would like to go again.</a:t>
            </a:r>
          </a:p>
        </p:txBody>
      </p:sp>
    </p:spTree>
    <p:extLst>
      <p:ext uri="{BB962C8B-B14F-4D97-AF65-F5344CB8AC3E}">
        <p14:creationId xmlns:p14="http://schemas.microsoft.com/office/powerpoint/2010/main" val="30395037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388B8-7B15-776C-F465-8AA58E9B0E94}"/>
              </a:ext>
            </a:extLst>
          </p:cNvPr>
          <p:cNvSpPr>
            <a:spLocks noGrp="1"/>
          </p:cNvSpPr>
          <p:nvPr>
            <p:ph type="title"/>
          </p:nvPr>
        </p:nvSpPr>
        <p:spPr/>
        <p:txBody>
          <a:bodyPr>
            <a:normAutofit fontScale="90000"/>
          </a:bodyPr>
          <a:lstStyle/>
          <a:p>
            <a:r>
              <a:rPr lang="en-US" dirty="0"/>
              <a:t>More Communication </a:t>
            </a:r>
            <a:br>
              <a:rPr lang="en-US" dirty="0"/>
            </a:br>
            <a:r>
              <a:rPr lang="en-US" dirty="0"/>
              <a:t>in White Haven Center</a:t>
            </a:r>
          </a:p>
        </p:txBody>
      </p:sp>
      <p:sp>
        <p:nvSpPr>
          <p:cNvPr id="3" name="Content Placeholder 2">
            <a:extLst>
              <a:ext uri="{FF2B5EF4-FFF2-40B4-BE49-F238E27FC236}">
                <a16:creationId xmlns:a16="http://schemas.microsoft.com/office/drawing/2014/main" id="{848E7631-945A-4A5F-8F02-94E46AB380A7}"/>
              </a:ext>
            </a:extLst>
          </p:cNvPr>
          <p:cNvSpPr>
            <a:spLocks noGrp="1"/>
          </p:cNvSpPr>
          <p:nvPr>
            <p:ph idx="1"/>
          </p:nvPr>
        </p:nvSpPr>
        <p:spPr/>
        <p:txBody>
          <a:bodyPr>
            <a:normAutofit fontScale="55000" lnSpcReduction="20000"/>
          </a:bodyPr>
          <a:lstStyle/>
          <a:p>
            <a:pPr marL="0" indent="0">
              <a:buNone/>
            </a:pPr>
            <a:r>
              <a:rPr lang="en-US" dirty="0"/>
              <a:t>“White Haven has obtained a second device and has been working on this device with Pat.” </a:t>
            </a:r>
          </a:p>
          <a:p>
            <a:pPr marL="0" indent="0">
              <a:buNone/>
            </a:pPr>
            <a:endParaRPr lang="en-US" dirty="0"/>
          </a:p>
          <a:p>
            <a:pPr marL="0" indent="0">
              <a:buNone/>
            </a:pPr>
            <a:r>
              <a:rPr lang="en-US" dirty="0"/>
              <a:t>Consideration:</a:t>
            </a:r>
          </a:p>
          <a:p>
            <a:pPr marL="0" indent="0">
              <a:buNone/>
            </a:pPr>
            <a:r>
              <a:rPr lang="en-US" dirty="0"/>
              <a:t>Staff suggests Pat might benefit from finding ways to assist her in communicating more. Perhaps a professional assessment could help her communicate. </a:t>
            </a:r>
          </a:p>
          <a:p>
            <a:pPr marL="0" indent="0">
              <a:buNone/>
            </a:pPr>
            <a:endParaRPr lang="en-US" dirty="0"/>
          </a:p>
          <a:p>
            <a:pPr marL="0" indent="0">
              <a:buNone/>
            </a:pPr>
            <a:r>
              <a:rPr lang="en-US" dirty="0"/>
              <a:t>Response:</a:t>
            </a:r>
          </a:p>
          <a:p>
            <a:pPr marL="0" indent="0">
              <a:buNone/>
            </a:pPr>
            <a:r>
              <a:rPr lang="en-US" dirty="0"/>
              <a:t>SC met with a White Haven Qualified Intellectual Disability Professional and Pat to review consideration. Based on an assessment completed by a Speech Pathologist, White Haven obtained a communication device for her that announces her name in a conversation. White Haven has since obtained a more advanced, second device and has been working on it with Pat. The new device can assist her in choosing preferred activities, by giving her choices to choose from. Her team plans to continue to work on this device with her and to test other devices, as necessary. Pat agrees with this plan.</a:t>
            </a:r>
          </a:p>
        </p:txBody>
      </p:sp>
    </p:spTree>
    <p:extLst>
      <p:ext uri="{BB962C8B-B14F-4D97-AF65-F5344CB8AC3E}">
        <p14:creationId xmlns:p14="http://schemas.microsoft.com/office/powerpoint/2010/main" val="37783706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DF22E-58B8-383D-4950-DD9F6B643526}"/>
              </a:ext>
            </a:extLst>
          </p:cNvPr>
          <p:cNvSpPr>
            <a:spLocks noGrp="1"/>
          </p:cNvSpPr>
          <p:nvPr>
            <p:ph type="title"/>
          </p:nvPr>
        </p:nvSpPr>
        <p:spPr/>
        <p:txBody>
          <a:bodyPr>
            <a:normAutofit fontScale="90000"/>
          </a:bodyPr>
          <a:lstStyle/>
          <a:p>
            <a:r>
              <a:rPr lang="en-US" dirty="0"/>
              <a:t>Paying Respects in Crawford County</a:t>
            </a:r>
          </a:p>
        </p:txBody>
      </p:sp>
      <p:sp>
        <p:nvSpPr>
          <p:cNvPr id="3" name="Content Placeholder 2">
            <a:extLst>
              <a:ext uri="{FF2B5EF4-FFF2-40B4-BE49-F238E27FC236}">
                <a16:creationId xmlns:a16="http://schemas.microsoft.com/office/drawing/2014/main" id="{A4053E77-2156-6B73-68DF-084AE82A724A}"/>
              </a:ext>
            </a:extLst>
          </p:cNvPr>
          <p:cNvSpPr>
            <a:spLocks noGrp="1"/>
          </p:cNvSpPr>
          <p:nvPr>
            <p:ph idx="1"/>
          </p:nvPr>
        </p:nvSpPr>
        <p:spPr/>
        <p:txBody>
          <a:bodyPr>
            <a:normAutofit fontScale="62500" lnSpcReduction="20000"/>
          </a:bodyPr>
          <a:lstStyle/>
          <a:p>
            <a:pPr marL="0" indent="0">
              <a:buNone/>
            </a:pPr>
            <a:r>
              <a:rPr lang="en-US" dirty="0"/>
              <a:t>“Andrew was excited and agreed to go with staff on Memorial Day.” </a:t>
            </a:r>
          </a:p>
          <a:p>
            <a:pPr marL="0" indent="0">
              <a:buNone/>
            </a:pPr>
            <a:endParaRPr lang="en-US" dirty="0"/>
          </a:p>
          <a:p>
            <a:pPr marL="0" indent="0">
              <a:buNone/>
            </a:pPr>
            <a:r>
              <a:rPr lang="en-US" dirty="0"/>
              <a:t>Consideration:</a:t>
            </a:r>
          </a:p>
          <a:p>
            <a:pPr marL="0" indent="0">
              <a:buNone/>
            </a:pPr>
            <a:r>
              <a:rPr lang="en-US" dirty="0"/>
              <a:t>Andrew identified, "I would like to visit my grandfather’s grave to pay my respects." </a:t>
            </a:r>
          </a:p>
          <a:p>
            <a:pPr marL="0" indent="0">
              <a:buNone/>
            </a:pPr>
            <a:endParaRPr lang="en-US" dirty="0"/>
          </a:p>
          <a:p>
            <a:pPr marL="0" indent="0">
              <a:buNone/>
            </a:pPr>
            <a:r>
              <a:rPr lang="en-US" dirty="0"/>
              <a:t>Response:</a:t>
            </a:r>
          </a:p>
          <a:p>
            <a:pPr marL="0" indent="0">
              <a:buNone/>
            </a:pPr>
            <a:r>
              <a:rPr lang="en-US" dirty="0"/>
              <a:t>A team meeting was held and Andrew was asked where his grandfather was buried. He was not sure, but he said it was in a cemetery outside the village of Kane. His team named the cemeteries and he said he thought it was Forest Lawn Cemetery. Andrew was very close to his grandparents who raised him. His staff said that they could take him to the grave site and suggested they go on Memorial Day. Staff also suggested that a flower could be planted at that time. The team agreed that Andrew could also work on coping skills during the site visit. Andrew was excited and agreed to go with staff on Memorial Day.</a:t>
            </a:r>
          </a:p>
        </p:txBody>
      </p:sp>
    </p:spTree>
    <p:extLst>
      <p:ext uri="{BB962C8B-B14F-4D97-AF65-F5344CB8AC3E}">
        <p14:creationId xmlns:p14="http://schemas.microsoft.com/office/powerpoint/2010/main" val="24513882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FC57E-E8FF-4B1C-87F2-F45FD571191C}"/>
              </a:ext>
            </a:extLst>
          </p:cNvPr>
          <p:cNvSpPr>
            <a:spLocks noGrp="1"/>
          </p:cNvSpPr>
          <p:nvPr>
            <p:ph type="title"/>
          </p:nvPr>
        </p:nvSpPr>
        <p:spPr/>
        <p:txBody>
          <a:bodyPr>
            <a:normAutofit fontScale="90000"/>
          </a:bodyPr>
          <a:lstStyle/>
          <a:p>
            <a:r>
              <a:rPr lang="en-US" dirty="0"/>
              <a:t>Winter Swimming</a:t>
            </a:r>
            <a:br>
              <a:rPr lang="en-US" dirty="0"/>
            </a:br>
            <a:r>
              <a:rPr lang="en-US" dirty="0"/>
              <a:t> in Northampton County</a:t>
            </a:r>
          </a:p>
        </p:txBody>
      </p:sp>
      <p:sp>
        <p:nvSpPr>
          <p:cNvPr id="3" name="Content Placeholder 2">
            <a:extLst>
              <a:ext uri="{FF2B5EF4-FFF2-40B4-BE49-F238E27FC236}">
                <a16:creationId xmlns:a16="http://schemas.microsoft.com/office/drawing/2014/main" id="{1E16F41E-99EF-14D7-7CF6-0DC6C0D7852F}"/>
              </a:ext>
            </a:extLst>
          </p:cNvPr>
          <p:cNvSpPr>
            <a:spLocks noGrp="1"/>
          </p:cNvSpPr>
          <p:nvPr>
            <p:ph idx="1"/>
          </p:nvPr>
        </p:nvSpPr>
        <p:spPr/>
        <p:txBody>
          <a:bodyPr>
            <a:normAutofit fontScale="70000" lnSpcReduction="20000"/>
          </a:bodyPr>
          <a:lstStyle/>
          <a:p>
            <a:pPr marL="0" indent="0">
              <a:buNone/>
            </a:pPr>
            <a:r>
              <a:rPr lang="en-US" dirty="0"/>
              <a:t> “Jayden can access swimming during the winter months.” </a:t>
            </a:r>
          </a:p>
          <a:p>
            <a:pPr marL="0" indent="0">
              <a:buNone/>
            </a:pPr>
            <a:endParaRPr lang="en-US" dirty="0"/>
          </a:p>
          <a:p>
            <a:pPr marL="0" indent="0">
              <a:buNone/>
            </a:pPr>
            <a:r>
              <a:rPr lang="en-US" dirty="0"/>
              <a:t>Consideration:</a:t>
            </a:r>
          </a:p>
          <a:p>
            <a:pPr marL="0" indent="0">
              <a:buNone/>
            </a:pPr>
            <a:r>
              <a:rPr lang="en-US" dirty="0"/>
              <a:t>Staff informed the IM4Q team of Jayden’s love for swimming. They shared that he may benefit from an activity or vacation centered around water activities for his enjoyment. </a:t>
            </a:r>
          </a:p>
          <a:p>
            <a:pPr marL="0" indent="0">
              <a:buNone/>
            </a:pPr>
            <a:endParaRPr lang="en-US" dirty="0"/>
          </a:p>
          <a:p>
            <a:pPr marL="0" indent="0">
              <a:buNone/>
            </a:pPr>
            <a:r>
              <a:rPr lang="en-US" dirty="0"/>
              <a:t>Response:</a:t>
            </a:r>
          </a:p>
          <a:p>
            <a:pPr marL="0" indent="0">
              <a:buNone/>
            </a:pPr>
            <a:r>
              <a:rPr lang="en-US" dirty="0"/>
              <a:t>Jayden enjoys visiting local lakes and pools, during day program hours, in the summer months. His Community Living Arrangements provider purchased a membership to the YMCA so he can access swimming during the winter months. The YMCA has an indoor pool that he can enjoy a few times per week.</a:t>
            </a:r>
          </a:p>
        </p:txBody>
      </p:sp>
    </p:spTree>
    <p:extLst>
      <p:ext uri="{BB962C8B-B14F-4D97-AF65-F5344CB8AC3E}">
        <p14:creationId xmlns:p14="http://schemas.microsoft.com/office/powerpoint/2010/main" val="15563399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67F47-822E-D2CC-1601-D84B411AFE8C}"/>
              </a:ext>
            </a:extLst>
          </p:cNvPr>
          <p:cNvSpPr>
            <a:spLocks noGrp="1"/>
          </p:cNvSpPr>
          <p:nvPr>
            <p:ph type="title"/>
          </p:nvPr>
        </p:nvSpPr>
        <p:spPr/>
        <p:txBody>
          <a:bodyPr/>
          <a:lstStyle/>
          <a:p>
            <a:r>
              <a:rPr lang="en-US" dirty="0"/>
              <a:t>Healthy Eating in Lawrence County</a:t>
            </a:r>
          </a:p>
        </p:txBody>
      </p:sp>
      <p:sp>
        <p:nvSpPr>
          <p:cNvPr id="3" name="Content Placeholder 2">
            <a:extLst>
              <a:ext uri="{FF2B5EF4-FFF2-40B4-BE49-F238E27FC236}">
                <a16:creationId xmlns:a16="http://schemas.microsoft.com/office/drawing/2014/main" id="{3889D192-3FD2-9CA0-7FEF-35A2CB9224D4}"/>
              </a:ext>
            </a:extLst>
          </p:cNvPr>
          <p:cNvSpPr>
            <a:spLocks noGrp="1"/>
          </p:cNvSpPr>
          <p:nvPr>
            <p:ph idx="1"/>
          </p:nvPr>
        </p:nvSpPr>
        <p:spPr/>
        <p:txBody>
          <a:bodyPr>
            <a:normAutofit fontScale="77500" lnSpcReduction="20000"/>
          </a:bodyPr>
          <a:lstStyle/>
          <a:p>
            <a:pPr marL="0" indent="0">
              <a:buNone/>
            </a:pPr>
            <a:r>
              <a:rPr lang="en-US" dirty="0"/>
              <a:t>“Tyler feels much better.” </a:t>
            </a:r>
          </a:p>
          <a:p>
            <a:pPr marL="0" indent="0">
              <a:buNone/>
            </a:pPr>
            <a:endParaRPr lang="en-US" dirty="0"/>
          </a:p>
          <a:p>
            <a:pPr marL="0" indent="0">
              <a:buNone/>
            </a:pPr>
            <a:r>
              <a:rPr lang="en-US" dirty="0"/>
              <a:t>Consideration:</a:t>
            </a:r>
          </a:p>
          <a:p>
            <a:pPr marL="0" indent="0">
              <a:buNone/>
            </a:pPr>
            <a:r>
              <a:rPr lang="en-US" dirty="0"/>
              <a:t>Tyler’s sister requested assistance for Tyler to learn to cook simple meals. </a:t>
            </a:r>
          </a:p>
          <a:p>
            <a:pPr marL="0" indent="0">
              <a:buNone/>
            </a:pPr>
            <a:endParaRPr lang="en-US" dirty="0"/>
          </a:p>
          <a:p>
            <a:pPr marL="0" indent="0">
              <a:buNone/>
            </a:pPr>
            <a:r>
              <a:rPr lang="en-US" dirty="0"/>
              <a:t>Response:</a:t>
            </a:r>
          </a:p>
          <a:p>
            <a:pPr marL="0" indent="0">
              <a:buNone/>
            </a:pPr>
            <a:r>
              <a:rPr lang="en-US" dirty="0"/>
              <a:t>Tyler was able to get family to come over every other Saturday so he could learn to cook new and easy meals. He was doing so well that he gained more weight than was healthy. This led to educating him on healthy choices and enrolling him in an exercise program. Tyler lost 10 pounds and feels much better.</a:t>
            </a:r>
          </a:p>
        </p:txBody>
      </p:sp>
    </p:spTree>
    <p:extLst>
      <p:ext uri="{BB962C8B-B14F-4D97-AF65-F5344CB8AC3E}">
        <p14:creationId xmlns:p14="http://schemas.microsoft.com/office/powerpoint/2010/main" val="20406554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E0573-27B3-444B-BFA1-178DB011C1FA}"/>
              </a:ext>
            </a:extLst>
          </p:cNvPr>
          <p:cNvSpPr>
            <a:spLocks noGrp="1"/>
          </p:cNvSpPr>
          <p:nvPr>
            <p:ph type="title"/>
          </p:nvPr>
        </p:nvSpPr>
        <p:spPr>
          <a:xfrm>
            <a:off x="457200" y="274638"/>
            <a:ext cx="8229600" cy="1020762"/>
          </a:xfrm>
        </p:spPr>
        <p:txBody>
          <a:bodyPr/>
          <a:lstStyle/>
          <a:p>
            <a:r>
              <a:rPr lang="en-US" dirty="0"/>
              <a:t>Disney Vacation &amp; a Ring - Fayette </a:t>
            </a:r>
          </a:p>
        </p:txBody>
      </p:sp>
      <p:sp>
        <p:nvSpPr>
          <p:cNvPr id="3" name="Content Placeholder 2">
            <a:extLst>
              <a:ext uri="{FF2B5EF4-FFF2-40B4-BE49-F238E27FC236}">
                <a16:creationId xmlns:a16="http://schemas.microsoft.com/office/drawing/2014/main" id="{80103ABB-8A07-42E8-AE72-C1AF7E4DC024}"/>
              </a:ext>
            </a:extLst>
          </p:cNvPr>
          <p:cNvSpPr>
            <a:spLocks noGrp="1"/>
          </p:cNvSpPr>
          <p:nvPr>
            <p:ph idx="1"/>
          </p:nvPr>
        </p:nvSpPr>
        <p:spPr>
          <a:xfrm>
            <a:off x="457200" y="1295400"/>
            <a:ext cx="8229600" cy="5105400"/>
          </a:xfrm>
        </p:spPr>
        <p:txBody>
          <a:bodyPr>
            <a:normAutofit fontScale="25000" lnSpcReduction="20000"/>
          </a:bodyPr>
          <a:lstStyle/>
          <a:p>
            <a:pPr marL="0" indent="0">
              <a:buNone/>
            </a:pPr>
            <a:r>
              <a:rPr lang="en-US" sz="6200" dirty="0"/>
              <a:t>“</a:t>
            </a:r>
            <a:r>
              <a:rPr lang="en-US" sz="8000" dirty="0"/>
              <a:t>Patty goes to Disney and gets  a ring.”</a:t>
            </a:r>
          </a:p>
          <a:p>
            <a:pPr marL="0" indent="0">
              <a:buNone/>
            </a:pPr>
            <a:r>
              <a:rPr lang="en-US" sz="8000" dirty="0"/>
              <a:t> </a:t>
            </a:r>
          </a:p>
          <a:p>
            <a:pPr marL="0" indent="0">
              <a:buNone/>
            </a:pPr>
            <a:r>
              <a:rPr lang="en-US" sz="8000" dirty="0"/>
              <a:t>Consideration: </a:t>
            </a:r>
          </a:p>
          <a:p>
            <a:pPr marL="0" indent="0">
              <a:buNone/>
            </a:pPr>
            <a:r>
              <a:rPr lang="en-US" sz="8000" dirty="0"/>
              <a:t>Staff would like to see Patty go on a Disney Vacation. It may be possible to link the family/home/staff up with the variety of ID Vacation specialty companies that would help provide a goal for Patty to travel in the future if possible.</a:t>
            </a:r>
          </a:p>
          <a:p>
            <a:pPr marL="0" indent="0">
              <a:buNone/>
            </a:pPr>
            <a:endParaRPr lang="en-US" sz="8000" dirty="0"/>
          </a:p>
          <a:p>
            <a:pPr marL="0" indent="0">
              <a:buNone/>
            </a:pPr>
            <a:r>
              <a:rPr lang="en-US" sz="8000" dirty="0"/>
              <a:t>Response: </a:t>
            </a:r>
          </a:p>
          <a:p>
            <a:pPr marL="0" indent="0">
              <a:buNone/>
            </a:pPr>
            <a:r>
              <a:rPr lang="en-US" sz="8000" dirty="0"/>
              <a:t>It was reported by the SC that she enjoys vacations and attended Disney in 2018. She has been there twice.</a:t>
            </a:r>
          </a:p>
          <a:p>
            <a:pPr marL="0" indent="0">
              <a:buNone/>
            </a:pPr>
            <a:endParaRPr lang="en-US" sz="8000" dirty="0"/>
          </a:p>
          <a:p>
            <a:pPr marL="0" indent="0">
              <a:buNone/>
            </a:pPr>
            <a:r>
              <a:rPr lang="en-US" sz="8000" dirty="0"/>
              <a:t>Consideration:</a:t>
            </a:r>
          </a:p>
          <a:p>
            <a:pPr marL="0" indent="0">
              <a:buNone/>
            </a:pPr>
            <a:r>
              <a:rPr lang="en-US" sz="8000" dirty="0"/>
              <a:t>Karen stated she would like to buy a ring. It is my understanding that Karen loves rings. </a:t>
            </a:r>
          </a:p>
          <a:p>
            <a:pPr marL="0" indent="0">
              <a:buNone/>
            </a:pPr>
            <a:endParaRPr lang="en-US" sz="8000" dirty="0"/>
          </a:p>
          <a:p>
            <a:pPr marL="0" indent="0">
              <a:buNone/>
            </a:pPr>
            <a:r>
              <a:rPr lang="en-US" sz="8000" dirty="0"/>
              <a:t>Response:</a:t>
            </a:r>
          </a:p>
          <a:p>
            <a:pPr marL="0" indent="0">
              <a:buNone/>
            </a:pPr>
            <a:r>
              <a:rPr lang="en-US" sz="8000" dirty="0"/>
              <a:t>She has gotten new rings as a result from her IM4Q interview.</a:t>
            </a:r>
          </a:p>
          <a:p>
            <a:pPr marL="0" indent="0">
              <a:buNone/>
            </a:pPr>
            <a:br>
              <a:rPr lang="en-US" sz="6200" dirty="0"/>
            </a:br>
            <a:r>
              <a:rPr lang="en-US" sz="4200" dirty="0"/>
              <a:t> </a:t>
            </a:r>
          </a:p>
          <a:p>
            <a:endParaRPr lang="en-US" dirty="0"/>
          </a:p>
        </p:txBody>
      </p:sp>
    </p:spTree>
    <p:extLst>
      <p:ext uri="{BB962C8B-B14F-4D97-AF65-F5344CB8AC3E}">
        <p14:creationId xmlns:p14="http://schemas.microsoft.com/office/powerpoint/2010/main" val="23166725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971AA-9301-4507-8EF8-6F94FDCDFD91}"/>
              </a:ext>
            </a:extLst>
          </p:cNvPr>
          <p:cNvSpPr>
            <a:spLocks noGrp="1"/>
          </p:cNvSpPr>
          <p:nvPr>
            <p:ph type="title"/>
          </p:nvPr>
        </p:nvSpPr>
        <p:spPr/>
        <p:txBody>
          <a:bodyPr/>
          <a:lstStyle/>
          <a:p>
            <a:r>
              <a:rPr lang="en-US" dirty="0"/>
              <a:t>China Experience in Philadelphia</a:t>
            </a:r>
          </a:p>
        </p:txBody>
      </p:sp>
      <p:sp>
        <p:nvSpPr>
          <p:cNvPr id="3" name="Content Placeholder 2">
            <a:extLst>
              <a:ext uri="{FF2B5EF4-FFF2-40B4-BE49-F238E27FC236}">
                <a16:creationId xmlns:a16="http://schemas.microsoft.com/office/drawing/2014/main" id="{EA4FFA87-505E-4CCB-A416-7B525871D32B}"/>
              </a:ext>
            </a:extLst>
          </p:cNvPr>
          <p:cNvSpPr>
            <a:spLocks noGrp="1"/>
          </p:cNvSpPr>
          <p:nvPr>
            <p:ph idx="1"/>
          </p:nvPr>
        </p:nvSpPr>
        <p:spPr/>
        <p:txBody>
          <a:bodyPr>
            <a:normAutofit fontScale="70000" lnSpcReduction="20000"/>
          </a:bodyPr>
          <a:lstStyle/>
          <a:p>
            <a:pPr marL="0" indent="0">
              <a:buNone/>
            </a:pPr>
            <a:r>
              <a:rPr lang="en-US" dirty="0"/>
              <a:t>“Tim has a China Experience.”</a:t>
            </a:r>
          </a:p>
          <a:p>
            <a:pPr marL="0" indent="0">
              <a:buNone/>
            </a:pPr>
            <a:endParaRPr lang="en-US" dirty="0"/>
          </a:p>
          <a:p>
            <a:pPr marL="0" indent="0">
              <a:buNone/>
            </a:pPr>
            <a:r>
              <a:rPr lang="en-US" dirty="0"/>
              <a:t>Consideration: </a:t>
            </a:r>
          </a:p>
          <a:p>
            <a:pPr marL="0" indent="0">
              <a:buNone/>
            </a:pPr>
            <a:r>
              <a:rPr lang="en-US" dirty="0"/>
              <a:t>Tim said  he would like take a trip to China one day.</a:t>
            </a:r>
          </a:p>
          <a:p>
            <a:pPr marL="0" indent="0">
              <a:buNone/>
            </a:pPr>
            <a:endParaRPr lang="en-US" dirty="0"/>
          </a:p>
          <a:p>
            <a:pPr marL="0" indent="0">
              <a:buNone/>
            </a:pPr>
            <a:r>
              <a:rPr lang="en-US" dirty="0"/>
              <a:t>Response:</a:t>
            </a:r>
          </a:p>
          <a:p>
            <a:pPr marL="0" indent="0">
              <a:buNone/>
            </a:pPr>
            <a:r>
              <a:rPr lang="en-US" dirty="0"/>
              <a:t>The team discussed exploring this request on a smaller scale. Tim will work with staff and plan a trip to China Town in Philadelphia. The architecture, atmosphere, museums, and restaurants will offer a look into the Chinese culture. Tim was extremely excited with this plan. Tim and his staff went for a day trip to visit China Town in Philadelphia. Tim reported that he had an excellent day. Tim explored the shops, had lunch in a nice restaurant (tried to use chopsticks), and walked around and looked at the architecture and murals. Tim will visit the area again in the fall.</a:t>
            </a:r>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748075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F93B4-5147-4576-929D-C3A37F34F797}"/>
              </a:ext>
            </a:extLst>
          </p:cNvPr>
          <p:cNvSpPr>
            <a:spLocks noGrp="1"/>
          </p:cNvSpPr>
          <p:nvPr>
            <p:ph type="title"/>
          </p:nvPr>
        </p:nvSpPr>
        <p:spPr/>
        <p:txBody>
          <a:bodyPr>
            <a:normAutofit fontScale="90000"/>
          </a:bodyPr>
          <a:lstStyle/>
          <a:p>
            <a:br>
              <a:rPr lang="en-US" dirty="0"/>
            </a:br>
            <a:r>
              <a:rPr lang="en-US" dirty="0"/>
              <a:t>From IM4Q State Report and AE Reports 2021</a:t>
            </a:r>
            <a:br>
              <a:rPr lang="en-US" dirty="0"/>
            </a:br>
            <a:endParaRPr lang="en-US" dirty="0"/>
          </a:p>
        </p:txBody>
      </p:sp>
      <p:sp>
        <p:nvSpPr>
          <p:cNvPr id="3" name="Content Placeholder 2">
            <a:extLst>
              <a:ext uri="{FF2B5EF4-FFF2-40B4-BE49-F238E27FC236}">
                <a16:creationId xmlns:a16="http://schemas.microsoft.com/office/drawing/2014/main" id="{1BDD1F0F-C1F6-4FE4-AD03-644EFDC393BD}"/>
              </a:ext>
            </a:extLst>
          </p:cNvPr>
          <p:cNvSpPr>
            <a:spLocks noGrp="1"/>
          </p:cNvSpPr>
          <p:nvPr>
            <p:ph idx="1"/>
          </p:nvPr>
        </p:nvSpPr>
        <p:spPr/>
        <p:txBody>
          <a:bodyPr>
            <a:normAutofit fontScale="77500" lnSpcReduction="20000"/>
          </a:bodyPr>
          <a:lstStyle/>
          <a:p>
            <a:endParaRPr lang="en-US" dirty="0"/>
          </a:p>
          <a:p>
            <a:pPr marL="0" indent="0">
              <a:buNone/>
            </a:pPr>
            <a:r>
              <a:rPr lang="en-US" sz="3400" b="1" dirty="0"/>
              <a:t>What is the purpose of IM4Q? </a:t>
            </a:r>
          </a:p>
          <a:p>
            <a:pPr marL="0" indent="0">
              <a:buNone/>
            </a:pPr>
            <a:r>
              <a:rPr lang="en-US" sz="3400" dirty="0"/>
              <a:t>The IM4Q process gathers </a:t>
            </a:r>
            <a:r>
              <a:rPr lang="en-US" sz="3400" dirty="0">
                <a:highlight>
                  <a:srgbClr val="FFFF00"/>
                </a:highlight>
              </a:rPr>
              <a:t>information used to improve the lives of these individuals and to ensure they are healthy and safe. </a:t>
            </a:r>
            <a:r>
              <a:rPr lang="en-US" sz="3400" dirty="0"/>
              <a:t>This report focuses on “considerations” that emerged from IM4Q interviews during the 2018-2019 fiscal year. </a:t>
            </a:r>
          </a:p>
          <a:p>
            <a:pPr marL="0" indent="0">
              <a:buNone/>
            </a:pPr>
            <a:endParaRPr lang="en-US" sz="3400" dirty="0"/>
          </a:p>
          <a:p>
            <a:pPr marL="0" indent="0">
              <a:buNone/>
            </a:pPr>
            <a:r>
              <a:rPr lang="en-US" sz="3400" b="1" dirty="0"/>
              <a:t>What are “considerations”?</a:t>
            </a:r>
          </a:p>
          <a:p>
            <a:pPr marL="0" indent="0">
              <a:buNone/>
            </a:pPr>
            <a:r>
              <a:rPr lang="en-US" sz="3400" dirty="0">
                <a:highlight>
                  <a:srgbClr val="FFFF00"/>
                </a:highlight>
              </a:rPr>
              <a:t>Considerations are suggestions for change or improvement indicated by an individual, their family and/or staff, or the IM4Q monitoring team during the interview process. </a:t>
            </a:r>
          </a:p>
          <a:p>
            <a:pPr marL="0" indent="0">
              <a:buNone/>
            </a:pPr>
            <a:endParaRPr lang="en-US" sz="3400" dirty="0"/>
          </a:p>
        </p:txBody>
      </p:sp>
    </p:spTree>
    <p:extLst>
      <p:ext uri="{BB962C8B-B14F-4D97-AF65-F5344CB8AC3E}">
        <p14:creationId xmlns:p14="http://schemas.microsoft.com/office/powerpoint/2010/main" val="42930420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D1A7F-6CAA-4417-B64A-D09433A0D296}"/>
              </a:ext>
            </a:extLst>
          </p:cNvPr>
          <p:cNvSpPr>
            <a:spLocks noGrp="1"/>
          </p:cNvSpPr>
          <p:nvPr>
            <p:ph type="title"/>
          </p:nvPr>
        </p:nvSpPr>
        <p:spPr/>
        <p:txBody>
          <a:bodyPr>
            <a:normAutofit/>
          </a:bodyPr>
          <a:lstStyle/>
          <a:p>
            <a:r>
              <a:rPr lang="en-US" dirty="0"/>
              <a:t>Sleeping Better in Northumberland</a:t>
            </a:r>
          </a:p>
        </p:txBody>
      </p:sp>
      <p:sp>
        <p:nvSpPr>
          <p:cNvPr id="3" name="Content Placeholder 2">
            <a:extLst>
              <a:ext uri="{FF2B5EF4-FFF2-40B4-BE49-F238E27FC236}">
                <a16:creationId xmlns:a16="http://schemas.microsoft.com/office/drawing/2014/main" id="{C6809103-54E0-4DFF-8D18-5BFA3F6698C3}"/>
              </a:ext>
            </a:extLst>
          </p:cNvPr>
          <p:cNvSpPr>
            <a:spLocks noGrp="1"/>
          </p:cNvSpPr>
          <p:nvPr>
            <p:ph idx="1"/>
          </p:nvPr>
        </p:nvSpPr>
        <p:spPr/>
        <p:txBody>
          <a:bodyPr>
            <a:normAutofit fontScale="77500" lnSpcReduction="20000"/>
          </a:bodyPr>
          <a:lstStyle/>
          <a:p>
            <a:pPr marL="0" indent="0">
              <a:buNone/>
            </a:pPr>
            <a:r>
              <a:rPr lang="en-US" dirty="0"/>
              <a:t>“ Person got a new bed.”</a:t>
            </a:r>
          </a:p>
          <a:p>
            <a:pPr marL="0" indent="0">
              <a:buNone/>
            </a:pPr>
            <a:endParaRPr lang="en-US" dirty="0"/>
          </a:p>
          <a:p>
            <a:pPr marL="0" indent="0">
              <a:buNone/>
            </a:pPr>
            <a:r>
              <a:rPr lang="en-US" dirty="0"/>
              <a:t>Consideration: Individual stated that he was having trouble sleeping because there was something wrong with his bed.  When he showed the monitors his bedroom, they could see that there was a problem with his bed so they wrote a consideration stating that the individual might benefit from having a new bed.  </a:t>
            </a:r>
          </a:p>
          <a:p>
            <a:pPr marL="0" indent="0">
              <a:buNone/>
            </a:pPr>
            <a:endParaRPr lang="en-US" dirty="0"/>
          </a:p>
          <a:p>
            <a:pPr marL="0" indent="0">
              <a:buNone/>
            </a:pPr>
            <a:r>
              <a:rPr lang="en-US" dirty="0"/>
              <a:t>Response:</a:t>
            </a:r>
          </a:p>
          <a:p>
            <a:pPr marL="0" indent="0">
              <a:buNone/>
            </a:pPr>
            <a:r>
              <a:rPr lang="en-US" dirty="0"/>
              <a:t>The following month he was shopping for a new bed.  I understand that it has been delivered and that he is sleeping better now.   </a:t>
            </a:r>
          </a:p>
          <a:p>
            <a:pPr marL="0" indent="0">
              <a:buNone/>
            </a:pPr>
            <a:endParaRPr lang="en-US" dirty="0"/>
          </a:p>
          <a:p>
            <a:endParaRPr lang="en-US" dirty="0"/>
          </a:p>
        </p:txBody>
      </p:sp>
    </p:spTree>
    <p:extLst>
      <p:ext uri="{BB962C8B-B14F-4D97-AF65-F5344CB8AC3E}">
        <p14:creationId xmlns:p14="http://schemas.microsoft.com/office/powerpoint/2010/main" val="13776604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6EB8E-C3D4-4295-9F44-6DE9737F5645}"/>
              </a:ext>
            </a:extLst>
          </p:cNvPr>
          <p:cNvSpPr>
            <a:spLocks noGrp="1"/>
          </p:cNvSpPr>
          <p:nvPr>
            <p:ph type="title"/>
          </p:nvPr>
        </p:nvSpPr>
        <p:spPr/>
        <p:txBody>
          <a:bodyPr>
            <a:normAutofit/>
          </a:bodyPr>
          <a:lstStyle/>
          <a:p>
            <a:r>
              <a:rPr lang="en-US" sz="3200" dirty="0"/>
              <a:t>House Problem in</a:t>
            </a:r>
            <a:br>
              <a:rPr lang="en-US" sz="3200" dirty="0"/>
            </a:br>
            <a:r>
              <a:rPr lang="en-US" sz="3200" dirty="0"/>
              <a:t>Bedford-Somerset, Cambria, Blair, Centre </a:t>
            </a:r>
          </a:p>
        </p:txBody>
      </p:sp>
      <p:sp>
        <p:nvSpPr>
          <p:cNvPr id="3" name="Content Placeholder 2">
            <a:extLst>
              <a:ext uri="{FF2B5EF4-FFF2-40B4-BE49-F238E27FC236}">
                <a16:creationId xmlns:a16="http://schemas.microsoft.com/office/drawing/2014/main" id="{73521A85-2476-406A-972C-C4CB8ADCF637}"/>
              </a:ext>
            </a:extLst>
          </p:cNvPr>
          <p:cNvSpPr>
            <a:spLocks noGrp="1"/>
          </p:cNvSpPr>
          <p:nvPr>
            <p:ph idx="1"/>
          </p:nvPr>
        </p:nvSpPr>
        <p:spPr>
          <a:xfrm>
            <a:off x="457200" y="1676400"/>
            <a:ext cx="8229600" cy="4525963"/>
          </a:xfrm>
        </p:spPr>
        <p:txBody>
          <a:bodyPr>
            <a:normAutofit fontScale="85000" lnSpcReduction="20000"/>
          </a:bodyPr>
          <a:lstStyle/>
          <a:p>
            <a:pPr marL="0" indent="0">
              <a:buNone/>
            </a:pPr>
            <a:r>
              <a:rPr lang="en-US" dirty="0"/>
              <a:t>“ House problems resolved.”</a:t>
            </a:r>
          </a:p>
          <a:p>
            <a:pPr marL="0" indent="0">
              <a:buNone/>
            </a:pPr>
            <a:endParaRPr lang="en-US" dirty="0"/>
          </a:p>
          <a:p>
            <a:pPr marL="0" indent="0">
              <a:buNone/>
            </a:pPr>
            <a:r>
              <a:rPr lang="en-US" dirty="0"/>
              <a:t>Major Concern:</a:t>
            </a:r>
          </a:p>
          <a:p>
            <a:pPr marL="0" indent="0">
              <a:buNone/>
            </a:pPr>
            <a:r>
              <a:rPr lang="en-US" dirty="0"/>
              <a:t>Person had lots of problems with broken things at apartment, with sparks from outlets when plugging things in that landlord would not fix and something needed to happen</a:t>
            </a:r>
          </a:p>
          <a:p>
            <a:pPr marL="0" indent="0">
              <a:buNone/>
            </a:pPr>
            <a:endParaRPr lang="en-US" dirty="0"/>
          </a:p>
          <a:p>
            <a:pPr marL="0" indent="0">
              <a:buNone/>
            </a:pPr>
            <a:r>
              <a:rPr lang="en-US" dirty="0"/>
              <a:t>Response: </a:t>
            </a:r>
          </a:p>
          <a:p>
            <a:pPr marL="0" indent="0">
              <a:buNone/>
            </a:pPr>
            <a:r>
              <a:rPr lang="en-US" dirty="0"/>
              <a:t>Moved, and she and her fiancé are renting to own,  and the house has no safety hazards</a:t>
            </a:r>
          </a:p>
        </p:txBody>
      </p:sp>
    </p:spTree>
    <p:extLst>
      <p:ext uri="{BB962C8B-B14F-4D97-AF65-F5344CB8AC3E}">
        <p14:creationId xmlns:p14="http://schemas.microsoft.com/office/powerpoint/2010/main" val="28184010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F3ECF-8255-4EAA-9CB5-725A42E8798E}"/>
              </a:ext>
            </a:extLst>
          </p:cNvPr>
          <p:cNvSpPr>
            <a:spLocks noGrp="1"/>
          </p:cNvSpPr>
          <p:nvPr>
            <p:ph type="title"/>
          </p:nvPr>
        </p:nvSpPr>
        <p:spPr/>
        <p:txBody>
          <a:bodyPr>
            <a:normAutofit/>
          </a:bodyPr>
          <a:lstStyle/>
          <a:p>
            <a:r>
              <a:rPr lang="en-US" sz="3200" dirty="0"/>
              <a:t>Financial Help </a:t>
            </a:r>
            <a:br>
              <a:rPr lang="en-US" sz="3200" dirty="0"/>
            </a:br>
            <a:r>
              <a:rPr lang="en-US" sz="3200" dirty="0"/>
              <a:t>in Bedford-Somerset, Cambria, Blair, Centre </a:t>
            </a:r>
          </a:p>
        </p:txBody>
      </p:sp>
      <p:sp>
        <p:nvSpPr>
          <p:cNvPr id="3" name="Content Placeholder 2">
            <a:extLst>
              <a:ext uri="{FF2B5EF4-FFF2-40B4-BE49-F238E27FC236}">
                <a16:creationId xmlns:a16="http://schemas.microsoft.com/office/drawing/2014/main" id="{B7DF2BE9-A300-48E3-B486-F77D9EE74C04}"/>
              </a:ext>
            </a:extLst>
          </p:cNvPr>
          <p:cNvSpPr>
            <a:spLocks noGrp="1"/>
          </p:cNvSpPr>
          <p:nvPr>
            <p:ph idx="1"/>
          </p:nvPr>
        </p:nvSpPr>
        <p:spPr/>
        <p:txBody>
          <a:bodyPr>
            <a:normAutofit fontScale="85000" lnSpcReduction="20000"/>
          </a:bodyPr>
          <a:lstStyle/>
          <a:p>
            <a:pPr marL="0" indent="0">
              <a:buNone/>
            </a:pPr>
            <a:r>
              <a:rPr lang="en-US" dirty="0"/>
              <a:t>“ Financial Help comes in a job.”</a:t>
            </a:r>
          </a:p>
          <a:p>
            <a:pPr marL="0" indent="0">
              <a:buNone/>
            </a:pPr>
            <a:endParaRPr lang="en-US" dirty="0"/>
          </a:p>
          <a:p>
            <a:pPr marL="0" indent="0">
              <a:buNone/>
            </a:pPr>
            <a:r>
              <a:rPr lang="en-US" dirty="0"/>
              <a:t>Consideration: </a:t>
            </a:r>
          </a:p>
          <a:p>
            <a:pPr marL="0" indent="0">
              <a:buNone/>
            </a:pPr>
            <a:r>
              <a:rPr lang="en-US" dirty="0"/>
              <a:t>Woman needs financial assistance for her daughter’s childcare as she can not afford it.</a:t>
            </a:r>
          </a:p>
          <a:p>
            <a:pPr marL="0" indent="0">
              <a:buNone/>
            </a:pPr>
            <a:endParaRPr lang="en-US" dirty="0"/>
          </a:p>
          <a:p>
            <a:pPr marL="0" indent="0">
              <a:buNone/>
            </a:pPr>
            <a:r>
              <a:rPr lang="en-US" dirty="0"/>
              <a:t>Response:</a:t>
            </a:r>
          </a:p>
          <a:p>
            <a:pPr marL="0" indent="0">
              <a:buNone/>
            </a:pPr>
            <a:r>
              <a:rPr lang="en-US" dirty="0"/>
              <a:t>She started a new job at a school cafeteria and no longer needs childcare as she starts work after her daughter leaves for school and is home before her daughter gets home. </a:t>
            </a:r>
          </a:p>
        </p:txBody>
      </p:sp>
    </p:spTree>
    <p:extLst>
      <p:ext uri="{BB962C8B-B14F-4D97-AF65-F5344CB8AC3E}">
        <p14:creationId xmlns:p14="http://schemas.microsoft.com/office/powerpoint/2010/main" val="24479271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4332A-460A-4D42-91B5-93CAE99809A7}"/>
              </a:ext>
            </a:extLst>
          </p:cNvPr>
          <p:cNvSpPr>
            <a:spLocks noGrp="1"/>
          </p:cNvSpPr>
          <p:nvPr>
            <p:ph type="title"/>
          </p:nvPr>
        </p:nvSpPr>
        <p:spPr/>
        <p:txBody>
          <a:bodyPr>
            <a:normAutofit fontScale="90000"/>
          </a:bodyPr>
          <a:lstStyle/>
          <a:p>
            <a:r>
              <a:rPr lang="en-US" dirty="0"/>
              <a:t>Keeping an Apartment Clean in Bucks</a:t>
            </a:r>
          </a:p>
        </p:txBody>
      </p:sp>
      <p:sp>
        <p:nvSpPr>
          <p:cNvPr id="3" name="Content Placeholder 2">
            <a:extLst>
              <a:ext uri="{FF2B5EF4-FFF2-40B4-BE49-F238E27FC236}">
                <a16:creationId xmlns:a16="http://schemas.microsoft.com/office/drawing/2014/main" id="{F129AA7F-5F07-4996-96C2-A055938BB3F8}"/>
              </a:ext>
            </a:extLst>
          </p:cNvPr>
          <p:cNvSpPr>
            <a:spLocks noGrp="1"/>
          </p:cNvSpPr>
          <p:nvPr>
            <p:ph idx="1"/>
          </p:nvPr>
        </p:nvSpPr>
        <p:spPr/>
        <p:txBody>
          <a:bodyPr>
            <a:normAutofit fontScale="77500" lnSpcReduction="20000"/>
          </a:bodyPr>
          <a:lstStyle/>
          <a:p>
            <a:pPr marL="0" indent="0">
              <a:buNone/>
            </a:pPr>
            <a:r>
              <a:rPr lang="en-US" dirty="0"/>
              <a:t>“ Cleaning company  to the rescue.” </a:t>
            </a:r>
          </a:p>
          <a:p>
            <a:pPr marL="0" indent="0">
              <a:buNone/>
            </a:pPr>
            <a:endParaRPr lang="en-US" dirty="0"/>
          </a:p>
          <a:p>
            <a:pPr marL="0" indent="0">
              <a:buNone/>
            </a:pPr>
            <a:r>
              <a:rPr lang="en-US" dirty="0"/>
              <a:t>Consideration:</a:t>
            </a:r>
          </a:p>
          <a:p>
            <a:pPr marL="0" indent="0">
              <a:buNone/>
            </a:pPr>
            <a:r>
              <a:rPr lang="en-US" dirty="0"/>
              <a:t>Monitors feel that Brian needs some help with maintaining his apartment, has there been any discussion regarding an outside cleaning service. His health, eyesight and age could be a barrier to him being able to do this?</a:t>
            </a:r>
          </a:p>
          <a:p>
            <a:pPr marL="0" indent="0">
              <a:buNone/>
            </a:pPr>
            <a:endParaRPr lang="en-US" dirty="0"/>
          </a:p>
          <a:p>
            <a:pPr marL="0" indent="0">
              <a:buNone/>
            </a:pPr>
            <a:r>
              <a:rPr lang="en-US" dirty="0"/>
              <a:t>Response:</a:t>
            </a:r>
          </a:p>
          <a:p>
            <a:pPr marL="0" indent="0">
              <a:buNone/>
            </a:pPr>
            <a:r>
              <a:rPr lang="en-US" dirty="0"/>
              <a:t>Brian now has a cleaning company come into the home once a month to do a thorough cleaning of his apartment. He has also purchased a Roomba/iRobot to vacuum and keep his floor clean. </a:t>
            </a:r>
          </a:p>
        </p:txBody>
      </p:sp>
    </p:spTree>
    <p:extLst>
      <p:ext uri="{BB962C8B-B14F-4D97-AF65-F5344CB8AC3E}">
        <p14:creationId xmlns:p14="http://schemas.microsoft.com/office/powerpoint/2010/main" val="13831162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239E3-5CB4-4C9D-A45F-C25FA7AE9B21}"/>
              </a:ext>
            </a:extLst>
          </p:cNvPr>
          <p:cNvSpPr>
            <a:spLocks noGrp="1"/>
          </p:cNvSpPr>
          <p:nvPr>
            <p:ph type="title"/>
          </p:nvPr>
        </p:nvSpPr>
        <p:spPr/>
        <p:txBody>
          <a:bodyPr/>
          <a:lstStyle/>
          <a:p>
            <a:r>
              <a:rPr lang="en-US" dirty="0"/>
              <a:t>Finding  a Home in Delaware</a:t>
            </a:r>
          </a:p>
        </p:txBody>
      </p:sp>
      <p:sp>
        <p:nvSpPr>
          <p:cNvPr id="3" name="Content Placeholder 2">
            <a:extLst>
              <a:ext uri="{FF2B5EF4-FFF2-40B4-BE49-F238E27FC236}">
                <a16:creationId xmlns:a16="http://schemas.microsoft.com/office/drawing/2014/main" id="{81370C22-5643-4881-B36F-30019EB90003}"/>
              </a:ext>
            </a:extLst>
          </p:cNvPr>
          <p:cNvSpPr>
            <a:spLocks noGrp="1"/>
          </p:cNvSpPr>
          <p:nvPr>
            <p:ph idx="1"/>
          </p:nvPr>
        </p:nvSpPr>
        <p:spPr>
          <a:xfrm>
            <a:off x="933157" y="1905000"/>
            <a:ext cx="8229600" cy="4525963"/>
          </a:xfrm>
        </p:spPr>
        <p:txBody>
          <a:bodyPr>
            <a:normAutofit fontScale="85000" lnSpcReduction="20000"/>
          </a:bodyPr>
          <a:lstStyle/>
          <a:p>
            <a:pPr marL="0" indent="0">
              <a:buNone/>
            </a:pPr>
            <a:r>
              <a:rPr lang="en-US" dirty="0"/>
              <a:t> ”New living arrangement.” </a:t>
            </a:r>
          </a:p>
          <a:p>
            <a:pPr marL="0" indent="0">
              <a:buNone/>
            </a:pPr>
            <a:endParaRPr lang="en-US" dirty="0"/>
          </a:p>
          <a:p>
            <a:pPr marL="0" indent="0">
              <a:buNone/>
            </a:pPr>
            <a:r>
              <a:rPr lang="en-US" dirty="0"/>
              <a:t>Consideration: </a:t>
            </a:r>
          </a:p>
          <a:p>
            <a:pPr marL="0" indent="0">
              <a:buNone/>
            </a:pPr>
            <a:r>
              <a:rPr lang="en-US" dirty="0"/>
              <a:t>Sam and his Father want to see a change in residential situation. </a:t>
            </a:r>
          </a:p>
          <a:p>
            <a:pPr marL="0" indent="0">
              <a:buNone/>
            </a:pPr>
            <a:r>
              <a:rPr lang="en-US" dirty="0"/>
              <a:t> </a:t>
            </a:r>
          </a:p>
          <a:p>
            <a:pPr marL="0" indent="0">
              <a:buNone/>
            </a:pPr>
            <a:r>
              <a:rPr lang="en-US" dirty="0"/>
              <a:t>Response:</a:t>
            </a:r>
          </a:p>
          <a:p>
            <a:pPr marL="0" indent="0">
              <a:buNone/>
            </a:pPr>
            <a:r>
              <a:rPr lang="en-US" dirty="0"/>
              <a:t>Sam has successfully moved into a group home. He has moved and is thriving at such.  He has made new friends and is very happy in the new environment.  His father is also very happy with this change.  </a:t>
            </a:r>
          </a:p>
          <a:p>
            <a:endParaRPr lang="en-US" dirty="0"/>
          </a:p>
        </p:txBody>
      </p:sp>
    </p:spTree>
    <p:extLst>
      <p:ext uri="{BB962C8B-B14F-4D97-AF65-F5344CB8AC3E}">
        <p14:creationId xmlns:p14="http://schemas.microsoft.com/office/powerpoint/2010/main" val="375722042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BA250-D9D4-459D-B1E5-76314A9A76E6}"/>
              </a:ext>
            </a:extLst>
          </p:cNvPr>
          <p:cNvSpPr>
            <a:spLocks noGrp="1"/>
          </p:cNvSpPr>
          <p:nvPr>
            <p:ph type="title"/>
          </p:nvPr>
        </p:nvSpPr>
        <p:spPr/>
        <p:txBody>
          <a:bodyPr/>
          <a:lstStyle/>
          <a:p>
            <a:r>
              <a:rPr lang="en-US" dirty="0"/>
              <a:t>State Center Consideration</a:t>
            </a:r>
          </a:p>
        </p:txBody>
      </p:sp>
      <p:sp>
        <p:nvSpPr>
          <p:cNvPr id="3" name="Content Placeholder 2">
            <a:extLst>
              <a:ext uri="{FF2B5EF4-FFF2-40B4-BE49-F238E27FC236}">
                <a16:creationId xmlns:a16="http://schemas.microsoft.com/office/drawing/2014/main" id="{BF4EEC4A-74C0-4009-AD41-2ED22A0285B1}"/>
              </a:ext>
            </a:extLst>
          </p:cNvPr>
          <p:cNvSpPr>
            <a:spLocks noGrp="1"/>
          </p:cNvSpPr>
          <p:nvPr>
            <p:ph idx="1"/>
          </p:nvPr>
        </p:nvSpPr>
        <p:spPr/>
        <p:txBody>
          <a:bodyPr/>
          <a:lstStyle/>
          <a:p>
            <a:pPr marL="0" indent="0">
              <a:buNone/>
            </a:pPr>
            <a:r>
              <a:rPr lang="en-US" dirty="0"/>
              <a:t>“ Getting a magazine subscription.”</a:t>
            </a:r>
          </a:p>
          <a:p>
            <a:pPr marL="0" indent="0">
              <a:buNone/>
            </a:pPr>
            <a:r>
              <a:rPr lang="en-US" dirty="0"/>
              <a:t>Consideration:</a:t>
            </a:r>
          </a:p>
          <a:p>
            <a:pPr marL="0" indent="0">
              <a:buNone/>
            </a:pPr>
            <a:r>
              <a:rPr lang="en-US" dirty="0"/>
              <a:t>Woman resident wanted a magazine subscription</a:t>
            </a:r>
          </a:p>
          <a:p>
            <a:pPr marL="0" indent="0">
              <a:buNone/>
            </a:pPr>
            <a:r>
              <a:rPr lang="en-US" dirty="0"/>
              <a:t>Response:</a:t>
            </a:r>
          </a:p>
          <a:p>
            <a:pPr marL="0" indent="0">
              <a:buNone/>
            </a:pPr>
            <a:r>
              <a:rPr lang="en-US" dirty="0"/>
              <a:t>As she is interested in food a food magazine subscription was ordered</a:t>
            </a:r>
          </a:p>
        </p:txBody>
      </p:sp>
    </p:spTree>
    <p:extLst>
      <p:ext uri="{BB962C8B-B14F-4D97-AF65-F5344CB8AC3E}">
        <p14:creationId xmlns:p14="http://schemas.microsoft.com/office/powerpoint/2010/main" val="14988734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C0AE6-DD0B-E5BA-1253-46FD0CA02A9E}"/>
              </a:ext>
            </a:extLst>
          </p:cNvPr>
          <p:cNvSpPr>
            <a:spLocks noGrp="1"/>
          </p:cNvSpPr>
          <p:nvPr>
            <p:ph type="title"/>
          </p:nvPr>
        </p:nvSpPr>
        <p:spPr/>
        <p:txBody>
          <a:bodyPr/>
          <a:lstStyle/>
          <a:p>
            <a:r>
              <a:rPr lang="en-US" dirty="0"/>
              <a:t>YOU CAN MAKE A DIFFERENCE</a:t>
            </a:r>
          </a:p>
        </p:txBody>
      </p:sp>
      <p:sp>
        <p:nvSpPr>
          <p:cNvPr id="3" name="Content Placeholder 2">
            <a:extLst>
              <a:ext uri="{FF2B5EF4-FFF2-40B4-BE49-F238E27FC236}">
                <a16:creationId xmlns:a16="http://schemas.microsoft.com/office/drawing/2014/main" id="{395AE60E-EA96-45D9-5E46-F20AB977192E}"/>
              </a:ext>
            </a:extLst>
          </p:cNvPr>
          <p:cNvSpPr>
            <a:spLocks noGrp="1"/>
          </p:cNvSpPr>
          <p:nvPr>
            <p:ph idx="1"/>
          </p:nvPr>
        </p:nvSpPr>
        <p:spPr/>
        <p:txBody>
          <a:bodyPr>
            <a:normAutofit lnSpcReduction="10000"/>
          </a:bodyPr>
          <a:lstStyle/>
          <a:p>
            <a:r>
              <a:rPr lang="en-US" dirty="0"/>
              <a:t>If you do not write a consideration(s) no change will occur in a person’s life and an opportunity has been missed.</a:t>
            </a:r>
          </a:p>
          <a:p>
            <a:r>
              <a:rPr lang="en-US" dirty="0"/>
              <a:t>Everyone’s life can have improvement in it</a:t>
            </a:r>
          </a:p>
          <a:p>
            <a:r>
              <a:rPr lang="en-US" dirty="0"/>
              <a:t>IM4Q is more than an interview – it’s about change in a person’s life, as well as system change.</a:t>
            </a:r>
          </a:p>
          <a:p>
            <a:r>
              <a:rPr lang="en-US" dirty="0"/>
              <a:t>Don’t miss the opportunity – write considerations, make a difference!</a:t>
            </a:r>
          </a:p>
        </p:txBody>
      </p:sp>
    </p:spTree>
    <p:extLst>
      <p:ext uri="{BB962C8B-B14F-4D97-AF65-F5344CB8AC3E}">
        <p14:creationId xmlns:p14="http://schemas.microsoft.com/office/powerpoint/2010/main" val="3922189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DF6EB-BD80-6D09-5F0E-EB395C561AC0}"/>
              </a:ext>
            </a:extLst>
          </p:cNvPr>
          <p:cNvSpPr>
            <a:spLocks noGrp="1"/>
          </p:cNvSpPr>
          <p:nvPr>
            <p:ph type="title"/>
          </p:nvPr>
        </p:nvSpPr>
        <p:spPr/>
        <p:txBody>
          <a:bodyPr>
            <a:normAutofit fontScale="90000"/>
          </a:bodyPr>
          <a:lstStyle/>
          <a:p>
            <a:r>
              <a:rPr lang="en-US" dirty="0"/>
              <a:t>EDE 2021-2022 Questions </a:t>
            </a:r>
            <a:br>
              <a:rPr lang="en-US" dirty="0"/>
            </a:br>
            <a:r>
              <a:rPr lang="en-US" dirty="0"/>
              <a:t>I. Satisfaction </a:t>
            </a:r>
          </a:p>
        </p:txBody>
      </p:sp>
      <p:sp>
        <p:nvSpPr>
          <p:cNvPr id="3" name="Content Placeholder 2">
            <a:extLst>
              <a:ext uri="{FF2B5EF4-FFF2-40B4-BE49-F238E27FC236}">
                <a16:creationId xmlns:a16="http://schemas.microsoft.com/office/drawing/2014/main" id="{AAD2B4C8-FA3A-CA96-3C9B-4F6B0A29F779}"/>
              </a:ext>
            </a:extLst>
          </p:cNvPr>
          <p:cNvSpPr>
            <a:spLocks noGrp="1"/>
          </p:cNvSpPr>
          <p:nvPr>
            <p:ph idx="1"/>
          </p:nvPr>
        </p:nvSpPr>
        <p:spPr/>
        <p:txBody>
          <a:bodyPr>
            <a:normAutofit/>
          </a:bodyPr>
          <a:lstStyle/>
          <a:p>
            <a:pPr algn="l"/>
            <a:r>
              <a:rPr lang="en-US" b="0" i="0" dirty="0">
                <a:solidFill>
                  <a:srgbClr val="000000"/>
                </a:solidFill>
                <a:effectLst/>
                <a:latin typeface="Times New Roman" panose="02020603050405020304" pitchFamily="18" charset="0"/>
              </a:rPr>
              <a:t>2. If you don’t have a competitive job (full or part time) for pay, would you like to have a job in the community? (NCI)</a:t>
            </a:r>
          </a:p>
          <a:p>
            <a:pPr algn="l"/>
            <a:r>
              <a:rPr lang="en-US" b="0" i="0" dirty="0">
                <a:solidFill>
                  <a:srgbClr val="000000"/>
                </a:solidFill>
                <a:effectLst/>
                <a:latin typeface="Times New Roman" panose="02020603050405020304" pitchFamily="18" charset="0"/>
              </a:rPr>
              <a:t>7. Would you rather do something else during the day? </a:t>
            </a:r>
          </a:p>
          <a:p>
            <a:pPr marL="0" indent="0" algn="l">
              <a:buNone/>
            </a:pPr>
            <a:r>
              <a:rPr lang="en-US" b="0" i="0" dirty="0">
                <a:solidFill>
                  <a:srgbClr val="000000"/>
                </a:solidFill>
                <a:effectLst/>
                <a:latin typeface="Times New Roman" panose="02020603050405020304" pitchFamily="18" charset="0"/>
              </a:rPr>
              <a:t>If you would rather do something else, what would you rather do? </a:t>
            </a:r>
          </a:p>
          <a:p>
            <a:endParaRPr lang="en-US" dirty="0"/>
          </a:p>
        </p:txBody>
      </p:sp>
    </p:spTree>
    <p:extLst>
      <p:ext uri="{BB962C8B-B14F-4D97-AF65-F5344CB8AC3E}">
        <p14:creationId xmlns:p14="http://schemas.microsoft.com/office/powerpoint/2010/main" val="4179633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6A762-7F93-4A5C-5F8D-70C8F6228451}"/>
              </a:ext>
            </a:extLst>
          </p:cNvPr>
          <p:cNvSpPr>
            <a:spLocks noGrp="1"/>
          </p:cNvSpPr>
          <p:nvPr>
            <p:ph type="title"/>
          </p:nvPr>
        </p:nvSpPr>
        <p:spPr/>
        <p:txBody>
          <a:bodyPr/>
          <a:lstStyle/>
          <a:p>
            <a:r>
              <a:rPr lang="en-US" dirty="0"/>
              <a:t>I. Satisfaction </a:t>
            </a:r>
          </a:p>
        </p:txBody>
      </p:sp>
      <p:sp>
        <p:nvSpPr>
          <p:cNvPr id="3" name="Content Placeholder 2">
            <a:extLst>
              <a:ext uri="{FF2B5EF4-FFF2-40B4-BE49-F238E27FC236}">
                <a16:creationId xmlns:a16="http://schemas.microsoft.com/office/drawing/2014/main" id="{14C059DB-A061-4F63-5D6C-70D05139CB3B}"/>
              </a:ext>
            </a:extLst>
          </p:cNvPr>
          <p:cNvSpPr>
            <a:spLocks noGrp="1"/>
          </p:cNvSpPr>
          <p:nvPr>
            <p:ph idx="1"/>
          </p:nvPr>
        </p:nvSpPr>
        <p:spPr/>
        <p:txBody>
          <a:bodyPr>
            <a:normAutofit/>
          </a:bodyPr>
          <a:lstStyle/>
          <a:p>
            <a:pPr algn="l"/>
            <a:r>
              <a:rPr lang="en-US" b="0" i="0" dirty="0">
                <a:solidFill>
                  <a:srgbClr val="000000"/>
                </a:solidFill>
                <a:effectLst/>
                <a:latin typeface="Times New Roman" panose="02020603050405020304" pitchFamily="18" charset="0"/>
              </a:rPr>
              <a:t>8. Is the paid staff who works with you at work (paid or volunteer), school, or at your community program nice or mean to you? </a:t>
            </a:r>
            <a:r>
              <a:rPr lang="en-US" b="0" i="0" dirty="0">
                <a:solidFill>
                  <a:srgbClr val="000000"/>
                </a:solidFill>
                <a:effectLst/>
                <a:highlight>
                  <a:srgbClr val="FFFF00"/>
                </a:highlight>
                <a:latin typeface="Times New Roman" panose="02020603050405020304" pitchFamily="18" charset="0"/>
              </a:rPr>
              <a:t>Explain:</a:t>
            </a:r>
          </a:p>
          <a:p>
            <a:pPr algn="l"/>
            <a:r>
              <a:rPr lang="en-US" b="0" i="0" dirty="0">
                <a:solidFill>
                  <a:srgbClr val="000000"/>
                </a:solidFill>
                <a:effectLst/>
                <a:latin typeface="Times New Roman" panose="02020603050405020304" pitchFamily="18" charset="0"/>
              </a:rPr>
              <a:t>*13. Do people (including staff) let you know before coming into your bedroom? (NCI)</a:t>
            </a:r>
          </a:p>
          <a:p>
            <a:pPr marL="0" indent="0" algn="l">
              <a:buNone/>
            </a:pPr>
            <a:r>
              <a:rPr lang="en-US" b="0" i="0" dirty="0">
                <a:solidFill>
                  <a:srgbClr val="000000"/>
                </a:solidFill>
                <a:effectLst/>
                <a:latin typeface="Times New Roman" panose="02020603050405020304" pitchFamily="18" charset="0"/>
              </a:rPr>
              <a:t>   </a:t>
            </a:r>
            <a:r>
              <a:rPr lang="en-US" b="0" i="0" dirty="0">
                <a:solidFill>
                  <a:srgbClr val="000000"/>
                </a:solidFill>
                <a:effectLst/>
                <a:highlight>
                  <a:srgbClr val="FFFF00"/>
                </a:highlight>
                <a:latin typeface="Times New Roman" panose="02020603050405020304" pitchFamily="18" charset="0"/>
              </a:rPr>
              <a:t>If no, explain</a:t>
            </a:r>
            <a:r>
              <a:rPr lang="en-US" b="0" i="0" dirty="0">
                <a:solidFill>
                  <a:srgbClr val="000000"/>
                </a:solidFill>
                <a:effectLst/>
                <a:latin typeface="Times New Roman" panose="02020603050405020304" pitchFamily="18" charset="0"/>
              </a:rPr>
              <a:t>:</a:t>
            </a:r>
          </a:p>
          <a:p>
            <a:endParaRPr lang="en-US" dirty="0"/>
          </a:p>
        </p:txBody>
      </p:sp>
    </p:spTree>
    <p:extLst>
      <p:ext uri="{BB962C8B-B14F-4D97-AF65-F5344CB8AC3E}">
        <p14:creationId xmlns:p14="http://schemas.microsoft.com/office/powerpoint/2010/main" val="3112682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D4DAB-E873-0185-5797-8A09542F04F7}"/>
              </a:ext>
            </a:extLst>
          </p:cNvPr>
          <p:cNvSpPr>
            <a:spLocks noGrp="1"/>
          </p:cNvSpPr>
          <p:nvPr>
            <p:ph type="title"/>
          </p:nvPr>
        </p:nvSpPr>
        <p:spPr/>
        <p:txBody>
          <a:bodyPr/>
          <a:lstStyle/>
          <a:p>
            <a:r>
              <a:rPr lang="en-US" dirty="0"/>
              <a:t>I. Satisfaction </a:t>
            </a:r>
          </a:p>
        </p:txBody>
      </p:sp>
      <p:sp>
        <p:nvSpPr>
          <p:cNvPr id="3" name="Content Placeholder 2">
            <a:extLst>
              <a:ext uri="{FF2B5EF4-FFF2-40B4-BE49-F238E27FC236}">
                <a16:creationId xmlns:a16="http://schemas.microsoft.com/office/drawing/2014/main" id="{1EBAE57F-FE87-9853-7618-B773D9FB598B}"/>
              </a:ext>
            </a:extLst>
          </p:cNvPr>
          <p:cNvSpPr>
            <a:spLocks noGrp="1"/>
          </p:cNvSpPr>
          <p:nvPr>
            <p:ph idx="1"/>
          </p:nvPr>
        </p:nvSpPr>
        <p:spPr>
          <a:xfrm>
            <a:off x="457200" y="1676400"/>
            <a:ext cx="8229600" cy="4525963"/>
          </a:xfrm>
        </p:spPr>
        <p:txBody>
          <a:bodyPr>
            <a:normAutofit/>
          </a:bodyPr>
          <a:lstStyle/>
          <a:p>
            <a:pPr marL="0" indent="0" algn="l">
              <a:buNone/>
            </a:pPr>
            <a:endParaRPr lang="en-US" b="0" i="0" dirty="0">
              <a:solidFill>
                <a:srgbClr val="000000"/>
              </a:solidFill>
              <a:effectLst/>
              <a:latin typeface="Times New Roman" panose="02020603050405020304" pitchFamily="18" charset="0"/>
            </a:endParaRPr>
          </a:p>
          <a:p>
            <a:pPr algn="l"/>
            <a:r>
              <a:rPr lang="en-US" b="0" i="0" dirty="0">
                <a:solidFill>
                  <a:srgbClr val="000000"/>
                </a:solidFill>
                <a:effectLst/>
                <a:latin typeface="Times New Roman" panose="02020603050405020304" pitchFamily="18" charset="0"/>
              </a:rPr>
              <a:t>*16. Would you rather live somewhere else? (NCI)</a:t>
            </a:r>
          </a:p>
          <a:p>
            <a:pPr marL="0" indent="0" algn="l">
              <a:buNone/>
            </a:pPr>
            <a:r>
              <a:rPr lang="en-US" b="0" i="0" dirty="0">
                <a:solidFill>
                  <a:srgbClr val="000000"/>
                </a:solidFill>
                <a:effectLst/>
                <a:latin typeface="Times New Roman" panose="02020603050405020304" pitchFamily="18" charset="0"/>
              </a:rPr>
              <a:t>   (Consistency Question)</a:t>
            </a:r>
          </a:p>
          <a:p>
            <a:pPr marL="0" indent="0" algn="l">
              <a:buNone/>
            </a:pPr>
            <a:endParaRPr lang="en-US" b="0" i="0" dirty="0">
              <a:solidFill>
                <a:srgbClr val="000000"/>
              </a:solidFill>
              <a:effectLst/>
              <a:latin typeface="Times New Roman" panose="02020603050405020304" pitchFamily="18" charset="0"/>
            </a:endParaRPr>
          </a:p>
          <a:p>
            <a:pPr marL="0" indent="0" algn="l">
              <a:buNone/>
            </a:pPr>
            <a:r>
              <a:rPr lang="en-US" b="0" i="0" dirty="0">
                <a:solidFill>
                  <a:srgbClr val="000000"/>
                </a:solidFill>
                <a:effectLst/>
                <a:latin typeface="Times New Roman" panose="02020603050405020304" pitchFamily="18" charset="0"/>
              </a:rPr>
              <a:t>If you'd like to live somewhere else, where would you like to live? </a:t>
            </a:r>
            <a:endParaRPr lang="en-US" dirty="0"/>
          </a:p>
        </p:txBody>
      </p:sp>
    </p:spTree>
    <p:extLst>
      <p:ext uri="{BB962C8B-B14F-4D97-AF65-F5344CB8AC3E}">
        <p14:creationId xmlns:p14="http://schemas.microsoft.com/office/powerpoint/2010/main" val="2985659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3277E-890C-E90C-0CC8-5306EE6302C0}"/>
              </a:ext>
            </a:extLst>
          </p:cNvPr>
          <p:cNvSpPr>
            <a:spLocks noGrp="1"/>
          </p:cNvSpPr>
          <p:nvPr>
            <p:ph type="title"/>
          </p:nvPr>
        </p:nvSpPr>
        <p:spPr/>
        <p:txBody>
          <a:bodyPr/>
          <a:lstStyle/>
          <a:p>
            <a:r>
              <a:rPr lang="en-US" dirty="0"/>
              <a:t>I. Satisfaction </a:t>
            </a:r>
          </a:p>
        </p:txBody>
      </p:sp>
      <p:sp>
        <p:nvSpPr>
          <p:cNvPr id="3" name="Content Placeholder 2">
            <a:extLst>
              <a:ext uri="{FF2B5EF4-FFF2-40B4-BE49-F238E27FC236}">
                <a16:creationId xmlns:a16="http://schemas.microsoft.com/office/drawing/2014/main" id="{15634A71-A706-84E0-8AA2-19BEA68DDB61}"/>
              </a:ext>
            </a:extLst>
          </p:cNvPr>
          <p:cNvSpPr>
            <a:spLocks noGrp="1"/>
          </p:cNvSpPr>
          <p:nvPr>
            <p:ph idx="1"/>
          </p:nvPr>
        </p:nvSpPr>
        <p:spPr/>
        <p:txBody>
          <a:bodyPr>
            <a:normAutofit/>
          </a:bodyPr>
          <a:lstStyle/>
          <a:p>
            <a:pPr algn="l"/>
            <a:r>
              <a:rPr lang="en-US" b="0" i="0" dirty="0">
                <a:solidFill>
                  <a:srgbClr val="000000"/>
                </a:solidFill>
                <a:effectLst/>
                <a:latin typeface="Times New Roman" panose="02020603050405020304" pitchFamily="18" charset="0"/>
              </a:rPr>
              <a:t>18. Can you go on a date if you want to? Explain:</a:t>
            </a:r>
          </a:p>
          <a:p>
            <a:pPr algn="l"/>
            <a:r>
              <a:rPr lang="en-US" b="0" i="0" dirty="0">
                <a:solidFill>
                  <a:srgbClr val="000000"/>
                </a:solidFill>
                <a:effectLst/>
                <a:latin typeface="Times New Roman" panose="02020603050405020304" pitchFamily="18" charset="0"/>
              </a:rPr>
              <a:t>20. Do you get the services you need as part of your service plan (e.g., ISP)?</a:t>
            </a:r>
          </a:p>
          <a:p>
            <a:pPr marL="0" indent="0" algn="l">
              <a:buNone/>
            </a:pPr>
            <a:r>
              <a:rPr lang="en-US" b="0" i="0" dirty="0">
                <a:solidFill>
                  <a:srgbClr val="000000"/>
                </a:solidFill>
                <a:effectLst/>
                <a:latin typeface="Times New Roman" panose="02020603050405020304" pitchFamily="18" charset="0"/>
              </a:rPr>
              <a:t>If not, what is needed?</a:t>
            </a:r>
          </a:p>
          <a:p>
            <a:pPr algn="l"/>
            <a:r>
              <a:rPr lang="en-US" b="0" i="0" dirty="0">
                <a:solidFill>
                  <a:srgbClr val="000000"/>
                </a:solidFill>
                <a:effectLst/>
                <a:latin typeface="Times New Roman" panose="02020603050405020304" pitchFamily="18" charset="0"/>
              </a:rPr>
              <a:t>21. Are the people you live with nice or mean to you? </a:t>
            </a:r>
          </a:p>
          <a:p>
            <a:pPr marL="0" indent="0" algn="l">
              <a:buNone/>
            </a:pPr>
            <a:r>
              <a:rPr lang="en-US" b="0" i="0" dirty="0">
                <a:solidFill>
                  <a:srgbClr val="000000"/>
                </a:solidFill>
                <a:effectLst/>
                <a:latin typeface="Times New Roman" panose="02020603050405020304" pitchFamily="18" charset="0"/>
              </a:rPr>
              <a:t>Explain:</a:t>
            </a:r>
          </a:p>
          <a:p>
            <a:pPr marL="0" indent="0">
              <a:buNone/>
            </a:pPr>
            <a:endParaRPr lang="en-US" dirty="0"/>
          </a:p>
        </p:txBody>
      </p:sp>
    </p:spTree>
    <p:extLst>
      <p:ext uri="{BB962C8B-B14F-4D97-AF65-F5344CB8AC3E}">
        <p14:creationId xmlns:p14="http://schemas.microsoft.com/office/powerpoint/2010/main" val="975407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2E94C-80EB-E11B-787A-A6F675C67A98}"/>
              </a:ext>
            </a:extLst>
          </p:cNvPr>
          <p:cNvSpPr>
            <a:spLocks noGrp="1"/>
          </p:cNvSpPr>
          <p:nvPr>
            <p:ph type="title"/>
          </p:nvPr>
        </p:nvSpPr>
        <p:spPr/>
        <p:txBody>
          <a:bodyPr/>
          <a:lstStyle/>
          <a:p>
            <a:r>
              <a:rPr lang="en-US" dirty="0"/>
              <a:t>II. Dignity and Respect </a:t>
            </a:r>
          </a:p>
        </p:txBody>
      </p:sp>
      <p:sp>
        <p:nvSpPr>
          <p:cNvPr id="3" name="Content Placeholder 2">
            <a:extLst>
              <a:ext uri="{FF2B5EF4-FFF2-40B4-BE49-F238E27FC236}">
                <a16:creationId xmlns:a16="http://schemas.microsoft.com/office/drawing/2014/main" id="{1EADD495-34D9-EC76-0E37-BF3302FF6600}"/>
              </a:ext>
            </a:extLst>
          </p:cNvPr>
          <p:cNvSpPr>
            <a:spLocks noGrp="1"/>
          </p:cNvSpPr>
          <p:nvPr>
            <p:ph idx="1"/>
          </p:nvPr>
        </p:nvSpPr>
        <p:spPr/>
        <p:txBody>
          <a:bodyPr>
            <a:normAutofit/>
          </a:bodyPr>
          <a:lstStyle/>
          <a:p>
            <a:pPr algn="l"/>
            <a:r>
              <a:rPr lang="en-US" b="0" i="0" dirty="0">
                <a:solidFill>
                  <a:srgbClr val="000000"/>
                </a:solidFill>
                <a:effectLst/>
                <a:latin typeface="Times New Roman" panose="02020603050405020304" pitchFamily="18" charset="0"/>
              </a:rPr>
              <a:t>*1. Do all your staff treat you with respect? (Do they listen and talk to you?) (NCI)</a:t>
            </a:r>
          </a:p>
          <a:p>
            <a:pPr marL="0" indent="0" algn="l">
              <a:buNone/>
            </a:pPr>
            <a:r>
              <a:rPr lang="en-US" b="0" i="0" dirty="0">
                <a:solidFill>
                  <a:srgbClr val="000000"/>
                </a:solidFill>
                <a:effectLst/>
                <a:latin typeface="Times New Roman" panose="02020603050405020304" pitchFamily="18" charset="0"/>
              </a:rPr>
              <a:t>If not, which staff is it and what is the issue(s)? </a:t>
            </a:r>
          </a:p>
          <a:p>
            <a:pPr algn="l"/>
            <a:endParaRPr lang="en-US" b="0" i="0" dirty="0">
              <a:solidFill>
                <a:srgbClr val="000000"/>
              </a:solidFill>
              <a:effectLst/>
              <a:latin typeface="Times New Roman" panose="02020603050405020304" pitchFamily="18" charset="0"/>
            </a:endParaRPr>
          </a:p>
          <a:p>
            <a:pPr algn="l"/>
            <a:r>
              <a:rPr lang="en-US" b="0" i="0" dirty="0">
                <a:solidFill>
                  <a:srgbClr val="000000"/>
                </a:solidFill>
                <a:effectLst/>
                <a:latin typeface="Times New Roman" panose="02020603050405020304" pitchFamily="18" charset="0"/>
              </a:rPr>
              <a:t>*3. Do people open and/or read your mail without asking you first? (NCI)</a:t>
            </a:r>
          </a:p>
          <a:p>
            <a:pPr marL="0" indent="0" algn="l">
              <a:buNone/>
            </a:pPr>
            <a:r>
              <a:rPr lang="en-US" b="0" i="0" dirty="0">
                <a:solidFill>
                  <a:srgbClr val="000000"/>
                </a:solidFill>
                <a:effectLst/>
                <a:latin typeface="Times New Roman" panose="02020603050405020304" pitchFamily="18" charset="0"/>
              </a:rPr>
              <a:t>If people open and read your mail without asking you first, why?</a:t>
            </a:r>
          </a:p>
          <a:p>
            <a:endParaRPr lang="en-US" dirty="0"/>
          </a:p>
        </p:txBody>
      </p:sp>
    </p:spTree>
    <p:extLst>
      <p:ext uri="{BB962C8B-B14F-4D97-AF65-F5344CB8AC3E}">
        <p14:creationId xmlns:p14="http://schemas.microsoft.com/office/powerpoint/2010/main" val="16906793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2338</TotalTime>
  <Words>4114</Words>
  <Application>Microsoft Office PowerPoint</Application>
  <PresentationFormat>On-screen Show (4:3)</PresentationFormat>
  <Paragraphs>311</Paragraphs>
  <Slides>46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46</vt:i4>
      </vt:variant>
    </vt:vector>
  </HeadingPairs>
  <TitlesOfParts>
    <vt:vector size="50" baseType="lpstr">
      <vt:lpstr>Arial</vt:lpstr>
      <vt:lpstr>Calibri</vt:lpstr>
      <vt:lpstr>Times New Roman</vt:lpstr>
      <vt:lpstr>Office Theme</vt:lpstr>
      <vt:lpstr>  You Can Change Someone’s Life: The Power of Successful Considerations </vt:lpstr>
      <vt:lpstr>Outline</vt:lpstr>
      <vt:lpstr>Why Considerations are so Important in People’s Lives </vt:lpstr>
      <vt:lpstr> From IM4Q State Report and AE Reports 2021 </vt:lpstr>
      <vt:lpstr>EDE 2021-2022 Questions  I. Satisfaction </vt:lpstr>
      <vt:lpstr>I. Satisfaction </vt:lpstr>
      <vt:lpstr>I. Satisfaction </vt:lpstr>
      <vt:lpstr>I. Satisfaction </vt:lpstr>
      <vt:lpstr>II. Dignity and Respect </vt:lpstr>
      <vt:lpstr>II. Dignity and Respect </vt:lpstr>
      <vt:lpstr>II. Dignity and Respect Section </vt:lpstr>
      <vt:lpstr>II. Dignity and Respect</vt:lpstr>
      <vt:lpstr> III. Choice &amp; Control Section </vt:lpstr>
      <vt:lpstr>III. Choice &amp; Control</vt:lpstr>
      <vt:lpstr>V. Inclusion Section </vt:lpstr>
      <vt:lpstr>V. Inclusion Section </vt:lpstr>
      <vt:lpstr>VI. COMPETENCE, PERSONAL GROWTH AND OPPORTUNITIES TO GROW AND LEARN</vt:lpstr>
      <vt:lpstr>VIII. CONSIDERATIONS</vt:lpstr>
      <vt:lpstr>Family Friend Guardian Survey</vt:lpstr>
      <vt:lpstr>IM4Q Primary and Secondary Themes: Areas Change Can Occur</vt:lpstr>
      <vt:lpstr>IM4Q Primary and Secondary Themes: </vt:lpstr>
      <vt:lpstr>From IM4Q State Report and AE Reports 2021 </vt:lpstr>
      <vt:lpstr>From IM4Q State Report and AE Reports 2021</vt:lpstr>
      <vt:lpstr>From IM4Q State Report and AE Reports 2021</vt:lpstr>
      <vt:lpstr>Better Connected in Erie County</vt:lpstr>
      <vt:lpstr>Home is Where the Heart is  in Berks County</vt:lpstr>
      <vt:lpstr>Zumba in Bradford-Sullivan Counties</vt:lpstr>
      <vt:lpstr>Fossils in Bradford-Sullivan Counties</vt:lpstr>
      <vt:lpstr>New Van in Bucks County</vt:lpstr>
      <vt:lpstr>Animal Lover in Mercer County</vt:lpstr>
      <vt:lpstr>New iPad  in Carbon-Monroe-Pike Counties</vt:lpstr>
      <vt:lpstr>New Voter  in Carbon-Monroe-Pike Counties</vt:lpstr>
      <vt:lpstr>Cross Country Trip from  Franklin-Fulton Counties</vt:lpstr>
      <vt:lpstr>More Communication  in White Haven Center</vt:lpstr>
      <vt:lpstr>Paying Respects in Crawford County</vt:lpstr>
      <vt:lpstr>Winter Swimming  in Northampton County</vt:lpstr>
      <vt:lpstr>Healthy Eating in Lawrence County</vt:lpstr>
      <vt:lpstr>Disney Vacation &amp; a Ring - Fayette </vt:lpstr>
      <vt:lpstr>China Experience in Philadelphia</vt:lpstr>
      <vt:lpstr>Sleeping Better in Northumberland</vt:lpstr>
      <vt:lpstr>House Problem in Bedford-Somerset, Cambria, Blair, Centre </vt:lpstr>
      <vt:lpstr>Financial Help  in Bedford-Somerset, Cambria, Blair, Centre </vt:lpstr>
      <vt:lpstr>Keeping an Apartment Clean in Bucks</vt:lpstr>
      <vt:lpstr>Finding  a Home in Delaware</vt:lpstr>
      <vt:lpstr>State Center Consideration</vt:lpstr>
      <vt:lpstr>YOU CAN MAKE A DIFFERENCE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Power of Considerations to Make People’s Lives Better</dc:title>
  <dc:creator>Guy A Caruso</dc:creator>
  <cp:lastModifiedBy>Mary Kay R. Cunningham</cp:lastModifiedBy>
  <cp:revision>122</cp:revision>
  <dcterms:created xsi:type="dcterms:W3CDTF">2016-06-20T20:30:28Z</dcterms:created>
  <dcterms:modified xsi:type="dcterms:W3CDTF">2022-07-22T12:24:09Z</dcterms:modified>
</cp:coreProperties>
</file>