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5" r:id="rId5"/>
    <p:sldId id="259" r:id="rId6"/>
    <p:sldId id="266" r:id="rId7"/>
    <p:sldId id="261" r:id="rId8"/>
    <p:sldId id="267"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0420276-B81F-4871-A168-5F1C4E2FE18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16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32652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3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2535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55359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04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4997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561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32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255565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420276-B81F-4871-A168-5F1C4E2FE18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6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7810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420276-B81F-4871-A168-5F1C4E2FE18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18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420276-B81F-4871-A168-5F1C4E2FE18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85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297610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420276-B81F-4871-A168-5F1C4E2FE18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52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0E5749-C5EA-440E-8FD2-71420A94C4A9}" type="datetimeFigureOut">
              <a:rPr lang="en-US" smtClean="0"/>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420276-B81F-4871-A168-5F1C4E2FE185}" type="slidenum">
              <a:rPr lang="en-US" smtClean="0"/>
              <a:t>‹#›</a:t>
            </a:fld>
            <a:endParaRPr lang="en-US" dirty="0"/>
          </a:p>
        </p:txBody>
      </p:sp>
    </p:spTree>
    <p:extLst>
      <p:ext uri="{BB962C8B-B14F-4D97-AF65-F5344CB8AC3E}">
        <p14:creationId xmlns:p14="http://schemas.microsoft.com/office/powerpoint/2010/main" val="300308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70E5749-C5EA-440E-8FD2-71420A94C4A9}" type="datetimeFigureOut">
              <a:rPr lang="en-US" smtClean="0"/>
              <a:t>7/5/2023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420276-B81F-4871-A168-5F1C4E2FE185}" type="slidenum">
              <a:rPr lang="en-US" smtClean="0"/>
              <a:t>‹#›</a:t>
            </a:fld>
            <a:endParaRPr lang="en-US" dirty="0"/>
          </a:p>
        </p:txBody>
      </p:sp>
    </p:spTree>
    <p:extLst>
      <p:ext uri="{BB962C8B-B14F-4D97-AF65-F5344CB8AC3E}">
        <p14:creationId xmlns:p14="http://schemas.microsoft.com/office/powerpoint/2010/main" val="17513607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39FF-0D96-E956-8DDF-1078DA28850F}"/>
              </a:ext>
            </a:extLst>
          </p:cNvPr>
          <p:cNvSpPr>
            <a:spLocks noGrp="1"/>
          </p:cNvSpPr>
          <p:nvPr>
            <p:ph type="ctrTitle"/>
          </p:nvPr>
        </p:nvSpPr>
        <p:spPr/>
        <p:txBody>
          <a:bodyPr/>
          <a:lstStyle/>
          <a:p>
            <a:r>
              <a:rPr lang="en-US" dirty="0"/>
              <a:t>Essential Role of the Supports Coordinator</a:t>
            </a:r>
          </a:p>
        </p:txBody>
      </p:sp>
      <p:sp>
        <p:nvSpPr>
          <p:cNvPr id="3" name="Subtitle 2">
            <a:extLst>
              <a:ext uri="{FF2B5EF4-FFF2-40B4-BE49-F238E27FC236}">
                <a16:creationId xmlns:a16="http://schemas.microsoft.com/office/drawing/2014/main" id="{31004BB2-B7E1-BA89-AC34-6CEC2A153388}"/>
              </a:ext>
            </a:extLst>
          </p:cNvPr>
          <p:cNvSpPr>
            <a:spLocks noGrp="1"/>
          </p:cNvSpPr>
          <p:nvPr>
            <p:ph type="subTitle" idx="1"/>
          </p:nvPr>
        </p:nvSpPr>
        <p:spPr/>
        <p:txBody>
          <a:bodyPr/>
          <a:lstStyle/>
          <a:p>
            <a:r>
              <a:rPr lang="en-US" dirty="0"/>
              <a:t>Assisting in making the IM4Q Process Successful</a:t>
            </a:r>
          </a:p>
        </p:txBody>
      </p:sp>
    </p:spTree>
    <p:extLst>
      <p:ext uri="{BB962C8B-B14F-4D97-AF65-F5344CB8AC3E}">
        <p14:creationId xmlns:p14="http://schemas.microsoft.com/office/powerpoint/2010/main" val="269784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BD9E-9150-4133-0E11-FB147A1E1795}"/>
              </a:ext>
            </a:extLst>
          </p:cNvPr>
          <p:cNvSpPr>
            <a:spLocks noGrp="1"/>
          </p:cNvSpPr>
          <p:nvPr>
            <p:ph type="title"/>
          </p:nvPr>
        </p:nvSpPr>
        <p:spPr/>
        <p:txBody>
          <a:bodyPr>
            <a:normAutofit/>
          </a:bodyPr>
          <a:lstStyle/>
          <a:p>
            <a:r>
              <a:rPr lang="en-US" sz="1800" dirty="0"/>
              <a:t>Sources</a:t>
            </a:r>
          </a:p>
        </p:txBody>
      </p:sp>
      <p:sp>
        <p:nvSpPr>
          <p:cNvPr id="3" name="Content Placeholder 2">
            <a:extLst>
              <a:ext uri="{FF2B5EF4-FFF2-40B4-BE49-F238E27FC236}">
                <a16:creationId xmlns:a16="http://schemas.microsoft.com/office/drawing/2014/main" id="{985972D1-6D92-6730-F46B-BA4F1E3E4901}"/>
              </a:ext>
            </a:extLst>
          </p:cNvPr>
          <p:cNvSpPr>
            <a:spLocks noGrp="1"/>
          </p:cNvSpPr>
          <p:nvPr>
            <p:ph idx="1"/>
          </p:nvPr>
        </p:nvSpPr>
        <p:spPr/>
        <p:txBody>
          <a:bodyPr>
            <a:normAutofit/>
          </a:bodyPr>
          <a:lstStyle/>
          <a:p>
            <a:r>
              <a:rPr lang="en-US" sz="1800" dirty="0">
                <a:latin typeface="Garamond" panose="02020404030301010803" pitchFamily="18" charset="0"/>
                <a:ea typeface="Calibri" panose="020F0502020204030204" pitchFamily="34" charset="0"/>
                <a:cs typeface="Times New Roman" panose="02020603050405020304" pitchFamily="18" charset="0"/>
              </a:rPr>
              <a:t>Salary.com- 2023</a:t>
            </a:r>
          </a:p>
          <a:p>
            <a:r>
              <a:rPr lang="en-US" sz="1800" dirty="0">
                <a:latin typeface="Garamond" panose="02020404030301010803" pitchFamily="18" charset="0"/>
                <a:ea typeface="Calibri" panose="020F0502020204030204" pitchFamily="34" charset="0"/>
                <a:cs typeface="Times New Roman" panose="02020603050405020304" pitchFamily="18" charset="0"/>
              </a:rPr>
              <a:t>Erie County IM4Q Policy and Procedures -2018</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1800" dirty="0">
                <a:effectLst/>
                <a:latin typeface="Garamond" panose="02020404030301010803" pitchFamily="18" charset="0"/>
                <a:ea typeface="Calibri" panose="020F0502020204030204" pitchFamily="34" charset="0"/>
                <a:cs typeface="Times New Roman" panose="02020603050405020304" pitchFamily="18" charset="0"/>
              </a:rPr>
              <a:t>Independent Monitoring for Quality (IM4Q) Manual- January 2016</a:t>
            </a:r>
            <a:r>
              <a:rPr lang="en-US" sz="1800" dirty="0">
                <a:latin typeface="Garamond" panose="02020404030301010803" pitchFamily="18" charset="0"/>
                <a:ea typeface="Calibri" panose="020F0502020204030204" pitchFamily="34" charset="0"/>
                <a:cs typeface="Times New Roman" panose="02020603050405020304" pitchFamily="18" charset="0"/>
              </a:rPr>
              <a:t> </a:t>
            </a:r>
          </a:p>
          <a:p>
            <a:r>
              <a:rPr lang="en-US" sz="1800" dirty="0">
                <a:effectLst/>
                <a:latin typeface="Garamond" panose="02020404030301010803" pitchFamily="18" charset="0"/>
                <a:ea typeface="Calibri" panose="020F0502020204030204" pitchFamily="34" charset="0"/>
                <a:cs typeface="Times New Roman" panose="02020603050405020304" pitchFamily="18" charset="0"/>
              </a:rPr>
              <a:t>ISP Connections Practice – 2011</a:t>
            </a:r>
          </a:p>
          <a:p>
            <a:r>
              <a:rPr lang="en-US" sz="1800" dirty="0">
                <a:effectLst/>
                <a:latin typeface="Garamond" panose="02020404030301010803" pitchFamily="18" charset="0"/>
                <a:ea typeface="Calibri" panose="020F0502020204030204" pitchFamily="34" charset="0"/>
                <a:cs typeface="Times New Roman" panose="02020603050405020304" pitchFamily="18" charset="0"/>
              </a:rPr>
              <a:t> Considerations Module HCSIS</a:t>
            </a:r>
            <a:r>
              <a:rPr lang="en-US" sz="1800" dirty="0">
                <a:latin typeface="Garamond" panose="02020404030301010803" pitchFamily="18" charset="0"/>
                <a:ea typeface="Calibri" panose="020F0502020204030204" pitchFamily="34" charset="0"/>
                <a:cs typeface="Times New Roman" panose="02020603050405020304" pitchFamily="18" charset="0"/>
              </a:rPr>
              <a:t> </a:t>
            </a:r>
            <a:r>
              <a:rPr lang="en-US" sz="1800" dirty="0">
                <a:effectLst/>
                <a:latin typeface="Garamond" panose="02020404030301010803" pitchFamily="18" charset="0"/>
                <a:ea typeface="Calibri" panose="020F0502020204030204" pitchFamily="34" charset="0"/>
                <a:cs typeface="Times New Roman" panose="02020603050405020304" pitchFamily="18" charset="0"/>
              </a:rPr>
              <a:t>Training Manual – May 2012</a:t>
            </a:r>
            <a:endParaRPr lang="en-US" sz="1800" dirty="0">
              <a:latin typeface="Garamond" panose="02020404030301010803" pitchFamily="18" charset="0"/>
            </a:endParaRPr>
          </a:p>
        </p:txBody>
      </p:sp>
    </p:spTree>
    <p:extLst>
      <p:ext uri="{BB962C8B-B14F-4D97-AF65-F5344CB8AC3E}">
        <p14:creationId xmlns:p14="http://schemas.microsoft.com/office/powerpoint/2010/main" val="84738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A19A-99AC-E84C-E77F-C5C4A31D4CB8}"/>
              </a:ext>
            </a:extLst>
          </p:cNvPr>
          <p:cNvSpPr>
            <a:spLocks noGrp="1"/>
          </p:cNvSpPr>
          <p:nvPr>
            <p:ph type="title"/>
          </p:nvPr>
        </p:nvSpPr>
        <p:spPr>
          <a:xfrm>
            <a:off x="1295401" y="826857"/>
            <a:ext cx="9601196" cy="1303867"/>
          </a:xfrm>
        </p:spPr>
        <p:txBody>
          <a:bodyPr/>
          <a:lstStyle/>
          <a:p>
            <a:r>
              <a:rPr lang="en-US" dirty="0"/>
              <a:t>      Supports Coordinators Role</a:t>
            </a:r>
          </a:p>
        </p:txBody>
      </p:sp>
      <p:sp>
        <p:nvSpPr>
          <p:cNvPr id="3" name="Content Placeholder 2">
            <a:extLst>
              <a:ext uri="{FF2B5EF4-FFF2-40B4-BE49-F238E27FC236}">
                <a16:creationId xmlns:a16="http://schemas.microsoft.com/office/drawing/2014/main" id="{0CEBC4C9-AFA0-12A8-6E69-44250D39B716}"/>
              </a:ext>
            </a:extLst>
          </p:cNvPr>
          <p:cNvSpPr>
            <a:spLocks noGrp="1"/>
          </p:cNvSpPr>
          <p:nvPr>
            <p:ph idx="1"/>
          </p:nvPr>
        </p:nvSpPr>
        <p:spPr>
          <a:xfrm>
            <a:off x="1398918" y="2626744"/>
            <a:ext cx="9601196" cy="3318936"/>
          </a:xfrm>
        </p:spPr>
        <p:txBody>
          <a:bodyPr>
            <a:normAutofit/>
          </a:bodyPr>
          <a:lstStyle/>
          <a:p>
            <a:pPr>
              <a:buFont typeface="Wingdings" panose="05000000000000000000" pitchFamily="2" charset="2"/>
              <a:buChar char="v"/>
            </a:pPr>
            <a:r>
              <a:rPr lang="en-US" sz="1800" dirty="0"/>
              <a:t>Locate, work together effectively, and check on services of individuals receiving services through the ODP service system. </a:t>
            </a:r>
          </a:p>
          <a:p>
            <a:pPr>
              <a:buFont typeface="Wingdings" panose="05000000000000000000" pitchFamily="2" charset="2"/>
              <a:buChar char="v"/>
            </a:pPr>
            <a:r>
              <a:rPr lang="en-US" sz="1800" dirty="0"/>
              <a:t>Development and maintenance of an Individual Support Plan (ISP).</a:t>
            </a:r>
          </a:p>
          <a:p>
            <a:pPr>
              <a:buFont typeface="Wingdings" panose="05000000000000000000" pitchFamily="2" charset="2"/>
              <a:buChar char="v"/>
            </a:pPr>
            <a:r>
              <a:rPr lang="en-US" sz="1800" dirty="0"/>
              <a:t>Identifying needed services and locating qualified providers.</a:t>
            </a:r>
          </a:p>
          <a:p>
            <a:pPr>
              <a:buFont typeface="Wingdings" panose="05000000000000000000" pitchFamily="2" charset="2"/>
              <a:buChar char="v"/>
            </a:pPr>
            <a:r>
              <a:rPr lang="en-US" sz="1800" dirty="0"/>
              <a:t>Locating and coordinating funding for needed services.</a:t>
            </a:r>
          </a:p>
          <a:p>
            <a:pPr>
              <a:buFont typeface="Wingdings" panose="05000000000000000000" pitchFamily="2" charset="2"/>
              <a:buChar char="v"/>
            </a:pPr>
            <a:r>
              <a:rPr lang="en-US" sz="1800" dirty="0"/>
              <a:t>Monitoring services to ensure delivery and progress toward goals.</a:t>
            </a:r>
          </a:p>
          <a:p>
            <a:pPr>
              <a:buFont typeface="Wingdings" panose="05000000000000000000" pitchFamily="2" charset="2"/>
              <a:buChar char="v"/>
            </a:pPr>
            <a:r>
              <a:rPr lang="en-US" sz="1800" dirty="0"/>
              <a:t>Work together on a team that promotes positive collaboration with the local IM4Q program and AE  to ensure health and well-being and to improve the quality of services available to individuals with intellectual disabilities and their families.</a:t>
            </a:r>
          </a:p>
          <a:p>
            <a:pPr>
              <a:buFont typeface="Wingdings" panose="05000000000000000000" pitchFamily="2" charset="2"/>
              <a:buChar char="v"/>
            </a:pPr>
            <a:endParaRPr lang="en-US" sz="1800" dirty="0"/>
          </a:p>
          <a:p>
            <a:pPr>
              <a:buFont typeface="Wingdings" panose="05000000000000000000" pitchFamily="2" charset="2"/>
              <a:buChar char="v"/>
            </a:pPr>
            <a:endParaRPr lang="en-US" sz="1800" dirty="0"/>
          </a:p>
          <a:p>
            <a:pPr marL="0" indent="0">
              <a:buNone/>
            </a:pPr>
            <a:endParaRPr lang="en-US" sz="1800" dirty="0"/>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sz="1800" dirty="0"/>
          </a:p>
        </p:txBody>
      </p:sp>
    </p:spTree>
    <p:extLst>
      <p:ext uri="{BB962C8B-B14F-4D97-AF65-F5344CB8AC3E}">
        <p14:creationId xmlns:p14="http://schemas.microsoft.com/office/powerpoint/2010/main" val="75469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D9C4-6E80-AD8F-A8EA-8369673498A8}"/>
              </a:ext>
            </a:extLst>
          </p:cNvPr>
          <p:cNvSpPr>
            <a:spLocks noGrp="1"/>
          </p:cNvSpPr>
          <p:nvPr>
            <p:ph type="title"/>
          </p:nvPr>
        </p:nvSpPr>
        <p:spPr/>
        <p:txBody>
          <a:bodyPr/>
          <a:lstStyle/>
          <a:p>
            <a:pPr algn="just"/>
            <a:r>
              <a:rPr lang="en-US" dirty="0"/>
              <a:t>                     Explanation</a:t>
            </a:r>
          </a:p>
        </p:txBody>
      </p:sp>
      <p:sp>
        <p:nvSpPr>
          <p:cNvPr id="3" name="Content Placeholder 2">
            <a:extLst>
              <a:ext uri="{FF2B5EF4-FFF2-40B4-BE49-F238E27FC236}">
                <a16:creationId xmlns:a16="http://schemas.microsoft.com/office/drawing/2014/main" id="{A86F36F2-BE03-C17D-6608-2BA18BEBB6FA}"/>
              </a:ext>
            </a:extLst>
          </p:cNvPr>
          <p:cNvSpPr>
            <a:spLocks noGrp="1"/>
          </p:cNvSpPr>
          <p:nvPr>
            <p:ph idx="1"/>
          </p:nvPr>
        </p:nvSpPr>
        <p:spPr/>
        <p:txBody>
          <a:bodyPr/>
          <a:lstStyle/>
          <a:p>
            <a:pPr>
              <a:buFont typeface="Wingdings" panose="05000000000000000000" pitchFamily="2" charset="2"/>
              <a:buChar char="v"/>
            </a:pPr>
            <a:r>
              <a:rPr lang="en-US" sz="1800" dirty="0"/>
              <a:t>The IM4Q process is explained to individuals and families and are encouraged to participate in the process from the SCO during the intake process.  </a:t>
            </a:r>
          </a:p>
          <a:p>
            <a:pPr marL="0" indent="0">
              <a:buNone/>
            </a:pPr>
            <a:endParaRPr lang="en-US" sz="1800" dirty="0"/>
          </a:p>
          <a:p>
            <a:pPr>
              <a:buFont typeface="Wingdings" panose="05000000000000000000" pitchFamily="2" charset="2"/>
              <a:buChar char="v"/>
            </a:pPr>
            <a:r>
              <a:rPr lang="en-US" sz="1800" dirty="0"/>
              <a:t>Consumers, family members etc. may contact the SC to ensure that the IM4Q is a trustworthy legitimate process if they would like assurance in protection of unfortunate scams that do take place in communities. </a:t>
            </a:r>
          </a:p>
          <a:p>
            <a:pPr marL="0" indent="0">
              <a:buNone/>
            </a:pPr>
            <a:endParaRPr lang="en-US" sz="1800" dirty="0"/>
          </a:p>
          <a:p>
            <a:pPr>
              <a:buFont typeface="Wingdings" panose="05000000000000000000" pitchFamily="2" charset="2"/>
              <a:buChar char="v"/>
            </a:pPr>
            <a:endParaRPr lang="en-US" dirty="0"/>
          </a:p>
          <a:p>
            <a:pPr marL="0" indent="0">
              <a:buNone/>
            </a:pPr>
            <a:endParaRPr lang="en-US" dirty="0"/>
          </a:p>
        </p:txBody>
      </p:sp>
    </p:spTree>
    <p:extLst>
      <p:ext uri="{BB962C8B-B14F-4D97-AF65-F5344CB8AC3E}">
        <p14:creationId xmlns:p14="http://schemas.microsoft.com/office/powerpoint/2010/main" val="175972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0E2D-939A-2B86-9793-564247599621}"/>
              </a:ext>
            </a:extLst>
          </p:cNvPr>
          <p:cNvSpPr>
            <a:spLocks noGrp="1"/>
          </p:cNvSpPr>
          <p:nvPr>
            <p:ph type="title"/>
          </p:nvPr>
        </p:nvSpPr>
        <p:spPr/>
        <p:txBody>
          <a:bodyPr/>
          <a:lstStyle/>
          <a:p>
            <a:r>
              <a:rPr lang="en-US" dirty="0"/>
              <a:t>Pre-surveys</a:t>
            </a:r>
          </a:p>
        </p:txBody>
      </p:sp>
      <p:sp>
        <p:nvSpPr>
          <p:cNvPr id="3" name="Content Placeholder 2">
            <a:extLst>
              <a:ext uri="{FF2B5EF4-FFF2-40B4-BE49-F238E27FC236}">
                <a16:creationId xmlns:a16="http://schemas.microsoft.com/office/drawing/2014/main" id="{F007C013-4DD1-9562-6FD9-565914D34D9D}"/>
              </a:ext>
            </a:extLst>
          </p:cNvPr>
          <p:cNvSpPr>
            <a:spLocks noGrp="1"/>
          </p:cNvSpPr>
          <p:nvPr>
            <p:ph idx="1"/>
          </p:nvPr>
        </p:nvSpPr>
        <p:spPr/>
        <p:txBody>
          <a:bodyPr>
            <a:normAutofit/>
          </a:bodyPr>
          <a:lstStyle/>
          <a:p>
            <a:pPr>
              <a:buFont typeface="Wingdings" panose="05000000000000000000" pitchFamily="2" charset="2"/>
              <a:buChar char="v"/>
            </a:pPr>
            <a:r>
              <a:rPr lang="en-US" sz="1800" dirty="0"/>
              <a:t>Blank pre-surveys are sent to SCO IM4Q liaison in Word and PDF formats along with a list of requested names from a random sample of persons to possibly be interviewed.</a:t>
            </a:r>
          </a:p>
          <a:p>
            <a:pPr>
              <a:buFont typeface="Wingdings" panose="05000000000000000000" pitchFamily="2" charset="2"/>
              <a:buChar char="v"/>
            </a:pPr>
            <a:r>
              <a:rPr lang="en-US" sz="1800" dirty="0"/>
              <a:t>SCO and program coordinator decide on a return date for completed pre-surveys.</a:t>
            </a:r>
          </a:p>
          <a:p>
            <a:pPr>
              <a:buFont typeface="Wingdings" panose="05000000000000000000" pitchFamily="2" charset="2"/>
              <a:buChar char="v"/>
            </a:pPr>
            <a:r>
              <a:rPr lang="en-US" sz="1800" dirty="0"/>
              <a:t>SCO sends pre-surveys to the accompanying consumers’ SC for completion.</a:t>
            </a:r>
          </a:p>
          <a:p>
            <a:pPr>
              <a:buFont typeface="Wingdings" panose="05000000000000000000" pitchFamily="2" charset="2"/>
              <a:buChar char="v"/>
            </a:pPr>
            <a:r>
              <a:rPr lang="en-US" sz="1800" dirty="0"/>
              <a:t>Once returned, pre-survey information is given to monitors to attempt to successfully contact, schedule and complete interviews.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944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FDCC3-D1D4-D54B-276C-67D4B0ED3BAA}"/>
              </a:ext>
            </a:extLst>
          </p:cNvPr>
          <p:cNvSpPr>
            <a:spLocks noGrp="1"/>
          </p:cNvSpPr>
          <p:nvPr>
            <p:ph type="title"/>
          </p:nvPr>
        </p:nvSpPr>
        <p:spPr/>
        <p:txBody>
          <a:bodyPr/>
          <a:lstStyle/>
          <a:p>
            <a:r>
              <a:rPr lang="en-US" dirty="0"/>
              <a:t>   Pre-surveys</a:t>
            </a:r>
          </a:p>
        </p:txBody>
      </p:sp>
      <p:sp>
        <p:nvSpPr>
          <p:cNvPr id="3" name="Content Placeholder 2">
            <a:extLst>
              <a:ext uri="{FF2B5EF4-FFF2-40B4-BE49-F238E27FC236}">
                <a16:creationId xmlns:a16="http://schemas.microsoft.com/office/drawing/2014/main" id="{49FF2D09-8F3C-1420-62BD-EC082045D33B}"/>
              </a:ext>
            </a:extLst>
          </p:cNvPr>
          <p:cNvSpPr>
            <a:spLocks noGrp="1"/>
          </p:cNvSpPr>
          <p:nvPr>
            <p:ph idx="1"/>
          </p:nvPr>
        </p:nvSpPr>
        <p:spPr>
          <a:xfrm>
            <a:off x="760562" y="1842878"/>
            <a:ext cx="10515600" cy="4351338"/>
          </a:xfrm>
        </p:spPr>
        <p:txBody>
          <a:bodyPr>
            <a:normAutofit fontScale="92500" lnSpcReduction="10000"/>
          </a:bodyPr>
          <a:lstStyle/>
          <a:p>
            <a:pPr>
              <a:buFont typeface="Wingdings" panose="05000000000000000000" pitchFamily="2" charset="2"/>
              <a:buChar char="v"/>
            </a:pPr>
            <a:r>
              <a:rPr lang="en-US" sz="2000" b="1" dirty="0"/>
              <a:t>Completion of pre-surveys. </a:t>
            </a:r>
            <a:r>
              <a:rPr lang="en-US" sz="2000" dirty="0"/>
              <a:t>This documentation is key in enabling a monitor to get information that is necessary in scheduling and conducting an interview. </a:t>
            </a:r>
          </a:p>
          <a:p>
            <a:pPr marL="0" indent="0">
              <a:buNone/>
            </a:pPr>
            <a:endParaRPr lang="en-US" sz="2000" dirty="0"/>
          </a:p>
          <a:p>
            <a:pPr marL="0" indent="0">
              <a:buNone/>
            </a:pPr>
            <a:r>
              <a:rPr lang="en-US" sz="2000" dirty="0"/>
              <a:t>        </a:t>
            </a:r>
            <a:r>
              <a:rPr lang="en-US" sz="1900" dirty="0"/>
              <a:t>The more pertinent information that is provided on a pre-survey- the better!!!</a:t>
            </a:r>
          </a:p>
          <a:p>
            <a:pPr marL="0" indent="0">
              <a:buNone/>
            </a:pPr>
            <a:r>
              <a:rPr lang="en-US" sz="1900" dirty="0"/>
              <a:t>         Precautionary information that is provided in a pre-survey can assist a monitor when making </a:t>
            </a:r>
          </a:p>
          <a:p>
            <a:pPr marL="0" indent="0">
              <a:buNone/>
            </a:pPr>
            <a:r>
              <a:rPr lang="en-US" sz="1900" dirty="0"/>
              <a:t>         contact and completing an interview enabling monitors to be sensitive to certain areas in </a:t>
            </a:r>
          </a:p>
          <a:p>
            <a:pPr marL="0" indent="0">
              <a:buNone/>
            </a:pPr>
            <a:r>
              <a:rPr lang="en-US" sz="1900" dirty="0"/>
              <a:t>         conversation. </a:t>
            </a:r>
          </a:p>
          <a:p>
            <a:pPr marL="0" indent="0">
              <a:buNone/>
            </a:pPr>
            <a:r>
              <a:rPr lang="en-US" sz="1900" dirty="0"/>
              <a:t>                     </a:t>
            </a:r>
          </a:p>
          <a:p>
            <a:pPr marL="0" indent="0">
              <a:buNone/>
            </a:pPr>
            <a:r>
              <a:rPr lang="en-US" sz="1900" dirty="0"/>
              <a:t>        </a:t>
            </a:r>
            <a:r>
              <a:rPr lang="en-US" sz="1900" i="1" dirty="0"/>
              <a:t>Examples</a:t>
            </a:r>
            <a:r>
              <a:rPr lang="en-US" sz="1900" dirty="0"/>
              <a:t>:  recent death in household, bug infestation in the home, </a:t>
            </a:r>
          </a:p>
          <a:p>
            <a:pPr marL="0" indent="0">
              <a:buNone/>
            </a:pPr>
            <a:r>
              <a:rPr lang="en-US" sz="1900" dirty="0"/>
              <a:t>        sensitivity to scents or touch, best time to call to schedule an interview or preference</a:t>
            </a:r>
          </a:p>
          <a:p>
            <a:pPr marL="0" indent="0">
              <a:buNone/>
            </a:pPr>
            <a:r>
              <a:rPr lang="en-US" sz="1900" dirty="0"/>
              <a:t>        of contact, etc. </a:t>
            </a:r>
          </a:p>
          <a:p>
            <a:endParaRPr lang="en-US" dirty="0"/>
          </a:p>
        </p:txBody>
      </p:sp>
    </p:spTree>
    <p:extLst>
      <p:ext uri="{BB962C8B-B14F-4D97-AF65-F5344CB8AC3E}">
        <p14:creationId xmlns:p14="http://schemas.microsoft.com/office/powerpoint/2010/main" val="38775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58B7-A5A9-5D0A-407C-7DC7F4180592}"/>
              </a:ext>
            </a:extLst>
          </p:cNvPr>
          <p:cNvSpPr>
            <a:spLocks noGrp="1"/>
          </p:cNvSpPr>
          <p:nvPr>
            <p:ph type="title"/>
          </p:nvPr>
        </p:nvSpPr>
        <p:spPr/>
        <p:txBody>
          <a:bodyPr/>
          <a:lstStyle/>
          <a:p>
            <a:r>
              <a:rPr lang="en-US" dirty="0"/>
              <a:t>Considerations or Concerns</a:t>
            </a:r>
          </a:p>
        </p:txBody>
      </p:sp>
      <p:sp>
        <p:nvSpPr>
          <p:cNvPr id="3" name="Content Placeholder 2">
            <a:extLst>
              <a:ext uri="{FF2B5EF4-FFF2-40B4-BE49-F238E27FC236}">
                <a16:creationId xmlns:a16="http://schemas.microsoft.com/office/drawing/2014/main" id="{A1D41883-CF3E-E95C-FDEA-5AD34A73BB10}"/>
              </a:ext>
            </a:extLst>
          </p:cNvPr>
          <p:cNvSpPr>
            <a:spLocks noGrp="1"/>
          </p:cNvSpPr>
          <p:nvPr>
            <p:ph idx="1"/>
          </p:nvPr>
        </p:nvSpPr>
        <p:spPr>
          <a:xfrm>
            <a:off x="1295401" y="2418909"/>
            <a:ext cx="9703277" cy="4050902"/>
          </a:xfrm>
        </p:spPr>
        <p:txBody>
          <a:bodyPr>
            <a:noAutofit/>
          </a:bodyPr>
          <a:lstStyle/>
          <a:p>
            <a:pPr>
              <a:buFont typeface="Wingdings" panose="05000000000000000000" pitchFamily="2" charset="2"/>
              <a:buChar char="v"/>
            </a:pPr>
            <a:r>
              <a:rPr lang="en-US" sz="1600" dirty="0"/>
              <a:t>During an interview, a </a:t>
            </a:r>
            <a:r>
              <a:rPr lang="en-US" sz="1600" b="1" i="1" dirty="0"/>
              <a:t>consideration</a:t>
            </a:r>
            <a:r>
              <a:rPr lang="en-US" sz="1600" dirty="0"/>
              <a:t> may be developed- considerations are requests or perceived requests for change or improvement indicated by an individual, family member, staff, or monitor. They may result in service change or provide an opportunity to improve the quality of life of the individual.                        </a:t>
            </a:r>
          </a:p>
          <a:p>
            <a:pPr marL="0" indent="0">
              <a:buNone/>
            </a:pPr>
            <a:r>
              <a:rPr lang="en-US" sz="1600"/>
              <a:t>      Considerations </a:t>
            </a:r>
            <a:r>
              <a:rPr lang="en-US" sz="1600" dirty="0"/>
              <a:t>are completed in HCSIS after a pre-survey for the fiscal year has been completed and finalized.</a:t>
            </a:r>
          </a:p>
          <a:p>
            <a:pPr>
              <a:buFont typeface="Wingdings" panose="05000000000000000000" pitchFamily="2" charset="2"/>
              <a:buChar char="v"/>
            </a:pPr>
            <a:r>
              <a:rPr lang="en-US" sz="1600" dirty="0"/>
              <a:t> If a </a:t>
            </a:r>
            <a:r>
              <a:rPr lang="en-US" sz="1600" b="1" i="1" dirty="0"/>
              <a:t>concern</a:t>
            </a:r>
            <a:r>
              <a:rPr lang="en-US" sz="1600" dirty="0"/>
              <a:t>- as noted and explained in the EDE is evident in the event a serious health and/or safety concern is  identified during a monitoring visit, the monitor will  contact the IM4Q Director to determine if immediate action needs to be taken. </a:t>
            </a:r>
          </a:p>
          <a:p>
            <a:pPr marL="0" indent="0">
              <a:buNone/>
            </a:pPr>
            <a:r>
              <a:rPr lang="en-US" sz="1600" dirty="0"/>
              <a:t>       Local program coordinator contacts the County program office and SCO for follow-up action; done with in 24 </a:t>
            </a:r>
          </a:p>
          <a:p>
            <a:pPr marL="0" indent="0">
              <a:buNone/>
            </a:pPr>
            <a:r>
              <a:rPr lang="en-US" sz="1600" dirty="0"/>
              <a:t>       hours.          </a:t>
            </a:r>
          </a:p>
          <a:p>
            <a:pPr marL="0" indent="0">
              <a:buNone/>
            </a:pPr>
            <a:r>
              <a:rPr lang="en-US" sz="1600" dirty="0"/>
              <a:t>       All parties who suspect abuse or neglect when carrying out their respective roles will immediately report to the</a:t>
            </a:r>
          </a:p>
          <a:p>
            <a:pPr marL="0" indent="0">
              <a:buNone/>
            </a:pPr>
            <a:r>
              <a:rPr lang="en-US" sz="1600" dirty="0"/>
              <a:t>       appropriate source (i.e. police, child line, adult protective services, etc.). </a:t>
            </a:r>
          </a:p>
          <a:p>
            <a:pPr marL="0" indent="0">
              <a:buNone/>
            </a:pPr>
            <a:endParaRPr lang="en-US" sz="1600" dirty="0"/>
          </a:p>
          <a:p>
            <a:pPr marL="0" indent="0">
              <a:buNone/>
            </a:pPr>
            <a:r>
              <a:rPr lang="en-US" sz="1600" dirty="0"/>
              <a:t>       </a:t>
            </a:r>
          </a:p>
          <a:p>
            <a:pPr marL="0" indent="0">
              <a:buNone/>
            </a:pPr>
            <a:r>
              <a:rPr lang="en-US" sz="1600" dirty="0"/>
              <a:t>      The County program is responsible to advise local program on actions taken to address reports of this nature. A concern is  also noted in the HCSIS System and  follow-  </a:t>
            </a:r>
          </a:p>
          <a:p>
            <a:pPr marL="0" indent="0">
              <a:buNone/>
            </a:pPr>
            <a:r>
              <a:rPr lang="en-US" sz="1600" dirty="0"/>
              <a:t>       up is completed. </a:t>
            </a:r>
          </a:p>
        </p:txBody>
      </p:sp>
    </p:spTree>
    <p:extLst>
      <p:ext uri="{BB962C8B-B14F-4D97-AF65-F5344CB8AC3E}">
        <p14:creationId xmlns:p14="http://schemas.microsoft.com/office/powerpoint/2010/main" val="214747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1028-F1F7-975A-DB71-9E452EA5C301}"/>
              </a:ext>
            </a:extLst>
          </p:cNvPr>
          <p:cNvSpPr>
            <a:spLocks noGrp="1"/>
          </p:cNvSpPr>
          <p:nvPr>
            <p:ph type="title"/>
          </p:nvPr>
        </p:nvSpPr>
        <p:spPr/>
        <p:txBody>
          <a:bodyPr/>
          <a:lstStyle/>
          <a:p>
            <a:r>
              <a:rPr lang="en-US" dirty="0"/>
              <a:t>Considerations </a:t>
            </a:r>
          </a:p>
        </p:txBody>
      </p:sp>
      <p:sp>
        <p:nvSpPr>
          <p:cNvPr id="3" name="Content Placeholder 2">
            <a:extLst>
              <a:ext uri="{FF2B5EF4-FFF2-40B4-BE49-F238E27FC236}">
                <a16:creationId xmlns:a16="http://schemas.microsoft.com/office/drawing/2014/main" id="{AE81036F-1346-41B3-963A-F5198F9E7D03}"/>
              </a:ext>
            </a:extLst>
          </p:cNvPr>
          <p:cNvSpPr>
            <a:spLocks noGrp="1"/>
          </p:cNvSpPr>
          <p:nvPr>
            <p:ph idx="1"/>
          </p:nvPr>
        </p:nvSpPr>
        <p:spPr/>
        <p:txBody>
          <a:bodyPr>
            <a:normAutofit/>
          </a:bodyPr>
          <a:lstStyle/>
          <a:p>
            <a:pPr>
              <a:buFont typeface="Wingdings" panose="05000000000000000000" pitchFamily="2" charset="2"/>
              <a:buChar char="v"/>
            </a:pPr>
            <a:r>
              <a:rPr lang="en-US" sz="1800" dirty="0"/>
              <a:t>Within 7 days the program coordinator will document in HCSIS any considerations developed from an interview.</a:t>
            </a:r>
          </a:p>
          <a:p>
            <a:pPr>
              <a:buFont typeface="Wingdings" panose="05000000000000000000" pitchFamily="2" charset="2"/>
              <a:buChar char="v"/>
            </a:pPr>
            <a:r>
              <a:rPr lang="en-US" sz="1800" dirty="0"/>
              <a:t>County program office and SCO receive a HCSIS alert that a consideration requires follow-up.</a:t>
            </a:r>
          </a:p>
          <a:p>
            <a:pPr>
              <a:buFont typeface="Wingdings" panose="05000000000000000000" pitchFamily="2" charset="2"/>
              <a:buChar char="v"/>
            </a:pPr>
            <a:r>
              <a:rPr lang="en-US" sz="1800" dirty="0"/>
              <a:t>Supports Coordinator  contacts individual/family to schedule a team meeting. The team discusses what appropriate action needs to be taken. Within 30 days of the alert being received in HCSIS, the SC must document in HCSIS what actions have been take to mitigate the consideration.</a:t>
            </a:r>
          </a:p>
          <a:p>
            <a:pPr>
              <a:buFont typeface="Wingdings" panose="05000000000000000000" pitchFamily="2" charset="2"/>
              <a:buChar char="v"/>
            </a:pPr>
            <a:r>
              <a:rPr lang="en-US" sz="1800" dirty="0"/>
              <a:t>The SC Supervisor reviews the information and determines that the consideration was appropriately addressed. Once review is complete, the SC supervisor “Submits” the consideration in HCSIS. </a:t>
            </a:r>
          </a:p>
        </p:txBody>
      </p:sp>
    </p:spTree>
    <p:extLst>
      <p:ext uri="{BB962C8B-B14F-4D97-AF65-F5344CB8AC3E}">
        <p14:creationId xmlns:p14="http://schemas.microsoft.com/office/powerpoint/2010/main" val="112352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908B-D915-7A8A-CD06-236443A5919D}"/>
              </a:ext>
            </a:extLst>
          </p:cNvPr>
          <p:cNvSpPr>
            <a:spLocks noGrp="1"/>
          </p:cNvSpPr>
          <p:nvPr>
            <p:ph type="title"/>
          </p:nvPr>
        </p:nvSpPr>
        <p:spPr/>
        <p:txBody>
          <a:bodyPr/>
          <a:lstStyle/>
          <a:p>
            <a:r>
              <a:rPr lang="en-US" dirty="0"/>
              <a:t>State Center Considerations</a:t>
            </a:r>
          </a:p>
        </p:txBody>
      </p:sp>
      <p:sp>
        <p:nvSpPr>
          <p:cNvPr id="3" name="Content Placeholder 2">
            <a:extLst>
              <a:ext uri="{FF2B5EF4-FFF2-40B4-BE49-F238E27FC236}">
                <a16:creationId xmlns:a16="http://schemas.microsoft.com/office/drawing/2014/main" id="{0FE00DF4-B364-C213-66E4-5CA26BFD7AC1}"/>
              </a:ext>
            </a:extLst>
          </p:cNvPr>
          <p:cNvSpPr>
            <a:spLocks noGrp="1"/>
          </p:cNvSpPr>
          <p:nvPr>
            <p:ph idx="1"/>
          </p:nvPr>
        </p:nvSpPr>
        <p:spPr/>
        <p:txBody>
          <a:bodyPr/>
          <a:lstStyle/>
          <a:p>
            <a:pPr>
              <a:buFont typeface="Wingdings" panose="05000000000000000000" pitchFamily="2" charset="2"/>
              <a:buChar char="v"/>
            </a:pPr>
            <a:r>
              <a:rPr lang="en-US" sz="1800" dirty="0">
                <a:effectLst/>
                <a:latin typeface="Garamond" panose="02020404030301010803" pitchFamily="18" charset="0"/>
                <a:ea typeface="Calibri" panose="020F0502020204030204" pitchFamily="34" charset="0"/>
                <a:cs typeface="Times New Roman" panose="02020603050405020304" pitchFamily="18" charset="0"/>
              </a:rPr>
              <a:t>Considerations for individuals residing in State Centers are entered in HCSIS by various IM4Q programs. The home County and SCO receive alerts that there is an individual that resides at a State Center with considerations and follow-up is needed.  The SCO conducts follow-up with the resident and State Center Coordinator, which is crucial for the closing of the loop process to occur. A written summary is provided by the State Center, documenting the follow-up that has occurred</a:t>
            </a:r>
            <a:r>
              <a:rPr lang="en-US" sz="1800" i="1" dirty="0">
                <a:solidFill>
                  <a:srgbClr val="00B0F0"/>
                </a:solidFill>
                <a:effectLst/>
                <a:latin typeface="Garamond" panose="02020404030301010803" pitchFamily="18" charset="0"/>
                <a:ea typeface="Calibri" panose="020F0502020204030204" pitchFamily="34" charset="0"/>
                <a:cs typeface="Times New Roman" panose="02020603050405020304" pitchFamily="18" charset="0"/>
              </a:rPr>
              <a:t>.</a:t>
            </a:r>
            <a:r>
              <a:rPr lang="en-US" sz="1800" dirty="0">
                <a:effectLst/>
                <a:latin typeface="Garamond" panose="02020404030301010803" pitchFamily="18" charset="0"/>
                <a:ea typeface="Calibri" panose="020F0502020204030204" pitchFamily="34" charset="0"/>
                <a:cs typeface="Times New Roman" panose="02020603050405020304" pitchFamily="18" charset="0"/>
              </a:rPr>
              <a:t>  This summary is then placed in the individual’s file.</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63261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DD56-6A25-E4BA-5668-76A6CD2FFC3E}"/>
              </a:ext>
            </a:extLst>
          </p:cNvPr>
          <p:cNvSpPr>
            <a:spLocks noGrp="1"/>
          </p:cNvSpPr>
          <p:nvPr>
            <p:ph type="title"/>
          </p:nvPr>
        </p:nvSpPr>
        <p:spPr/>
        <p:txBody>
          <a:bodyPr/>
          <a:lstStyle/>
          <a:p>
            <a:r>
              <a:rPr lang="en-US" dirty="0"/>
              <a:t>“Closing the Loop”</a:t>
            </a:r>
          </a:p>
        </p:txBody>
      </p:sp>
      <p:sp>
        <p:nvSpPr>
          <p:cNvPr id="3" name="Content Placeholder 2">
            <a:extLst>
              <a:ext uri="{FF2B5EF4-FFF2-40B4-BE49-F238E27FC236}">
                <a16:creationId xmlns:a16="http://schemas.microsoft.com/office/drawing/2014/main" id="{FD2DDE66-0F3E-84F7-5D12-CE1DFA4CF003}"/>
              </a:ext>
            </a:extLst>
          </p:cNvPr>
          <p:cNvSpPr>
            <a:spLocks noGrp="1"/>
          </p:cNvSpPr>
          <p:nvPr>
            <p:ph idx="1"/>
          </p:nvPr>
        </p:nvSpPr>
        <p:spPr/>
        <p:txBody>
          <a:bodyPr>
            <a:normAutofit fontScale="92500" lnSpcReduction="20000"/>
          </a:bodyPr>
          <a:lstStyle/>
          <a:p>
            <a:pPr marR="0">
              <a:lnSpc>
                <a:spcPct val="115000"/>
              </a:lnSpc>
              <a:spcBef>
                <a:spcPts val="0"/>
              </a:spcBef>
              <a:spcAft>
                <a:spcPts val="0"/>
              </a:spcAft>
              <a:buFont typeface="Wingdings" panose="05000000000000000000" pitchFamily="2" charset="2"/>
              <a:buChar char="v"/>
            </a:pPr>
            <a:r>
              <a:rPr lang="en-US" sz="1900" dirty="0">
                <a:latin typeface="Garamond" panose="02020404030301010803" pitchFamily="18" charset="0"/>
              </a:rPr>
              <a:t>The ‘closing the loop’ process refers to the practices used by County MH/ID Programs and Supports Coordination Organizations (SCOs), in collaboration with people with disabilities, family members, the provider community, and the local programs, to ensure that the considerations raised by IM4Q programs as a result of their survey interviews are being addressed by the County MH/ID Program and SCOs in a timely and effective way. The closing the loop process involves communication between the Local Program, the AE, and SCOs. This communication occurs within the structure provided by HCSIS.</a:t>
            </a:r>
            <a:endParaRPr lang="en-US" sz="1800" dirty="0">
              <a:latin typeface="Garamond" panose="020204040303010108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latin typeface="Garamond" panose="020204040303010108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latin typeface="Garamond" panose="02020404030301010803" pitchFamily="18" charset="0"/>
                <a:ea typeface="Calibri" panose="020F0502020204030204" pitchFamily="34" charset="0"/>
                <a:cs typeface="Times New Roman" panose="02020603050405020304" pitchFamily="18" charset="0"/>
              </a:rPr>
              <a:t>    </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Wingdings" panose="05000000000000000000" pitchFamily="2" charset="2"/>
              <a:buChar char="v"/>
            </a:pPr>
            <a:r>
              <a:rPr lang="en-US" sz="1900" dirty="0">
                <a:effectLst/>
                <a:latin typeface="Garamond" panose="02020404030301010803" pitchFamily="18" charset="0"/>
                <a:ea typeface="Calibri" panose="020F0502020204030204" pitchFamily="34" charset="0"/>
                <a:cs typeface="Times New Roman" panose="02020603050405020304" pitchFamily="18" charset="0"/>
              </a:rPr>
              <a:t>The local IM4Q team conducts annual trainings with local SCO’s, ensuring that their staff</a:t>
            </a:r>
          </a:p>
          <a:p>
            <a:pPr marL="0" marR="0" indent="0">
              <a:lnSpc>
                <a:spcPct val="115000"/>
              </a:lnSpc>
              <a:spcBef>
                <a:spcPts val="0"/>
              </a:spcBef>
              <a:spcAft>
                <a:spcPts val="0"/>
              </a:spcAft>
              <a:buNone/>
            </a:pPr>
            <a:r>
              <a:rPr lang="en-US" sz="1900" dirty="0">
                <a:latin typeface="Garamond" panose="02020404030301010803" pitchFamily="18" charset="0"/>
                <a:ea typeface="Calibri" panose="020F0502020204030204" pitchFamily="34" charset="0"/>
                <a:cs typeface="Times New Roman" panose="02020603050405020304" pitchFamily="18" charset="0"/>
              </a:rPr>
              <a:t>     u</a:t>
            </a:r>
            <a:r>
              <a:rPr lang="en-US" sz="1900" dirty="0">
                <a:effectLst/>
                <a:latin typeface="Garamond" panose="02020404030301010803" pitchFamily="18" charset="0"/>
                <a:ea typeface="Calibri" panose="020F0502020204030204" pitchFamily="34" charset="0"/>
                <a:cs typeface="Times New Roman" panose="02020603050405020304" pitchFamily="18" charset="0"/>
              </a:rPr>
              <a:t>nderstand the importance of IM4Q and understand the “closing of the loop” process. </a:t>
            </a:r>
            <a:r>
              <a:rPr kumimoji="0" lang="en-US" sz="19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Calibri" panose="020F0502020204030204" pitchFamily="34" charset="0"/>
                <a:cs typeface="Times New Roman" panose="02020603050405020304" pitchFamily="18" charset="0"/>
              </a:rPr>
              <a:t> The staff are</a:t>
            </a:r>
          </a:p>
          <a:p>
            <a:pPr marL="0" marR="0" indent="0">
              <a:lnSpc>
                <a:spcPct val="115000"/>
              </a:lnSpc>
              <a:spcBef>
                <a:spcPts val="0"/>
              </a:spcBef>
              <a:spcAft>
                <a:spcPts val="0"/>
              </a:spcAft>
              <a:buNone/>
            </a:pPr>
            <a:r>
              <a:rPr lang="en-US" sz="1900" dirty="0">
                <a:solidFill>
                  <a:prstClr val="black">
                    <a:lumMod val="85000"/>
                    <a:lumOff val="15000"/>
                  </a:prstClr>
                </a:solidFill>
                <a:latin typeface="Garamond" panose="02020404030301010803" pitchFamily="18" charset="0"/>
                <a:ea typeface="Calibri" panose="020F0502020204030204" pitchFamily="34" charset="0"/>
                <a:cs typeface="Times New Roman" panose="02020603050405020304" pitchFamily="18" charset="0"/>
              </a:rPr>
              <a:t>     also trained on how to enter the follow-up information into the HCSIS system.</a:t>
            </a:r>
            <a:endParaRPr lang="en-US" sz="1900" dirty="0">
              <a:effectLst/>
              <a:latin typeface="Garamond" panose="02020404030301010803" pitchFamily="18" charset="0"/>
              <a:ea typeface="Calibri" panose="020F0502020204030204" pitchFamily="34" charset="0"/>
              <a:cs typeface="Times New Roman" panose="02020603050405020304" pitchFamily="18" charset="0"/>
            </a:endParaRPr>
          </a:p>
          <a:p>
            <a:pPr marL="1200150" marR="0">
              <a:lnSpc>
                <a:spcPct val="115000"/>
              </a:lnSpc>
              <a:spcBef>
                <a:spcPts val="0"/>
              </a:spcBef>
              <a:spcAft>
                <a:spcPts val="0"/>
              </a:spcAft>
              <a:buFont typeface="Wingdings" panose="05000000000000000000" pitchFamily="2" charset="2"/>
              <a:buChar char="v"/>
            </a:pPr>
            <a:endParaRPr lang="en-US" sz="1900" dirty="0">
              <a:effectLst/>
              <a:latin typeface="Garamond" panose="02020404030301010803" pitchFamily="18"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5353323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7057</TotalTime>
  <Words>994</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Garamond</vt:lpstr>
      <vt:lpstr>Wingdings</vt:lpstr>
      <vt:lpstr>Organic</vt:lpstr>
      <vt:lpstr>Essential Role of the Supports Coordinator</vt:lpstr>
      <vt:lpstr>      Supports Coordinators Role</vt:lpstr>
      <vt:lpstr>                     Explanation</vt:lpstr>
      <vt:lpstr>Pre-surveys</vt:lpstr>
      <vt:lpstr>   Pre-surveys</vt:lpstr>
      <vt:lpstr>Considerations or Concerns</vt:lpstr>
      <vt:lpstr>Considerations </vt:lpstr>
      <vt:lpstr>State Center Considerations</vt:lpstr>
      <vt:lpstr>“Closing the Loop”</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Role of the Support Coordinator</dc:title>
  <dc:creator>Ronda Wolff</dc:creator>
  <cp:lastModifiedBy>Mary Kay R. Cunningham</cp:lastModifiedBy>
  <cp:revision>5</cp:revision>
  <dcterms:created xsi:type="dcterms:W3CDTF">2023-05-31T23:16:49Z</dcterms:created>
  <dcterms:modified xsi:type="dcterms:W3CDTF">2023-07-05T14:00:32Z</dcterms:modified>
</cp:coreProperties>
</file>