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 id="2147483666" r:id="rId6"/>
  </p:sldMasterIdLst>
  <p:notesMasterIdLst>
    <p:notesMasterId r:id="rId25"/>
  </p:notesMasterIdLst>
  <p:sldIdLst>
    <p:sldId id="3259" r:id="rId7"/>
    <p:sldId id="3260" r:id="rId8"/>
    <p:sldId id="3261" r:id="rId9"/>
    <p:sldId id="3262" r:id="rId10"/>
    <p:sldId id="3263" r:id="rId11"/>
    <p:sldId id="3264" r:id="rId12"/>
    <p:sldId id="3275" r:id="rId13"/>
    <p:sldId id="3252" r:id="rId14"/>
    <p:sldId id="3265" r:id="rId15"/>
    <p:sldId id="3258" r:id="rId16"/>
    <p:sldId id="3266" r:id="rId17"/>
    <p:sldId id="3267" r:id="rId18"/>
    <p:sldId id="3268" r:id="rId19"/>
    <p:sldId id="3269" r:id="rId20"/>
    <p:sldId id="3270" r:id="rId21"/>
    <p:sldId id="3271" r:id="rId22"/>
    <p:sldId id="3272" r:id="rId23"/>
    <p:sldId id="3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F7A"/>
    <a:srgbClr val="58C4BF"/>
    <a:srgbClr val="41AD49"/>
    <a:srgbClr val="058B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20F117-4496-44B6-AFAC-0215FAF1CDC0}" v="20" dt="2023-07-06T02:54:53.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Survey Participants</c:v>
                </c:pt>
              </c:strCache>
            </c:strRef>
          </c:tx>
          <c:dPt>
            <c:idx val="0"/>
            <c:bubble3D val="0"/>
            <c:spPr>
              <a:solidFill>
                <a:srgbClr val="004F7A"/>
              </a:solidFill>
              <a:ln w="19050">
                <a:solidFill>
                  <a:schemeClr val="lt1"/>
                </a:solidFill>
              </a:ln>
              <a:effectLst/>
            </c:spPr>
            <c:extLst>
              <c:ext xmlns:c16="http://schemas.microsoft.com/office/drawing/2014/chart" uri="{C3380CC4-5D6E-409C-BE32-E72D297353CC}">
                <c16:uniqueId val="{00000001-1222-4E97-9185-55F9906B7A84}"/>
              </c:ext>
            </c:extLst>
          </c:dPt>
          <c:dPt>
            <c:idx val="1"/>
            <c:bubble3D val="0"/>
            <c:spPr>
              <a:solidFill>
                <a:srgbClr val="58C4BF"/>
              </a:solidFill>
              <a:ln w="19050">
                <a:solidFill>
                  <a:schemeClr val="lt1"/>
                </a:solidFill>
              </a:ln>
              <a:effectLst/>
            </c:spPr>
            <c:extLst>
              <c:ext xmlns:c16="http://schemas.microsoft.com/office/drawing/2014/chart" uri="{C3380CC4-5D6E-409C-BE32-E72D297353CC}">
                <c16:uniqueId val="{00000002-1222-4E97-9185-55F9906B7A84}"/>
              </c:ext>
            </c:extLst>
          </c:dPt>
          <c:dLbls>
            <c:dLbl>
              <c:idx val="0"/>
              <c:layout>
                <c:manualLayout>
                  <c:x val="-0.28229005936827201"/>
                  <c:y val="-0.14777837897590748"/>
                </c:manualLayout>
              </c:layout>
              <c:tx>
                <c:rich>
                  <a:bodyPr/>
                  <a:lstStyle/>
                  <a:p>
                    <a:r>
                      <a:rPr lang="en-US" sz="1800" b="1" dirty="0">
                        <a:solidFill>
                          <a:schemeClr val="bg1"/>
                        </a:solidFill>
                      </a:rPr>
                      <a:t>80.5% Monitors</a:t>
                    </a:r>
                  </a:p>
                </c:rich>
              </c:tx>
              <c:showLegendKey val="0"/>
              <c:showVal val="1"/>
              <c:showCatName val="0"/>
              <c:showSerName val="0"/>
              <c:showPercent val="0"/>
              <c:showBubbleSize val="0"/>
              <c:extLst>
                <c:ext xmlns:c15="http://schemas.microsoft.com/office/drawing/2012/chart" uri="{CE6537A1-D6FC-4f65-9D91-7224C49458BB}">
                  <c15:layout>
                    <c:manualLayout>
                      <c:w val="0.2814694487305735"/>
                      <c:h val="0.36020979875377446"/>
                    </c:manualLayout>
                  </c15:layout>
                  <c15:showDataLabelsRange val="0"/>
                </c:ext>
                <c:ext xmlns:c16="http://schemas.microsoft.com/office/drawing/2014/chart" uri="{C3380CC4-5D6E-409C-BE32-E72D297353CC}">
                  <c16:uniqueId val="{00000001-1222-4E97-9185-55F9906B7A84}"/>
                </c:ext>
              </c:extLst>
            </c:dLbl>
            <c:dLbl>
              <c:idx val="1"/>
              <c:layout>
                <c:manualLayout>
                  <c:x val="1.148854892777851E-2"/>
                  <c:y val="-1.0555598498279094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1800" b="1" dirty="0">
                        <a:solidFill>
                          <a:schemeClr val="tx1"/>
                        </a:solidFill>
                      </a:rPr>
                      <a:t>19.5% </a:t>
                    </a:r>
                  </a:p>
                  <a:p>
                    <a:pPr>
                      <a:defRPr/>
                    </a:pPr>
                    <a:r>
                      <a:rPr lang="en-US" sz="1800" b="1" dirty="0">
                        <a:solidFill>
                          <a:schemeClr val="tx1"/>
                        </a:solidFill>
                      </a:rPr>
                      <a:t>Program</a:t>
                    </a:r>
                    <a:r>
                      <a:rPr lang="en-US" sz="1800" b="1" baseline="0" dirty="0">
                        <a:solidFill>
                          <a:schemeClr val="tx1"/>
                        </a:solidFill>
                      </a:rPr>
                      <a:t> </a:t>
                    </a:r>
                  </a:p>
                  <a:p>
                    <a:pPr>
                      <a:defRPr/>
                    </a:pPr>
                    <a:r>
                      <a:rPr lang="en-US" sz="1800" b="1" baseline="0" dirty="0">
                        <a:solidFill>
                          <a:schemeClr val="tx1"/>
                        </a:solidFill>
                      </a:rPr>
                      <a:t>Coordinators</a:t>
                    </a:r>
                    <a:endParaRPr lang="en-US" sz="1800" b="1"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6261259165639288"/>
                      <c:h val="0.39847384331003621"/>
                    </c:manualLayout>
                  </c15:layout>
                  <c15:showDataLabelsRange val="0"/>
                </c:ext>
                <c:ext xmlns:c16="http://schemas.microsoft.com/office/drawing/2014/chart" uri="{C3380CC4-5D6E-409C-BE32-E72D297353CC}">
                  <c16:uniqueId val="{00000002-1222-4E97-9185-55F9906B7A8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Monitors</c:v>
                </c:pt>
                <c:pt idx="1">
                  <c:v>Program Coordinators</c:v>
                </c:pt>
              </c:strCache>
            </c:strRef>
          </c:cat>
          <c:val>
            <c:numRef>
              <c:f>Sheet1!$B$2:$B$3</c:f>
              <c:numCache>
                <c:formatCode>0.00%</c:formatCode>
                <c:ptCount val="2"/>
                <c:pt idx="0">
                  <c:v>0.80500000000000005</c:v>
                </c:pt>
                <c:pt idx="1">
                  <c:v>0.19500000000000001</c:v>
                </c:pt>
              </c:numCache>
            </c:numRef>
          </c:val>
          <c:extLst>
            <c:ext xmlns:c16="http://schemas.microsoft.com/office/drawing/2014/chart" uri="{C3380CC4-5D6E-409C-BE32-E72D297353CC}">
              <c16:uniqueId val="{00000000-1222-4E97-9185-55F9906B7A8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1"/>
            <c:invertIfNegative val="0"/>
            <c:bubble3D val="0"/>
            <c:spPr>
              <a:solidFill>
                <a:srgbClr val="058BB5"/>
              </a:solidFill>
              <a:ln w="19050">
                <a:solidFill>
                  <a:schemeClr val="lt1"/>
                </a:solidFill>
              </a:ln>
              <a:effectLst/>
            </c:spPr>
            <c:extLst>
              <c:ext xmlns:c16="http://schemas.microsoft.com/office/drawing/2014/chart" uri="{C3380CC4-5D6E-409C-BE32-E72D297353CC}">
                <c16:uniqueId val="{00000001-C355-454D-9CDC-37E36A366313}"/>
              </c:ext>
            </c:extLst>
          </c:dPt>
          <c:dPt>
            <c:idx val="2"/>
            <c:invertIfNegative val="0"/>
            <c:bubble3D val="0"/>
            <c:spPr>
              <a:solidFill>
                <a:srgbClr val="58C4BF"/>
              </a:solidFill>
              <a:ln w="19050">
                <a:solidFill>
                  <a:schemeClr val="lt1"/>
                </a:solidFill>
              </a:ln>
              <a:effectLst/>
            </c:spPr>
            <c:extLst>
              <c:ext xmlns:c16="http://schemas.microsoft.com/office/drawing/2014/chart" uri="{C3380CC4-5D6E-409C-BE32-E72D297353CC}">
                <c16:uniqueId val="{00000008-C355-454D-9CDC-37E36A366313}"/>
              </c:ext>
            </c:extLst>
          </c:dPt>
          <c:dPt>
            <c:idx val="4"/>
            <c:invertIfNegative val="0"/>
            <c:bubble3D val="0"/>
            <c:spPr>
              <a:solidFill>
                <a:srgbClr val="41AD49"/>
              </a:solidFill>
              <a:ln w="19050">
                <a:solidFill>
                  <a:schemeClr val="lt1"/>
                </a:solidFill>
              </a:ln>
              <a:effectLst/>
            </c:spPr>
            <c:extLst>
              <c:ext xmlns:c16="http://schemas.microsoft.com/office/drawing/2014/chart" uri="{C3380CC4-5D6E-409C-BE32-E72D297353CC}">
                <c16:uniqueId val="{00000007-C355-454D-9CDC-37E36A366313}"/>
              </c:ext>
            </c:extLst>
          </c:dPt>
          <c:dPt>
            <c:idx val="5"/>
            <c:invertIfNegative val="0"/>
            <c:bubble3D val="0"/>
            <c:spPr>
              <a:solidFill>
                <a:srgbClr val="004F7A"/>
              </a:solidFill>
              <a:ln w="19050">
                <a:solidFill>
                  <a:schemeClr val="lt1"/>
                </a:solidFill>
              </a:ln>
              <a:effectLst/>
            </c:spPr>
            <c:extLst>
              <c:ext xmlns:c16="http://schemas.microsoft.com/office/drawing/2014/chart" uri="{C3380CC4-5D6E-409C-BE32-E72D297353CC}">
                <c16:uniqueId val="{00000005-C355-454D-9CDC-37E36A366313}"/>
              </c:ext>
            </c:extLst>
          </c:dPt>
          <c:dPt>
            <c:idx val="6"/>
            <c:invertIfNegative val="0"/>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6-C355-454D-9CDC-37E36A366313}"/>
              </c:ext>
            </c:extLst>
          </c:dPt>
          <c:dPt>
            <c:idx val="7"/>
            <c:invertIfNegative val="0"/>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4-C355-454D-9CDC-37E36A366313}"/>
              </c:ext>
            </c:extLst>
          </c:dPt>
          <c:dPt>
            <c:idx val="8"/>
            <c:invertIfNegative val="0"/>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9-C355-454D-9CDC-37E36A366313}"/>
              </c:ext>
            </c:extLst>
          </c:dPt>
          <c:dLbls>
            <c:dLbl>
              <c:idx val="0"/>
              <c:tx>
                <c:rich>
                  <a:bodyPr/>
                  <a:lstStyle/>
                  <a:p>
                    <a:fld id="{98044698-04BB-4262-8125-E36AD4FB0F5A}"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355-454D-9CDC-37E36A366313}"/>
                </c:ext>
              </c:extLst>
            </c:dLbl>
            <c:dLbl>
              <c:idx val="1"/>
              <c:tx>
                <c:rich>
                  <a:bodyPr/>
                  <a:lstStyle/>
                  <a:p>
                    <a:fld id="{635A6C6D-CD94-4472-AB13-58FB6F6A247F}"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355-454D-9CDC-37E36A366313}"/>
                </c:ext>
              </c:extLst>
            </c:dLbl>
            <c:dLbl>
              <c:idx val="2"/>
              <c:layout>
                <c:manualLayout>
                  <c:x val="-3.2900862493291057E-2"/>
                  <c:y val="2.6452195597323643E-2"/>
                </c:manualLayout>
              </c:layout>
              <c:tx>
                <c:rich>
                  <a:bodyPr/>
                  <a:lstStyle/>
                  <a:p>
                    <a:fld id="{57C0D4C9-AD3B-418F-84C7-C042A76A5562}"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355-454D-9CDC-37E36A366313}"/>
                </c:ext>
              </c:extLst>
            </c:dLbl>
            <c:dLbl>
              <c:idx val="3"/>
              <c:layout>
                <c:manualLayout>
                  <c:x val="0"/>
                  <c:y val="2.314567114765818E-2"/>
                </c:manualLayout>
              </c:layout>
              <c:tx>
                <c:rich>
                  <a:bodyPr/>
                  <a:lstStyle/>
                  <a:p>
                    <a:r>
                      <a:rPr lang="en-US"/>
                      <a:t>21.7%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355-454D-9CDC-37E36A366313}"/>
                </c:ext>
              </c:extLst>
            </c:dLbl>
            <c:dLbl>
              <c:idx val="4"/>
              <c:layout>
                <c:manualLayout>
                  <c:x val="1.935344852546533E-2"/>
                  <c:y val="2.314567114765818E-2"/>
                </c:manualLayout>
              </c:layout>
              <c:tx>
                <c:rich>
                  <a:bodyPr/>
                  <a:lstStyle/>
                  <a:p>
                    <a:fld id="{BFC4C37C-1AB1-438A-BBEB-A96E387F7F23}"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355-454D-9CDC-37E36A366313}"/>
                </c:ext>
              </c:extLst>
            </c:dLbl>
            <c:dLbl>
              <c:idx val="5"/>
              <c:tx>
                <c:rich>
                  <a:bodyPr/>
                  <a:lstStyle/>
                  <a:p>
                    <a:fld id="{E87D40E9-BEE6-49B6-9753-0885B104B1A4}"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355-454D-9CDC-37E36A366313}"/>
                </c:ext>
              </c:extLst>
            </c:dLbl>
            <c:dLbl>
              <c:idx val="6"/>
              <c:tx>
                <c:rich>
                  <a:bodyPr/>
                  <a:lstStyle/>
                  <a:p>
                    <a:fld id="{4C1D9D5A-49D6-4756-94FD-E8D6F1E1E1C2}"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355-454D-9CDC-37E36A366313}"/>
                </c:ext>
              </c:extLst>
            </c:dLbl>
            <c:dLbl>
              <c:idx val="7"/>
              <c:tx>
                <c:rich>
                  <a:bodyPr/>
                  <a:lstStyle/>
                  <a:p>
                    <a:fld id="{B7CA3F8E-A64A-4703-84E9-EF0AB70BD994}"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355-454D-9CDC-37E36A366313}"/>
                </c:ext>
              </c:extLst>
            </c:dLbl>
            <c:dLbl>
              <c:idx val="8"/>
              <c:tx>
                <c:rich>
                  <a:bodyPr/>
                  <a:lstStyle/>
                  <a:p>
                    <a:fld id="{8236295E-7DCD-4768-A0A5-165394D42ACD}"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355-454D-9CDC-37E36A366313}"/>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&lt;1 Hour</c:v>
                </c:pt>
                <c:pt idx="1">
                  <c:v>1-2 Hours</c:v>
                </c:pt>
                <c:pt idx="2">
                  <c:v>2-3 Hours</c:v>
                </c:pt>
                <c:pt idx="3">
                  <c:v>3-4 Hours</c:v>
                </c:pt>
                <c:pt idx="4">
                  <c:v>4-5 Hours</c:v>
                </c:pt>
                <c:pt idx="5">
                  <c:v>6-7 Hours</c:v>
                </c:pt>
                <c:pt idx="6">
                  <c:v>7-8 Hours</c:v>
                </c:pt>
                <c:pt idx="7">
                  <c:v>9-10 Hours</c:v>
                </c:pt>
                <c:pt idx="8">
                  <c:v>10+ Hours</c:v>
                </c:pt>
              </c:strCache>
            </c:strRef>
          </c:cat>
          <c:val>
            <c:numRef>
              <c:f>Sheet1!$B$2:$B$10</c:f>
              <c:numCache>
                <c:formatCode>General</c:formatCode>
                <c:ptCount val="9"/>
                <c:pt idx="0">
                  <c:v>6</c:v>
                </c:pt>
                <c:pt idx="1">
                  <c:v>12</c:v>
                </c:pt>
                <c:pt idx="2">
                  <c:v>21.7</c:v>
                </c:pt>
                <c:pt idx="3">
                  <c:v>21.7</c:v>
                </c:pt>
                <c:pt idx="4">
                  <c:v>21.7</c:v>
                </c:pt>
                <c:pt idx="5">
                  <c:v>4.8</c:v>
                </c:pt>
                <c:pt idx="6">
                  <c:v>3.6</c:v>
                </c:pt>
                <c:pt idx="7">
                  <c:v>1.2</c:v>
                </c:pt>
                <c:pt idx="8">
                  <c:v>7.2</c:v>
                </c:pt>
              </c:numCache>
            </c:numRef>
          </c:val>
          <c:extLst>
            <c:ext xmlns:c16="http://schemas.microsoft.com/office/drawing/2014/chart" uri="{C3380CC4-5D6E-409C-BE32-E72D297353CC}">
              <c16:uniqueId val="{00000000-C355-454D-9CDC-37E36A366313}"/>
            </c:ext>
          </c:extLst>
        </c:ser>
        <c:dLbls>
          <c:showLegendKey val="0"/>
          <c:showVal val="0"/>
          <c:showCatName val="0"/>
          <c:showSerName val="0"/>
          <c:showPercent val="0"/>
          <c:showBubbleSize val="0"/>
        </c:dLbls>
        <c:gapWidth val="100"/>
        <c:axId val="841850784"/>
        <c:axId val="841864704"/>
      </c:barChart>
      <c:catAx>
        <c:axId val="8418507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1864704"/>
        <c:crosses val="autoZero"/>
        <c:auto val="1"/>
        <c:lblAlgn val="ctr"/>
        <c:lblOffset val="100"/>
        <c:noMultiLvlLbl val="0"/>
      </c:catAx>
      <c:valAx>
        <c:axId val="841864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1850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4F7A"/>
              </a:solidFill>
              <a:ln w="19050">
                <a:solidFill>
                  <a:schemeClr val="lt1"/>
                </a:solidFill>
              </a:ln>
              <a:effectLst/>
            </c:spPr>
            <c:extLst>
              <c:ext xmlns:c16="http://schemas.microsoft.com/office/drawing/2014/chart" uri="{C3380CC4-5D6E-409C-BE32-E72D297353CC}">
                <c16:uniqueId val="{00000001-679A-4518-9829-6BBA911D0072}"/>
              </c:ext>
            </c:extLst>
          </c:dPt>
          <c:dPt>
            <c:idx val="1"/>
            <c:bubble3D val="0"/>
            <c:spPr>
              <a:solidFill>
                <a:srgbClr val="41AD49"/>
              </a:solidFill>
              <a:ln w="19050">
                <a:solidFill>
                  <a:schemeClr val="lt1"/>
                </a:solidFill>
              </a:ln>
              <a:effectLst/>
            </c:spPr>
            <c:extLst>
              <c:ext xmlns:c16="http://schemas.microsoft.com/office/drawing/2014/chart" uri="{C3380CC4-5D6E-409C-BE32-E72D297353CC}">
                <c16:uniqueId val="{00000002-679A-4518-9829-6BBA911D007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679A-4518-9829-6BBA911D0072}"/>
              </c:ext>
            </c:extLst>
          </c:dPt>
          <c:dPt>
            <c:idx val="3"/>
            <c:bubble3D val="0"/>
            <c:spPr>
              <a:solidFill>
                <a:srgbClr val="58C4BF"/>
              </a:solidFill>
              <a:ln w="19050">
                <a:solidFill>
                  <a:schemeClr val="lt1"/>
                </a:solidFill>
              </a:ln>
              <a:effectLst/>
            </c:spPr>
            <c:extLst>
              <c:ext xmlns:c16="http://schemas.microsoft.com/office/drawing/2014/chart" uri="{C3380CC4-5D6E-409C-BE32-E72D297353CC}">
                <c16:uniqueId val="{00000003-679A-4518-9829-6BBA911D0072}"/>
              </c:ext>
            </c:extLst>
          </c:dPt>
          <c:dLbls>
            <c:dLbl>
              <c:idx val="0"/>
              <c:layout>
                <c:manualLayout>
                  <c:x val="5.0013635607345702E-2"/>
                  <c:y val="0"/>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464987993773893"/>
                      <c:h val="0.28329541743467118"/>
                    </c:manualLayout>
                  </c15:layout>
                </c:ext>
                <c:ext xmlns:c16="http://schemas.microsoft.com/office/drawing/2014/chart" uri="{C3380CC4-5D6E-409C-BE32-E72D297353CC}">
                  <c16:uniqueId val="{00000001-679A-4518-9829-6BBA911D0072}"/>
                </c:ext>
              </c:extLst>
            </c:dLbl>
            <c:dLbl>
              <c:idx val="1"/>
              <c:layout>
                <c:manualLayout>
                  <c:x val="-7.2519771630651278E-2"/>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679A-4518-9829-6BBA911D0072}"/>
                </c:ext>
              </c:extLst>
            </c:dLbl>
            <c:dLbl>
              <c:idx val="2"/>
              <c:layout>
                <c:manualLayout>
                  <c:x val="0.15379192949258796"/>
                  <c:y val="-7.5089581657058105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1593613613160276"/>
                      <c:h val="0.24947327847478959"/>
                    </c:manualLayout>
                  </c15:layout>
                </c:ext>
                <c:ext xmlns:c16="http://schemas.microsoft.com/office/drawing/2014/chart" uri="{C3380CC4-5D6E-409C-BE32-E72D297353CC}">
                  <c16:uniqueId val="{00000004-679A-4518-9829-6BBA911D0072}"/>
                </c:ext>
              </c:extLst>
            </c:dLbl>
            <c:dLbl>
              <c:idx val="3"/>
              <c:layout>
                <c:manualLayout>
                  <c:x val="0.40260986509117141"/>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308854874803461"/>
                      <c:h val="0.32163903359997748"/>
                    </c:manualLayout>
                  </c15:layout>
                </c:ext>
                <c:ext xmlns:c16="http://schemas.microsoft.com/office/drawing/2014/chart" uri="{C3380CC4-5D6E-409C-BE32-E72D297353CC}">
                  <c16:uniqueId val="{00000003-679A-4518-9829-6BBA911D007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Completely Trained</c:v>
                </c:pt>
                <c:pt idx="1">
                  <c:v>I Needed A Little More Training</c:v>
                </c:pt>
                <c:pt idx="2">
                  <c:v>I Needed A Lot More Training</c:v>
                </c:pt>
                <c:pt idx="3">
                  <c:v>Not At All Trained</c:v>
                </c:pt>
              </c:strCache>
            </c:strRef>
          </c:cat>
          <c:val>
            <c:numRef>
              <c:f>Sheet1!$B$2:$B$5</c:f>
              <c:numCache>
                <c:formatCode>0%</c:formatCode>
                <c:ptCount val="4"/>
                <c:pt idx="0">
                  <c:v>0.83</c:v>
                </c:pt>
                <c:pt idx="1">
                  <c:v>0.12</c:v>
                </c:pt>
                <c:pt idx="2">
                  <c:v>0.01</c:v>
                </c:pt>
                <c:pt idx="3">
                  <c:v>0.04</c:v>
                </c:pt>
              </c:numCache>
            </c:numRef>
          </c:val>
          <c:extLst>
            <c:ext xmlns:c16="http://schemas.microsoft.com/office/drawing/2014/chart" uri="{C3380CC4-5D6E-409C-BE32-E72D297353CC}">
              <c16:uniqueId val="{00000000-679A-4518-9829-6BBA911D007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0">
                <a:solidFill>
                  <a:sysClr val="windowText" lastClr="000000"/>
                </a:solidFill>
              </a:rPr>
              <a:t>How confident did you feel conducting Zoom interviews? </a:t>
            </a:r>
            <a:r>
              <a:rPr lang="en-US" sz="800" b="0"/>
              <a:t>(N=94) </a:t>
            </a:r>
          </a:p>
        </c:rich>
      </c:tx>
      <c:layout>
        <c:manualLayout>
          <c:xMode val="edge"/>
          <c:yMode val="edge"/>
          <c:x val="0.11095347927731787"/>
          <c:y val="3.24675324675324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92569568696418E-2"/>
          <c:y val="0.17203153988868275"/>
          <c:w val="0.86813770553986813"/>
          <c:h val="0.62201620089696585"/>
        </c:manualLayout>
      </c:layout>
      <c:barChart>
        <c:barDir val="col"/>
        <c:grouping val="clustered"/>
        <c:varyColors val="0"/>
        <c:ser>
          <c:idx val="1"/>
          <c:order val="1"/>
          <c:tx>
            <c:strRef>
              <c:f>'Confidence before and after '!$B$1</c:f>
              <c:strCache>
                <c:ptCount val="1"/>
                <c:pt idx="0">
                  <c:v>Before Training</c:v>
                </c:pt>
              </c:strCache>
            </c:strRef>
          </c:tx>
          <c:spPr>
            <a:solidFill>
              <a:srgbClr val="58C4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'Confidence before and after '!$A$2:$A$12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'Confidence before and after '!$B$2:$B$12</c:f>
              <c:numCache>
                <c:formatCode>General</c:formatCode>
                <c:ptCount val="11"/>
                <c:pt idx="0">
                  <c:v>6</c:v>
                </c:pt>
                <c:pt idx="1">
                  <c:v>5</c:v>
                </c:pt>
                <c:pt idx="2">
                  <c:v>2</c:v>
                </c:pt>
                <c:pt idx="3">
                  <c:v>3</c:v>
                </c:pt>
                <c:pt idx="4">
                  <c:v>5</c:v>
                </c:pt>
                <c:pt idx="5">
                  <c:v>13</c:v>
                </c:pt>
                <c:pt idx="6">
                  <c:v>12</c:v>
                </c:pt>
                <c:pt idx="7">
                  <c:v>5</c:v>
                </c:pt>
                <c:pt idx="8">
                  <c:v>12</c:v>
                </c:pt>
                <c:pt idx="9">
                  <c:v>5</c:v>
                </c:pt>
                <c:pt idx="10">
                  <c:v>26</c:v>
                </c:pt>
              </c:numCache>
            </c:numRef>
          </c:val>
          <c:extLst>
            <c:ext xmlns:c16="http://schemas.microsoft.com/office/drawing/2014/chart" uri="{C3380CC4-5D6E-409C-BE32-E72D297353CC}">
              <c16:uniqueId val="{00000000-9D8B-45A5-972C-E68B6FD669BE}"/>
            </c:ext>
          </c:extLst>
        </c:ser>
        <c:ser>
          <c:idx val="2"/>
          <c:order val="2"/>
          <c:tx>
            <c:strRef>
              <c:f>'Confidence before and after '!$C$1</c:f>
              <c:strCache>
                <c:ptCount val="1"/>
                <c:pt idx="0">
                  <c:v>After Training</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'Confidence before and after '!$A$2:$A$12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'Confidence before and after '!$C$2:$C$12</c:f>
              <c:numCache>
                <c:formatCode>General</c:formatCode>
                <c:ptCount val="11"/>
                <c:pt idx="0">
                  <c:v>0</c:v>
                </c:pt>
                <c:pt idx="1">
                  <c:v>0</c:v>
                </c:pt>
                <c:pt idx="2">
                  <c:v>1</c:v>
                </c:pt>
                <c:pt idx="3">
                  <c:v>1</c:v>
                </c:pt>
                <c:pt idx="4">
                  <c:v>0</c:v>
                </c:pt>
                <c:pt idx="5">
                  <c:v>1</c:v>
                </c:pt>
                <c:pt idx="6">
                  <c:v>3</c:v>
                </c:pt>
                <c:pt idx="7">
                  <c:v>5</c:v>
                </c:pt>
                <c:pt idx="8">
                  <c:v>13</c:v>
                </c:pt>
                <c:pt idx="9">
                  <c:v>17</c:v>
                </c:pt>
                <c:pt idx="10">
                  <c:v>53</c:v>
                </c:pt>
              </c:numCache>
            </c:numRef>
          </c:val>
          <c:extLst>
            <c:ext xmlns:c16="http://schemas.microsoft.com/office/drawing/2014/chart" uri="{C3380CC4-5D6E-409C-BE32-E72D297353CC}">
              <c16:uniqueId val="{00000001-9D8B-45A5-972C-E68B6FD669BE}"/>
            </c:ext>
          </c:extLst>
        </c:ser>
        <c:dLbls>
          <c:dLblPos val="outEnd"/>
          <c:showLegendKey val="0"/>
          <c:showVal val="1"/>
          <c:showCatName val="0"/>
          <c:showSerName val="0"/>
          <c:showPercent val="0"/>
          <c:showBubbleSize val="0"/>
        </c:dLbls>
        <c:gapWidth val="150"/>
        <c:axId val="85857744"/>
        <c:axId val="85855248"/>
        <c:extLst>
          <c:ext xmlns:c15="http://schemas.microsoft.com/office/drawing/2012/chart" uri="{02D57815-91ED-43cb-92C2-25804820EDAC}">
            <c15:filteredBarSeries>
              <c15:ser>
                <c:idx val="0"/>
                <c:order val="0"/>
                <c:tx>
                  <c:strRef>
                    <c:extLst>
                      <c:ext uri="{02D57815-91ED-43cb-92C2-25804820EDAC}">
                        <c15:formulaRef>
                          <c15:sqref>'Confidence before and after '!$A$1</c15:sqref>
                        </c15:formulaRef>
                      </c:ext>
                    </c:extLst>
                    <c:strCache>
                      <c:ptCount val="1"/>
                      <c:pt idx="0">
                        <c:v>How confident did you feel conducting Zoom interviews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'Confidence before and after '!$A$2:$A$12</c15:sqref>
                        </c15:formulaRef>
                      </c:ext>
                    </c:extLst>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extLst>
                      <c:ext uri="{02D57815-91ED-43cb-92C2-25804820EDAC}">
                        <c15:formulaRef>
                          <c15:sqref>'Confidence before and after '!$A$2:$A$12</c15:sqref>
                        </c15:formulaRef>
                      </c:ext>
                    </c:extLst>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val>
                <c:extLst>
                  <c:ext xmlns:c16="http://schemas.microsoft.com/office/drawing/2014/chart" uri="{C3380CC4-5D6E-409C-BE32-E72D297353CC}">
                    <c16:uniqueId val="{00000002-9D8B-45A5-972C-E68B6FD669BE}"/>
                  </c:ext>
                </c:extLst>
              </c15:ser>
            </c15:filteredBarSeries>
          </c:ext>
        </c:extLst>
      </c:barChart>
      <c:catAx>
        <c:axId val="858577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800" b="0" i="0" u="none" strike="noStrike" baseline="0">
                    <a:effectLst/>
                  </a:rPr>
                  <a:t>Not at all</a:t>
                </a:r>
              </a:p>
              <a:p>
                <a:pPr>
                  <a:defRPr/>
                </a:pPr>
                <a:r>
                  <a:rPr lang="en-US" sz="800" b="0" i="0" u="none" strike="noStrike" baseline="0">
                    <a:effectLst/>
                  </a:rPr>
                  <a:t>confident</a:t>
                </a:r>
                <a:endParaRPr lang="en-US" sz="800"/>
              </a:p>
            </c:rich>
          </c:tx>
          <c:layout>
            <c:manualLayout>
              <c:xMode val="edge"/>
              <c:yMode val="edge"/>
              <c:x val="8.7725015262909989E-2"/>
              <c:y val="0.859902414795553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855248"/>
        <c:crosses val="autoZero"/>
        <c:auto val="1"/>
        <c:lblAlgn val="ctr"/>
        <c:lblOffset val="100"/>
        <c:noMultiLvlLbl val="0"/>
      </c:catAx>
      <c:valAx>
        <c:axId val="85855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800" b="0" i="0" u="none" strike="noStrike" baseline="0">
                    <a:effectLst/>
                  </a:rPr>
                  <a:t>Extremely</a:t>
                </a:r>
              </a:p>
              <a:p>
                <a:pPr>
                  <a:defRPr/>
                </a:pPr>
                <a:r>
                  <a:rPr lang="en-US" sz="800" b="0" i="0" u="none" strike="noStrike" baseline="0">
                    <a:effectLst/>
                  </a:rPr>
                  <a:t> Confident</a:t>
                </a:r>
                <a:endParaRPr lang="en-US" sz="800"/>
              </a:p>
            </c:rich>
          </c:tx>
          <c:layout>
            <c:manualLayout>
              <c:xMode val="edge"/>
              <c:yMode val="edge"/>
              <c:x val="0.88583656812978995"/>
              <c:y val="0.86057879128745274"/>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857744"/>
        <c:crosses val="autoZero"/>
        <c:crossBetween val="between"/>
      </c:valAx>
      <c:spPr>
        <a:noFill/>
        <a:ln>
          <a:noFill/>
        </a:ln>
        <a:effectLst/>
      </c:spPr>
    </c:plotArea>
    <c:legend>
      <c:legendPos val="r"/>
      <c:layout>
        <c:manualLayout>
          <c:xMode val="edge"/>
          <c:yMode val="edge"/>
          <c:x val="0.11602100051020051"/>
          <c:y val="0.19930353673323303"/>
          <c:w val="0.20115182717544922"/>
          <c:h val="0.1515621600324604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0.4603</cdr:x>
      <cdr:y>0.101</cdr:y>
    </cdr:from>
    <cdr:to>
      <cdr:x>0.73513</cdr:x>
      <cdr:y>0.12221</cdr:y>
    </cdr:to>
    <cdr:cxnSp macro="">
      <cdr:nvCxnSpPr>
        <cdr:cNvPr id="3" name="Straight Connector 2">
          <a:extLst xmlns:a="http://schemas.openxmlformats.org/drawingml/2006/main">
            <a:ext uri="{FF2B5EF4-FFF2-40B4-BE49-F238E27FC236}">
              <a16:creationId xmlns:a16="http://schemas.microsoft.com/office/drawing/2014/main" id="{DBF4B538-DCF5-76AC-E3A8-AF048A73CD7B}"/>
            </a:ext>
          </a:extLst>
        </cdr:cNvPr>
        <cdr:cNvCxnSpPr/>
      </cdr:nvCxnSpPr>
      <cdr:spPr>
        <a:xfrm xmlns:a="http://schemas.openxmlformats.org/drawingml/2006/main">
          <a:off x="2337683" y="401434"/>
          <a:ext cx="1395778" cy="84302"/>
        </a:xfrm>
        <a:prstGeom xmlns:a="http://schemas.openxmlformats.org/drawingml/2006/main" prst="line">
          <a:avLst/>
        </a:prstGeom>
        <a:ln xmlns:a="http://schemas.openxmlformats.org/drawingml/2006/main">
          <a:solidFill>
            <a:schemeClr val="accent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BE4C3-14AE-4C61-ADC8-540FC35AD7CA}" type="datetimeFigureOut">
              <a:rPr lang="en-US" smtClean="0"/>
              <a:t>7/11/2023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EBD6E-D9EF-4500-9B9A-B0F22A6924F6}" type="slidenum">
              <a:rPr lang="en-US" smtClean="0"/>
              <a:t>‹#›</a:t>
            </a:fld>
            <a:endParaRPr lang="en-US"/>
          </a:p>
        </p:txBody>
      </p:sp>
    </p:spTree>
    <p:extLst>
      <p:ext uri="{BB962C8B-B14F-4D97-AF65-F5344CB8AC3E}">
        <p14:creationId xmlns:p14="http://schemas.microsoft.com/office/powerpoint/2010/main" val="948264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National Leadership Consortium on Developmental Disabilities was founded in 2006 and has facilitated more than 100 of our Leadership Institute training programs across the nation, with more than 3,000 graduates who are current and emerging leaders in the disabilities field. We aim to support the development and connection of leaders to have the skills, knowledge, values, and resources needed to impact organizational and systems change that is aligned with establishing the rights and self-determination of people with disabilities. To do this, our trainings focus on developing i</a:t>
            </a:r>
            <a:r>
              <a:rPr lang="en-US" dirty="0"/>
              <a:t>ndividual leadership and interpersonal leadership skills, organizational best practice and change management, current and future trends, best practices in services and supports.</a:t>
            </a:r>
          </a:p>
        </p:txBody>
      </p:sp>
      <p:sp>
        <p:nvSpPr>
          <p:cNvPr id="4" name="Slide Number Placeholder 3"/>
          <p:cNvSpPr>
            <a:spLocks noGrp="1"/>
          </p:cNvSpPr>
          <p:nvPr>
            <p:ph type="sldNum" sz="quarter" idx="5"/>
          </p:nvPr>
        </p:nvSpPr>
        <p:spPr/>
        <p:txBody>
          <a:bodyPr/>
          <a:lstStyle/>
          <a:p>
            <a:fld id="{2C46847E-1EA9-4F6B-ADE8-CAAB644FC5AE}" type="slidenum">
              <a:rPr lang="en-US" smtClean="0"/>
              <a:t>2</a:t>
            </a:fld>
            <a:endParaRPr lang="en-US"/>
          </a:p>
        </p:txBody>
      </p:sp>
    </p:spTree>
    <p:extLst>
      <p:ext uri="{BB962C8B-B14F-4D97-AF65-F5344CB8AC3E}">
        <p14:creationId xmlns:p14="http://schemas.microsoft.com/office/powerpoint/2010/main" val="1398518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All groups of IM4Q Monitors, those with and without disabilities, named similar benefits of conducting interviews virtually when asked in the survey and interviews, including health safety, increased comfort, and the ability to schedule more interviews. However, Monitors with disabilities emphasized the benefits of the convenience, accessibility, and flexibility of virtual interviewing more. In contrast, other Monitors named the lack of transportation worries (i.e., less wear and tear on vehicles, no travel time, saving money on gas, no stress to find parking, no buses near location) as a top benefit of conducting interviews virtually. Many IM4Q Monitors with disabilities valued the convenience of virtual interviewing, liking that they were able to do the interviews from home without having to go out in bad weather, worry about finding someone’s house, or worry about how accessible it would be for them once they got there. Other benefits of virtual interviewing included: easier scheduling, increased safety, more engaged interviewees, and opportunities for Monitors to keep working throughout the pandemic.</a:t>
            </a:r>
          </a:p>
          <a:p>
            <a:r>
              <a:rPr lang="en-US" sz="1800" b="0" i="0" u="none" strike="noStrike" baseline="0" dirty="0">
                <a:solidFill>
                  <a:srgbClr val="000000"/>
                </a:solidFill>
                <a:latin typeface="Times New Roman" panose="02020603050405020304" pitchFamily="18" charset="0"/>
              </a:rPr>
              <a:t>Program Coordinators also named less travel as the top benefit of virtual interviews. They noted that having to travel less saved time, saved money for the program, and kept more interviews scheduled during bad weather. Less travel was also one of the reasons Program Coordinators reported that they were able to schedule more interviews when they were done virtually. Flexibility in schedules and being able to meet with people in different locations at the same time also reportedly contributed to being able to schedule more interviews virtually. </a:t>
            </a:r>
          </a:p>
          <a:p>
            <a:r>
              <a:rPr lang="en-US" sz="1800" b="0" i="0" u="none" strike="noStrike" baseline="0" dirty="0">
                <a:solidFill>
                  <a:srgbClr val="000000"/>
                </a:solidFill>
                <a:latin typeface="Times New Roman" panose="02020603050405020304" pitchFamily="18" charset="0"/>
              </a:rPr>
              <a:t>Program Coordinators also noted that virtual interviewing was more comfortable and convenient. The people with disabilities being interviewed did not have to worry about Monitors seeing into their homes or cleaning before visits; interviewees were more willing to meet with Monitors online. It was also more convenient for people living in family settings and easier for parents who worked during the day to participate in virtual interviews. The Monitors wasted less time on “no shows” and did not have to worry about accessibility, which allowed more people with disabilities to participate as Monitors when they did not face transportation and accessibility issues. </a:t>
            </a:r>
            <a:endParaRPr lang="en-US" dirty="0"/>
          </a:p>
        </p:txBody>
      </p:sp>
      <p:sp>
        <p:nvSpPr>
          <p:cNvPr id="4" name="Slide Number Placeholder 3"/>
          <p:cNvSpPr>
            <a:spLocks noGrp="1"/>
          </p:cNvSpPr>
          <p:nvPr>
            <p:ph type="sldNum" sz="quarter" idx="5"/>
          </p:nvPr>
        </p:nvSpPr>
        <p:spPr/>
        <p:txBody>
          <a:bodyPr/>
          <a:lstStyle/>
          <a:p>
            <a:fld id="{61D32AAB-208F-4D2E-9E72-F1007CCE24DF}" type="slidenum">
              <a:rPr lang="en-US" smtClean="0"/>
              <a:t>11</a:t>
            </a:fld>
            <a:endParaRPr lang="en-US"/>
          </a:p>
        </p:txBody>
      </p:sp>
    </p:spTree>
    <p:extLst>
      <p:ext uri="{BB962C8B-B14F-4D97-AF65-F5344CB8AC3E}">
        <p14:creationId xmlns:p14="http://schemas.microsoft.com/office/powerpoint/2010/main" val="2369654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All groups of IM4Q Monitors, those with and without disabilities, named similar benefits of conducting interviews virtually when asked in the survey and interviews, including health safety, increased comfort, and the ability to schedule more interviews. However, Monitors with disabilities emphasized the benefits of the convenience, accessibility, and flexibility of virtual interviewing more. In contrast, other Monitors named the lack of transportation worries (i.e., less wear and tear on vehicles, no travel time, saving money on gas, no stress to find parking, no buses near location) as a top benefit of conducting interviews virtually. Many IM4Q Monitors with disabilities valued the convenience of virtual interviewing, liking that they were able to do the interviews from home without having to go out in bad weather, worry about finding someone’s house, or worry about how accessible it would be for them once they got there. Other benefits of virtual interviewing included: easier scheduling, increased safety, more engaged interviewees, and opportunities for Monitors to keep working throughout the pandemic.</a:t>
            </a:r>
          </a:p>
          <a:p>
            <a:r>
              <a:rPr lang="en-US" sz="1800" b="0" i="0" u="none" strike="noStrike" baseline="0" dirty="0">
                <a:solidFill>
                  <a:srgbClr val="000000"/>
                </a:solidFill>
                <a:latin typeface="Times New Roman" panose="02020603050405020304" pitchFamily="18" charset="0"/>
              </a:rPr>
              <a:t>Program Coordinators also named less travel as the top benefit of virtual interviews. They noted that having to travel less saved time, saved money for the program, and kept more interviews scheduled during bad weather. Less travel was also one of the reasons Program Coordinators reported that they were able to schedule more interviews when they were done virtually. Flexibility in schedules and being able to meet with people in different locations at the same time also reportedly contributed to being able to schedule more interviews virtually. </a:t>
            </a:r>
          </a:p>
          <a:p>
            <a:r>
              <a:rPr lang="en-US" sz="1800" b="0" i="0" u="none" strike="noStrike" baseline="0" dirty="0">
                <a:solidFill>
                  <a:srgbClr val="000000"/>
                </a:solidFill>
                <a:latin typeface="Times New Roman" panose="02020603050405020304" pitchFamily="18" charset="0"/>
              </a:rPr>
              <a:t>Program Coordinators also noted that virtual interviewing was more comfortable and convenient. The people with disabilities being interviewed did not have to worry about Monitors seeing into their homes or cleaning before visits; interviewees were more willing to meet with Monitors online. It was also more convenient for people living in family settings and easier for parents who worked during the day to participate in virtual interviews. The Monitors wasted less time on “no shows” and did not have to worry about accessibility, which allowed more people with disabilities to participate as Monitors when they did not face transportation and accessibility issues. </a:t>
            </a:r>
            <a:endParaRPr lang="en-US" dirty="0"/>
          </a:p>
        </p:txBody>
      </p:sp>
      <p:sp>
        <p:nvSpPr>
          <p:cNvPr id="4" name="Slide Number Placeholder 3"/>
          <p:cNvSpPr>
            <a:spLocks noGrp="1"/>
          </p:cNvSpPr>
          <p:nvPr>
            <p:ph type="sldNum" sz="quarter" idx="5"/>
          </p:nvPr>
        </p:nvSpPr>
        <p:spPr/>
        <p:txBody>
          <a:bodyPr/>
          <a:lstStyle/>
          <a:p>
            <a:fld id="{61D32AAB-208F-4D2E-9E72-F1007CCE24DF}" type="slidenum">
              <a:rPr lang="en-US" smtClean="0"/>
              <a:t>12</a:t>
            </a:fld>
            <a:endParaRPr lang="en-US"/>
          </a:p>
        </p:txBody>
      </p:sp>
    </p:spTree>
    <p:extLst>
      <p:ext uri="{BB962C8B-B14F-4D97-AF65-F5344CB8AC3E}">
        <p14:creationId xmlns:p14="http://schemas.microsoft.com/office/powerpoint/2010/main" val="1836980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Technical difficulties and inability to assess the physical environment and support staff of the person being interviewed were the top challenges reported about virtual interviewing, followed closely by the lack of engagement and difficulty building rapport with the interviewee. </a:t>
            </a:r>
          </a:p>
          <a:p>
            <a:r>
              <a:rPr lang="en-US" sz="1800" b="0" i="0" u="none" strike="noStrike" baseline="0" dirty="0">
                <a:solidFill>
                  <a:srgbClr val="000000"/>
                </a:solidFill>
                <a:latin typeface="Times New Roman" panose="02020603050405020304" pitchFamily="18" charset="0"/>
              </a:rPr>
              <a:t>Most comments in the survey and interviews related to challenges indicated some sort of technical issues, such as issues with Zoom (e.g., the interviewee not having access to Zoom, not having the correct link, not being able to log on, not knowing how to use the platform and its features, discomfort with Zoom, and difficulty having them download the app), internet issues (e.g., not able to connect, poor audio, getting cut off due to a poor connection, the screen freezing due to a poor connection), and not having the technology needed to participate (e.g., no internet access or no device with the ability to connect via the internet). The comments were filled with frustration that Monitors struggled to help with these issues on the interviewee’s end. </a:t>
            </a:r>
          </a:p>
          <a:p>
            <a:r>
              <a:rPr lang="en-US" sz="1800" b="0" i="0" u="none" strike="noStrike" baseline="0" dirty="0">
                <a:solidFill>
                  <a:srgbClr val="000000"/>
                </a:solidFill>
                <a:latin typeface="Times New Roman" panose="02020603050405020304" pitchFamily="18" charset="0"/>
              </a:rPr>
              <a:t>Not being physically present during the interview also posed problems for participants. Some of the questions during the IM4Q interviews required the interviewer to report data about the interviewee’s environment and staff; this was difficult to do via a Zoom call, and many Monitors mentioned the issue. Monitors also shared that because they could not see off-screen, they were not always sure who was in the room with the interviewee, and privacy could not be ensured. One Monitor with disabilities explained in an interview how she thought someone was off to the side and influencing the interviewee’s answers during one interview. </a:t>
            </a:r>
          </a:p>
          <a:p>
            <a:r>
              <a:rPr lang="en-US" sz="1800" b="0" i="0" u="none" strike="noStrike" baseline="0" dirty="0">
                <a:solidFill>
                  <a:srgbClr val="000000"/>
                </a:solidFill>
                <a:latin typeface="Times New Roman" panose="02020603050405020304" pitchFamily="18" charset="0"/>
              </a:rPr>
              <a:t>Virtual interviews were also reported to be less personal than in-person interviews, leading to less relationship building and trust and more no-shows. Some Monitors explained how engaging people on the other end of a Zoom call was harder, making the interviewee not as talkative or interactive as they would have been in person. Because the Zoom calls were less social, Monitors also found it more difficult to build a rapport with the interviewees. Further, because it was easier not to meet for a Zoom call than to ignore Monitors knocking at your door, some Monitors dealt with more no-shows than in-person interviews. </a:t>
            </a:r>
          </a:p>
          <a:p>
            <a:r>
              <a:rPr lang="en-US" sz="1800" b="0" i="0" u="none" strike="noStrike" baseline="0" dirty="0">
                <a:solidFill>
                  <a:srgbClr val="000000"/>
                </a:solidFill>
                <a:latin typeface="Times New Roman" panose="02020603050405020304" pitchFamily="18" charset="0"/>
              </a:rPr>
              <a:t>Coordinators also mentioned the lack of comfort interviewees and their support had with technology and how that negatively impacted the interviews. Specifically, they shared that many interviewees or their support staff did not feel comfortable using technological equipment even when offered, had Zoom fatigue, and struggled to use available equipment. Also, getting everyone on the screen was sometimes challenging on the virtual platform. Monitors could not tell who was in the room. Program Coordinators also mentioned that sometimes too many people on the Zoom call at once interfered with the interviews. </a:t>
            </a:r>
          </a:p>
          <a:p>
            <a:r>
              <a:rPr lang="en-US" sz="1800" b="0" i="0" u="none" strike="noStrike" baseline="0" dirty="0">
                <a:solidFill>
                  <a:srgbClr val="000000"/>
                </a:solidFill>
                <a:latin typeface="Times New Roman" panose="02020603050405020304" pitchFamily="18" charset="0"/>
              </a:rPr>
              <a:t>Program Coordinators also spoke about difficulty establishing a rapport between the Monitor and the person being interviewed. They noted that several Monitors struggled to maintain a person’s attention on Zoom, it was hard to read reactions, the Monitor with a disability may not be as easily understood through technology or be able to use as many non-verbal cues, and there was a general decrease in comfort for participants. Many Program Coordinators mentioned that it was easier for potential interviewees to cancel or not attend interviews </a:t>
            </a:r>
            <a:endParaRPr lang="en-US" dirty="0"/>
          </a:p>
        </p:txBody>
      </p:sp>
      <p:sp>
        <p:nvSpPr>
          <p:cNvPr id="4" name="Slide Number Placeholder 3"/>
          <p:cNvSpPr>
            <a:spLocks noGrp="1"/>
          </p:cNvSpPr>
          <p:nvPr>
            <p:ph type="sldNum" sz="quarter" idx="5"/>
          </p:nvPr>
        </p:nvSpPr>
        <p:spPr/>
        <p:txBody>
          <a:bodyPr/>
          <a:lstStyle/>
          <a:p>
            <a:fld id="{2C46847E-1EA9-4F6B-ADE8-CAAB644FC5AE}" type="slidenum">
              <a:rPr lang="en-US" smtClean="0"/>
              <a:t>13</a:t>
            </a:fld>
            <a:endParaRPr lang="en-US"/>
          </a:p>
        </p:txBody>
      </p:sp>
    </p:spTree>
    <p:extLst>
      <p:ext uri="{BB962C8B-B14F-4D97-AF65-F5344CB8AC3E}">
        <p14:creationId xmlns:p14="http://schemas.microsoft.com/office/powerpoint/2010/main" val="4084185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46847E-1EA9-4F6B-ADE8-CAAB644FC5AE}" type="slidenum">
              <a:rPr lang="en-US" smtClean="0"/>
              <a:t>14</a:t>
            </a:fld>
            <a:endParaRPr lang="en-US"/>
          </a:p>
        </p:txBody>
      </p:sp>
    </p:spTree>
    <p:extLst>
      <p:ext uri="{BB962C8B-B14F-4D97-AF65-F5344CB8AC3E}">
        <p14:creationId xmlns:p14="http://schemas.microsoft.com/office/powerpoint/2010/main" val="1283567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Implications for other researchers about virtual vs. in person</a:t>
            </a:r>
          </a:p>
          <a:p>
            <a:r>
              <a:rPr lang="en-US" sz="1800" b="0" i="0" u="none" strike="noStrike" baseline="0" dirty="0">
                <a:solidFill>
                  <a:srgbClr val="000000"/>
                </a:solidFill>
                <a:latin typeface="Times New Roman" panose="02020603050405020304" pitchFamily="18" charset="0"/>
              </a:rPr>
              <a:t>Results from interviews of Monitors with disabilities show mixed reviews as to whether the quality or amount of information provided was better or worse during the virtual interviews. Some Monitors identified issues with gathering information from interviewees. They shared interviewees could be hard to understand (and did not have a translator or someone supporting them with communication), difficult to engage with, or talked over by the person supporting them during the interview. However, some Monitors noted that these were also challenges they faced in the in-person interviews. </a:t>
            </a:r>
          </a:p>
          <a:p>
            <a:r>
              <a:rPr lang="en-US" sz="1800" b="0" i="0" u="none" strike="noStrike" baseline="0" dirty="0">
                <a:solidFill>
                  <a:srgbClr val="000000"/>
                </a:solidFill>
                <a:latin typeface="Times New Roman" panose="02020603050405020304" pitchFamily="18" charset="0"/>
              </a:rPr>
              <a:t>Some Monitors with disabilities shared that it was harder to build rapport and trust with people virtually, so people were more hesitant to offer personal information. They also shared concerns that people with less access to technology or data availability would be less likely to get involved in the interviews. Finally, a few people shared that some interviewees did not show up at the scheduled time, although they also said that was an issue with in-person interviews. These results are discussed further in the next section. </a:t>
            </a:r>
            <a:endParaRPr lang="en-US" dirty="0"/>
          </a:p>
        </p:txBody>
      </p:sp>
      <p:sp>
        <p:nvSpPr>
          <p:cNvPr id="4" name="Slide Number Placeholder 3"/>
          <p:cNvSpPr>
            <a:spLocks noGrp="1"/>
          </p:cNvSpPr>
          <p:nvPr>
            <p:ph type="sldNum" sz="quarter" idx="5"/>
          </p:nvPr>
        </p:nvSpPr>
        <p:spPr/>
        <p:txBody>
          <a:bodyPr/>
          <a:lstStyle/>
          <a:p>
            <a:fld id="{61D32AAB-208F-4D2E-9E72-F1007CCE24DF}" type="slidenum">
              <a:rPr lang="en-US" smtClean="0"/>
              <a:t>15</a:t>
            </a:fld>
            <a:endParaRPr lang="en-US"/>
          </a:p>
        </p:txBody>
      </p:sp>
    </p:spTree>
    <p:extLst>
      <p:ext uri="{BB962C8B-B14F-4D97-AF65-F5344CB8AC3E}">
        <p14:creationId xmlns:p14="http://schemas.microsoft.com/office/powerpoint/2010/main" val="4028360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457200" algn="l" defTabSz="914400" rtl="0" eaLnBrk="1" fontAlgn="base" latinLnBrk="0" hangingPunct="1">
              <a:lnSpc>
                <a:spcPct val="100000"/>
              </a:lnSpc>
              <a:spcBef>
                <a:spcPts val="0"/>
              </a:spcBef>
              <a:spcAft>
                <a:spcPts val="200"/>
              </a:spcAft>
              <a:buClrTx/>
              <a:buSzTx/>
              <a:buFontTx/>
              <a:buNone/>
              <a:tabLst/>
              <a:defRPr/>
            </a:pPr>
            <a:r>
              <a:rPr lang="en-US" sz="1800" dirty="0">
                <a:solidFill>
                  <a:srgbClr val="222222"/>
                </a:solidFill>
                <a:effectLst/>
                <a:latin typeface="Times New Roman" panose="02020603050405020304" pitchFamily="18" charset="0"/>
                <a:ea typeface="Times New Roman" panose="02020603050405020304" pitchFamily="18" charset="0"/>
              </a:rPr>
              <a:t>Monitors and Program Coordinators generally rated the transition to virtual monitoring positively. On average, Monitors with disabilities [in yellow] (8.9 out of 10), Monitors who were family members [in light green] (8.5 out of 10), and Monitors without disabilities [in dark green] (8.6 out of 10) rated the transition more positively than Program Coordinators [in dark blue] (7.74 out of 10). Figure Eight shows how each participating group rated their overall transition experience on a scale from 0 to 10, with high and low percentages displayed. </a:t>
            </a:r>
            <a:endParaRPr lang="en-US" sz="1800" dirty="0">
              <a:effectLst/>
              <a:latin typeface="Times New Roman" panose="02020603050405020304" pitchFamily="18" charset="0"/>
              <a:ea typeface="Times New Roman" panose="02020603050405020304" pitchFamily="18" charset="0"/>
            </a:endParaRPr>
          </a:p>
          <a:p>
            <a:pPr marL="0" marR="0" indent="457200" fontAlgn="base">
              <a:spcBef>
                <a:spcPts val="0"/>
              </a:spcBef>
              <a:spcAft>
                <a:spcPts val="200"/>
              </a:spcAft>
            </a:pPr>
            <a:r>
              <a:rPr lang="en-US" sz="1800" dirty="0">
                <a:solidFill>
                  <a:srgbClr val="222222"/>
                </a:solidFill>
                <a:effectLst/>
                <a:latin typeface="Times New Roman" panose="02020603050405020304" pitchFamily="18" charset="0"/>
                <a:ea typeface="Times New Roman" panose="02020603050405020304" pitchFamily="18" charset="0"/>
              </a:rPr>
              <a:t>Results from the interviews may shed light on the differences between Monitors with disabilities and Program Coordinators. For example, several Monitors with disabilities shared that they preferred the virtual interviews because they were more accessible and less time-consuming than in-person interviews, which involved arranging transportation and potentially inaccessible interview spaces. These benefits and challenges are described further in the section below.  </a:t>
            </a:r>
            <a:endParaRPr lang="en-US" sz="1800" dirty="0">
              <a:effectLst/>
              <a:latin typeface="Times New Roman" panose="02020603050405020304" pitchFamily="18" charset="0"/>
              <a:ea typeface="Times New Roman" panose="02020603050405020304" pitchFamily="18" charset="0"/>
            </a:endParaRPr>
          </a:p>
          <a:p>
            <a:pPr marL="0" marR="0" indent="457200" fontAlgn="base">
              <a:spcBef>
                <a:spcPts val="0"/>
              </a:spcBef>
              <a:spcAft>
                <a:spcPts val="200"/>
              </a:spcAft>
            </a:pPr>
            <a:r>
              <a:rPr lang="en-US" sz="1800" dirty="0">
                <a:solidFill>
                  <a:srgbClr val="222222"/>
                </a:solidFill>
                <a:effectLst/>
                <a:latin typeface="Times New Roman" panose="02020603050405020304" pitchFamily="18" charset="0"/>
                <a:ea typeface="Times New Roman" panose="02020603050405020304" pitchFamily="18" charset="0"/>
              </a:rPr>
              <a:t>Many Monitors with disabilities also shared that their experiences with the transition to virtual interviews depended on their familiarity and comfort with technology (particularly the Zoom platform) and the support they received to arrange, conduct, and submit results from the interviews. People who were more familiar with Zoom, or had the support they needed, tended to describe the transition as smoother. However, when Monitors with disabilities felt they did not have the support they needed to access and use Zoom or troubleshoot technical issues during the interview, they described the transition as less successful. These results will also be discussed further in the </a:t>
            </a:r>
            <a:r>
              <a:rPr lang="en-US" sz="1800" i="1" dirty="0">
                <a:solidFill>
                  <a:srgbClr val="222222"/>
                </a:solidFill>
                <a:effectLst/>
                <a:latin typeface="Times New Roman" panose="02020603050405020304" pitchFamily="18" charset="0"/>
                <a:ea typeface="Times New Roman" panose="02020603050405020304" pitchFamily="18" charset="0"/>
              </a:rPr>
              <a:t>Benefits and Challenges of Virtual Interviewing </a:t>
            </a:r>
            <a:r>
              <a:rPr lang="en-US" sz="1800" dirty="0">
                <a:solidFill>
                  <a:srgbClr val="222222"/>
                </a:solidFill>
                <a:effectLst/>
                <a:latin typeface="Times New Roman" panose="02020603050405020304" pitchFamily="18" charset="0"/>
                <a:ea typeface="Times New Roman" panose="02020603050405020304" pitchFamily="18" charset="0"/>
              </a:rPr>
              <a:t>section of this report.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1D32AAB-208F-4D2E-9E72-F1007CCE24DF}" type="slidenum">
              <a:rPr lang="en-US" smtClean="0"/>
              <a:t>16</a:t>
            </a:fld>
            <a:endParaRPr lang="en-US"/>
          </a:p>
        </p:txBody>
      </p:sp>
    </p:spTree>
    <p:extLst>
      <p:ext uri="{BB962C8B-B14F-4D97-AF65-F5344CB8AC3E}">
        <p14:creationId xmlns:p14="http://schemas.microsoft.com/office/powerpoint/2010/main" val="2838867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457200" algn="l" defTabSz="914400" rtl="0" eaLnBrk="1" fontAlgn="base" latinLnBrk="0" hangingPunct="1">
              <a:lnSpc>
                <a:spcPct val="100000"/>
              </a:lnSpc>
              <a:spcBef>
                <a:spcPts val="0"/>
              </a:spcBef>
              <a:spcAft>
                <a:spcPts val="200"/>
              </a:spcAft>
              <a:buClrTx/>
              <a:buSzTx/>
              <a:buFontTx/>
              <a:buNone/>
              <a:tabLst/>
              <a:defRPr/>
            </a:pPr>
            <a:r>
              <a:rPr lang="en-US" sz="1800" dirty="0">
                <a:solidFill>
                  <a:srgbClr val="222222"/>
                </a:solidFill>
                <a:effectLst/>
                <a:latin typeface="Times New Roman" panose="02020603050405020304" pitchFamily="18" charset="0"/>
                <a:ea typeface="Times New Roman" panose="02020603050405020304" pitchFamily="18" charset="0"/>
              </a:rPr>
              <a:t>Participants had many recommendations about how to help support monitors with disabilities in their roles.</a:t>
            </a:r>
          </a:p>
          <a:p>
            <a:pPr marL="0" marR="0" lvl="0" indent="457200" algn="l" defTabSz="914400" rtl="0" eaLnBrk="1" fontAlgn="base" latinLnBrk="0" hangingPunct="1">
              <a:lnSpc>
                <a:spcPct val="100000"/>
              </a:lnSpc>
              <a:spcBef>
                <a:spcPts val="0"/>
              </a:spcBef>
              <a:spcAft>
                <a:spcPts val="200"/>
              </a:spcAft>
              <a:buClrTx/>
              <a:buSzTx/>
              <a:buFontTx/>
              <a:buNone/>
              <a:tabLst/>
              <a:defRPr/>
            </a:pPr>
            <a:r>
              <a:rPr lang="en-US" sz="1800" dirty="0">
                <a:solidFill>
                  <a:srgbClr val="222222"/>
                </a:solidFill>
                <a:effectLst/>
                <a:latin typeface="Times New Roman" panose="02020603050405020304" pitchFamily="18" charset="0"/>
                <a:ea typeface="Times New Roman" panose="02020603050405020304" pitchFamily="18" charset="0"/>
              </a:rPr>
              <a:t>Many of these strategies can be implanted in other settings to best support people with disabilities (and those without) in all competitive employment positions. </a:t>
            </a:r>
            <a:endParaRPr lang="en-US" sz="1800" dirty="0">
              <a:effectLst/>
              <a:latin typeface="Times New Roman" panose="02020603050405020304" pitchFamily="18" charset="0"/>
              <a:ea typeface="Times New Roman" panose="02020603050405020304" pitchFamily="18" charset="0"/>
            </a:endParaRPr>
          </a:p>
          <a:p>
            <a:r>
              <a:rPr lang="en-US" dirty="0"/>
              <a:t>Personalized support and training—discuss with the employee how they learn best and what they need to be successful</a:t>
            </a:r>
          </a:p>
          <a:p>
            <a:r>
              <a:rPr lang="en-US" dirty="0"/>
              <a:t>Multi-formatted training and ongoing support—offer in-person/online, one time/multiple, lecture/interactive/roleplaying, one on one/group, etc.</a:t>
            </a:r>
          </a:p>
          <a:p>
            <a:r>
              <a:rPr lang="en-US" dirty="0"/>
              <a:t>Tangible training and reference materials—cheat sheets, written reference materials and guidebooks, videos</a:t>
            </a:r>
          </a:p>
          <a:p>
            <a:r>
              <a:rPr lang="en-US" dirty="0"/>
              <a:t>Ongoing support and training—periodic check ins with employees, refresher trainings, opportunities to ask questions and give feedback</a:t>
            </a:r>
          </a:p>
          <a:p>
            <a:r>
              <a:rPr lang="en-US" dirty="0"/>
              <a:t>Invite support staff to training—make sure the people supporting the person with disabilities can be a reference and support as well; they may also have advice on how to best support that person</a:t>
            </a:r>
          </a:p>
        </p:txBody>
      </p:sp>
      <p:sp>
        <p:nvSpPr>
          <p:cNvPr id="4" name="Slide Number Placeholder 3"/>
          <p:cNvSpPr>
            <a:spLocks noGrp="1"/>
          </p:cNvSpPr>
          <p:nvPr>
            <p:ph type="sldNum" sz="quarter" idx="5"/>
          </p:nvPr>
        </p:nvSpPr>
        <p:spPr/>
        <p:txBody>
          <a:bodyPr/>
          <a:lstStyle/>
          <a:p>
            <a:fld id="{61D32AAB-208F-4D2E-9E72-F1007CCE24DF}" type="slidenum">
              <a:rPr lang="en-US" smtClean="0"/>
              <a:t>17</a:t>
            </a:fld>
            <a:endParaRPr lang="en-US"/>
          </a:p>
        </p:txBody>
      </p:sp>
    </p:spTree>
    <p:extLst>
      <p:ext uri="{BB962C8B-B14F-4D97-AF65-F5344CB8AC3E}">
        <p14:creationId xmlns:p14="http://schemas.microsoft.com/office/powerpoint/2010/main" val="3334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The National Leadership Consortium on Developmental Disabilities was funded by the Institute on Disabilities at Temple University to conduct an external evaluation to understand the transition from in-person to virtual IM4Q monitoring that will inform future training and accessibility for Monitors with disabilities. The mixed methods evaluation took place from June 2022 through August 2022. It consisted of two phases of data collection: 1) A survey of all Monitors and Program Coordinators, and 2) Interviews with 12 Monitors with disabilities.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 survey consisted of two tracks, one for Monitors and one for Program Coordinators and had about 30 questions, depending on how the participant answered. Survey questions related to three core focus areas: 1) Training and preparation, 2) Ongoing support, and 3) Overall experiences and recommendations. The survey contained multiple choice and short answer questions and was open to respondents from July 5th through August 6th, 2022. The survey link was sent to Program Coordinators at all Pennsylvania IM4Q programs who were asked to distribute the link to the Monitors in their programs. </a:t>
            </a:r>
          </a:p>
          <a:p>
            <a:r>
              <a:rPr lang="en-US" sz="1800" b="0" i="0" u="none" strike="noStrike" baseline="0" dirty="0">
                <a:solidFill>
                  <a:srgbClr val="000000"/>
                </a:solidFill>
                <a:latin typeface="Times New Roman" panose="02020603050405020304" pitchFamily="18" charset="0"/>
              </a:rPr>
              <a:t>For more in-depth descriptions of experiences and perspectives, we interviewed 12 monitors with disabilities who were recruited through the survey, which contained an option to give your email for an  additional follow up interview. Program coordinators also helped with recruiting people to be interviewed. Interview questions reflected the same core focus areas of the survey and were open-ended.</a:t>
            </a:r>
          </a:p>
          <a:p>
            <a:endParaRPr lang="en-US" dirty="0"/>
          </a:p>
        </p:txBody>
      </p:sp>
      <p:sp>
        <p:nvSpPr>
          <p:cNvPr id="4" name="Slide Number Placeholder 3"/>
          <p:cNvSpPr>
            <a:spLocks noGrp="1"/>
          </p:cNvSpPr>
          <p:nvPr>
            <p:ph type="sldNum" sz="quarter" idx="5"/>
          </p:nvPr>
        </p:nvSpPr>
        <p:spPr/>
        <p:txBody>
          <a:bodyPr/>
          <a:lstStyle/>
          <a:p>
            <a:fld id="{61D32AAB-208F-4D2E-9E72-F1007CCE24DF}" type="slidenum">
              <a:rPr lang="en-US" smtClean="0"/>
              <a:t>3</a:t>
            </a:fld>
            <a:endParaRPr lang="en-US"/>
          </a:p>
        </p:txBody>
      </p:sp>
    </p:spTree>
    <p:extLst>
      <p:ext uri="{BB962C8B-B14F-4D97-AF65-F5344CB8AC3E}">
        <p14:creationId xmlns:p14="http://schemas.microsoft.com/office/powerpoint/2010/main" val="4157107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Survey participants were predominantly white (92.4%) and female (89.0%). The majority of participants were between 25-34 years old (13.56%), 35-54 years old (17.0%), and more than 65 years old (17.0%); 30% chose not to report their age. Nearly half of the participants (48.3%) had four years or less experience with the IM4Q program. Almost one-quarter (23.1%) of the Monitors had been an IM4Q Monitor for only one year, while 3% had done it for more than 20 years. Of the Program Coordinators who participated, three-quarters (72.7%) had joined the IM4Q program over the previous ten years, while 10% had been a Coordinator for 20 years. </a:t>
            </a:r>
          </a:p>
          <a:p>
            <a:r>
              <a:rPr lang="en-US" sz="1800" b="0" i="0" u="none" strike="noStrike" baseline="0" dirty="0">
                <a:solidFill>
                  <a:srgbClr val="000000"/>
                </a:solidFill>
                <a:latin typeface="Times New Roman" panose="02020603050405020304" pitchFamily="18" charset="0"/>
              </a:rPr>
              <a:t>Twelve Monitors with disabilities participated in the interviews. All interview participants identified as White, and two-thirds as female. Most Monitors interviewed were between 45 and 54 years old, representing 33.3% of the interview participants. While most Monitors identified as having more than one disability, half self-identified as having intellectual or cognitive disabilities. Two-fifths of the IM4Q programs in Pennsylvania were represented in the interviews, with Monitors from 8 out of the 20 IM4Q programs participating. One-quarter of the interviewees have been Monitors for four years, with one participant having more than 13 years of experience in the IM4Q program. </a:t>
            </a:r>
            <a:endParaRPr lang="en-US" dirty="0"/>
          </a:p>
        </p:txBody>
      </p:sp>
      <p:sp>
        <p:nvSpPr>
          <p:cNvPr id="4" name="Slide Number Placeholder 3"/>
          <p:cNvSpPr>
            <a:spLocks noGrp="1"/>
          </p:cNvSpPr>
          <p:nvPr>
            <p:ph type="sldNum" sz="quarter" idx="5"/>
          </p:nvPr>
        </p:nvSpPr>
        <p:spPr/>
        <p:txBody>
          <a:bodyPr/>
          <a:lstStyle/>
          <a:p>
            <a:fld id="{2C46847E-1EA9-4F6B-ADE8-CAAB644FC5AE}" type="slidenum">
              <a:rPr lang="en-US" smtClean="0"/>
              <a:t>4</a:t>
            </a:fld>
            <a:endParaRPr lang="en-US"/>
          </a:p>
        </p:txBody>
      </p:sp>
    </p:spTree>
    <p:extLst>
      <p:ext uri="{BB962C8B-B14F-4D97-AF65-F5344CB8AC3E}">
        <p14:creationId xmlns:p14="http://schemas.microsoft.com/office/powerpoint/2010/main" val="93867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b="0" u="none" strike="noStrike" baseline="0" dirty="0">
                <a:solidFill>
                  <a:srgbClr val="000000"/>
                </a:solidFill>
              </a:rPr>
              <a:t>How many hours of training did you get to transition from in-person to virtual interviewing?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Most of the participants (65.1%) received between two to five hours of training to transition from in-person to virtual interviewing, with one-third of those participants receiving 2-3 hours of training, one-third receiving 3-4 hours of training, and one-third receiving 4-5 hours of training. Six participants (7.2%) said they received more than 10 hours of training, while five (6%) reported receiving less than one hour. The majority of participants (83%) selected “Agree (Completely trained)” when asked if the amount of training they received overall (including NCI training) to transition from in-person to virtual interviewing was appropriate. About one-tenth of participants (11.7%) selected “Somewhat Agree (I needed a little more training),” while 1.1% (1 person) said they “Somewhat Disagree (I needed a lot more training),” and 4.3% (4 people) said they “Disagree (not at all trained).” Almost all participants (93.5%) agreed that they were trained in a way that was accessible to their communication, learning, and support needs. </a:t>
            </a:r>
            <a:endParaRPr lang="en-US" dirty="0"/>
          </a:p>
        </p:txBody>
      </p:sp>
      <p:sp>
        <p:nvSpPr>
          <p:cNvPr id="4" name="Slide Number Placeholder 3"/>
          <p:cNvSpPr>
            <a:spLocks noGrp="1"/>
          </p:cNvSpPr>
          <p:nvPr>
            <p:ph type="sldNum" sz="quarter" idx="5"/>
          </p:nvPr>
        </p:nvSpPr>
        <p:spPr/>
        <p:txBody>
          <a:bodyPr/>
          <a:lstStyle/>
          <a:p>
            <a:fld id="{2C46847E-1EA9-4F6B-ADE8-CAAB644FC5AE}" type="slidenum">
              <a:rPr lang="en-US" smtClean="0"/>
              <a:t>5</a:t>
            </a:fld>
            <a:endParaRPr lang="en-US"/>
          </a:p>
        </p:txBody>
      </p:sp>
    </p:spTree>
    <p:extLst>
      <p:ext uri="{BB962C8B-B14F-4D97-AF65-F5344CB8AC3E}">
        <p14:creationId xmlns:p14="http://schemas.microsoft.com/office/powerpoint/2010/main" val="138234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Positive experiences with training were reflected in Monitors’ 39.1% growth in confidence scores related to conducting virtual interviews before and after the training (see Figure 2). Participants were asked, “</a:t>
            </a:r>
            <a:r>
              <a:rPr lang="en-US" sz="1800" b="0" i="1" u="none" strike="noStrike" baseline="0" dirty="0">
                <a:solidFill>
                  <a:srgbClr val="000000"/>
                </a:solidFill>
                <a:latin typeface="Times New Roman" panose="02020603050405020304" pitchFamily="18" charset="0"/>
              </a:rPr>
              <a:t>How confident did you feel conducting Zoom interviews before receiving training for virtual interviewing?</a:t>
            </a:r>
            <a:r>
              <a:rPr lang="en-US" sz="1800" b="0" i="0" u="none" strike="noStrike" baseline="0" dirty="0">
                <a:solidFill>
                  <a:srgbClr val="000000"/>
                </a:solidFill>
                <a:latin typeface="Times New Roman" panose="02020603050405020304" pitchFamily="18" charset="0"/>
              </a:rPr>
              <a:t>” and “</a:t>
            </a:r>
            <a:r>
              <a:rPr lang="en-US" sz="1800" b="0" i="1" u="none" strike="noStrike" baseline="0" dirty="0">
                <a:solidFill>
                  <a:srgbClr val="000000"/>
                </a:solidFill>
                <a:latin typeface="Times New Roman" panose="02020603050405020304" pitchFamily="18" charset="0"/>
              </a:rPr>
              <a:t>How confident did you feel conducting Zoom interviews after receiving training for virtual interviewing?</a:t>
            </a:r>
            <a:r>
              <a:rPr lang="en-US" sz="1800" b="0" i="0" u="none" strike="noStrike" baseline="0" dirty="0">
                <a:solidFill>
                  <a:srgbClr val="000000"/>
                </a:solidFill>
                <a:latin typeface="Times New Roman" panose="02020603050405020304" pitchFamily="18" charset="0"/>
              </a:rPr>
              <a:t>” and given the opportunity to rate their confidence on a scale from </a:t>
            </a:r>
            <a:r>
              <a:rPr lang="en-US" sz="1800" b="0" i="1" u="none" strike="noStrike" baseline="0" dirty="0">
                <a:solidFill>
                  <a:srgbClr val="000000"/>
                </a:solidFill>
                <a:latin typeface="Times New Roman" panose="02020603050405020304" pitchFamily="18" charset="0"/>
              </a:rPr>
              <a:t>0 (Not at All Confident) </a:t>
            </a:r>
            <a:r>
              <a:rPr lang="en-US" sz="1800" b="0" i="0" u="none" strike="noStrike" baseline="0" dirty="0">
                <a:solidFill>
                  <a:srgbClr val="000000"/>
                </a:solidFill>
                <a:latin typeface="Times New Roman" panose="02020603050405020304" pitchFamily="18" charset="0"/>
              </a:rPr>
              <a:t>to </a:t>
            </a:r>
            <a:r>
              <a:rPr lang="en-US" sz="1800" b="0" i="1" u="none" strike="noStrike" baseline="0" dirty="0">
                <a:solidFill>
                  <a:srgbClr val="000000"/>
                </a:solidFill>
                <a:latin typeface="Times New Roman" panose="02020603050405020304" pitchFamily="18" charset="0"/>
              </a:rPr>
              <a:t>10 (Extremely Confident)</a:t>
            </a:r>
            <a:r>
              <a:rPr lang="en-US" sz="1800" b="0" i="0" u="none" strike="noStrike" baseline="0" dirty="0">
                <a:solidFill>
                  <a:srgbClr val="000000"/>
                </a:solidFill>
                <a:latin typeface="Times New Roman" panose="02020603050405020304" pitchFamily="18" charset="0"/>
              </a:rPr>
              <a:t>. The average confidence score before training was 6.5 out of 10, and the average score after was 9.0 out of 10, reflecting a 2.5-point or 39.1% increase in confidence. </a:t>
            </a:r>
            <a:endParaRPr lang="en-US" dirty="0"/>
          </a:p>
        </p:txBody>
      </p:sp>
      <p:sp>
        <p:nvSpPr>
          <p:cNvPr id="4" name="Slide Number Placeholder 3"/>
          <p:cNvSpPr>
            <a:spLocks noGrp="1"/>
          </p:cNvSpPr>
          <p:nvPr>
            <p:ph type="sldNum" sz="quarter" idx="5"/>
          </p:nvPr>
        </p:nvSpPr>
        <p:spPr/>
        <p:txBody>
          <a:bodyPr/>
          <a:lstStyle/>
          <a:p>
            <a:fld id="{61D32AAB-208F-4D2E-9E72-F1007CCE24DF}" type="slidenum">
              <a:rPr lang="en-US" smtClean="0"/>
              <a:t>6</a:t>
            </a:fld>
            <a:endParaRPr lang="en-US"/>
          </a:p>
        </p:txBody>
      </p:sp>
    </p:spTree>
    <p:extLst>
      <p:ext uri="{BB962C8B-B14F-4D97-AF65-F5344CB8AC3E}">
        <p14:creationId xmlns:p14="http://schemas.microsoft.com/office/powerpoint/2010/main" val="321188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b="0" u="none" strike="noStrike" baseline="0" dirty="0">
                <a:solidFill>
                  <a:srgbClr val="000000"/>
                </a:solidFill>
              </a:rPr>
              <a:t>How many hours of training did you get to transition from in-person to virtual interviewing?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Most of the participants (65.1%) received between two to five hours of training to transition from in-person to virtual interviewing, with one-third of those participants receiving 2-3 hours of training, one-third receiving 3-4 hours of training, and one-third receiving 4-5 hours of training. Six participants (7.2%) said they received more than 10 hours of training, while five (6%) reported receiving less than one hour. The majority of participants (83%) selected “Agree (Completely trained)” when asked if the amount of training they received overall (including NCI training) to transition from in-person to virtual interviewing was appropriate. About one-tenth of participants (11.7%) selected “Somewhat Agree (I needed a little more training),” while 1.1% (1 person) said they “Somewhat Disagree (I needed a lot more training),” and 4.3% (4 people) said they “Disagree (not at all trained).” Almost all participants (93.5%) agreed that they were trained in a way that was accessible to their communication, learning, and support needs. </a:t>
            </a:r>
            <a:endParaRPr lang="en-US" dirty="0"/>
          </a:p>
        </p:txBody>
      </p:sp>
      <p:sp>
        <p:nvSpPr>
          <p:cNvPr id="4" name="Slide Number Placeholder 3"/>
          <p:cNvSpPr>
            <a:spLocks noGrp="1"/>
          </p:cNvSpPr>
          <p:nvPr>
            <p:ph type="sldNum" sz="quarter" idx="5"/>
          </p:nvPr>
        </p:nvSpPr>
        <p:spPr/>
        <p:txBody>
          <a:bodyPr/>
          <a:lstStyle/>
          <a:p>
            <a:fld id="{2C46847E-1EA9-4F6B-ADE8-CAAB644FC5AE}" type="slidenum">
              <a:rPr lang="en-US" smtClean="0"/>
              <a:t>7</a:t>
            </a:fld>
            <a:endParaRPr lang="en-US"/>
          </a:p>
        </p:txBody>
      </p:sp>
    </p:spTree>
    <p:extLst>
      <p:ext uri="{BB962C8B-B14F-4D97-AF65-F5344CB8AC3E}">
        <p14:creationId xmlns:p14="http://schemas.microsoft.com/office/powerpoint/2010/main" val="770001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Coordinators;78.3% </a:t>
            </a:r>
            <a:r>
              <a:rPr lang="en-US" sz="1800" b="0" i="0" u="none" strike="noStrike" baseline="0" dirty="0" err="1">
                <a:solidFill>
                  <a:srgbClr val="000000"/>
                </a:solidFill>
                <a:latin typeface="Times New Roman" panose="02020603050405020304" pitchFamily="18" charset="0"/>
              </a:rPr>
              <a:t>respondedthat</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theycompletelytrainedMonitorson</a:t>
            </a:r>
            <a:r>
              <a:rPr lang="en-US" sz="1800" b="0" i="0" u="none" strike="noStrike" baseline="0" dirty="0">
                <a:solidFill>
                  <a:srgbClr val="000000"/>
                </a:solidFill>
                <a:latin typeface="Times New Roman" panose="02020603050405020304" pitchFamily="18" charset="0"/>
              </a:rPr>
              <a:t> how to support </a:t>
            </a:r>
            <a:r>
              <a:rPr lang="en-US" sz="1800" b="0" i="0" u="none" strike="noStrike" baseline="0" dirty="0" err="1">
                <a:solidFill>
                  <a:srgbClr val="000000"/>
                </a:solidFill>
                <a:latin typeface="Times New Roman" panose="02020603050405020304" pitchFamily="18" charset="0"/>
              </a:rPr>
              <a:t>theperson</a:t>
            </a:r>
            <a:r>
              <a:rPr lang="en-US" sz="1800" b="0" i="0" u="none" strike="noStrike" baseline="0" dirty="0">
                <a:solidFill>
                  <a:srgbClr val="000000"/>
                </a:solidFill>
                <a:latin typeface="Times New Roman" panose="02020603050405020304" pitchFamily="18" charset="0"/>
              </a:rPr>
              <a:t> being interviewed to use Zoom, and 69.6%sharedthat </a:t>
            </a:r>
            <a:r>
              <a:rPr lang="en-US" sz="1800" b="0" i="0" u="none" strike="noStrike" baseline="0" dirty="0" err="1">
                <a:solidFill>
                  <a:srgbClr val="000000"/>
                </a:solidFill>
                <a:latin typeface="Times New Roman" panose="02020603050405020304" pitchFamily="18" charset="0"/>
              </a:rPr>
              <a:t>theycompletely</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trainedMonitorsabout</a:t>
            </a:r>
            <a:r>
              <a:rPr lang="en-US" sz="1800" b="0" i="0" u="none" strike="noStrike" baseline="0" dirty="0">
                <a:solidFill>
                  <a:srgbClr val="000000"/>
                </a:solidFill>
                <a:latin typeface="Times New Roman" panose="02020603050405020304" pitchFamily="18" charset="0"/>
              </a:rPr>
              <a:t> how to create a rapport </a:t>
            </a:r>
            <a:r>
              <a:rPr lang="en-US" sz="1800" b="0" i="0" u="none" strike="noStrike" baseline="0" dirty="0" err="1">
                <a:solidFill>
                  <a:srgbClr val="000000"/>
                </a:solidFill>
                <a:latin typeface="Times New Roman" panose="02020603050405020304" pitchFamily="18" charset="0"/>
              </a:rPr>
              <a:t>withthe</a:t>
            </a:r>
            <a:r>
              <a:rPr lang="en-US" sz="1800" b="0" i="0" u="none" strike="noStrike" baseline="0" dirty="0">
                <a:solidFill>
                  <a:srgbClr val="000000"/>
                </a:solidFill>
                <a:latin typeface="Times New Roman" panose="02020603050405020304" pitchFamily="18" charset="0"/>
              </a:rPr>
              <a:t> interviewee on a virtual </a:t>
            </a:r>
            <a:r>
              <a:rPr lang="en-US" sz="1800" b="0" i="0" u="none" strike="noStrike" baseline="0" dirty="0" err="1">
                <a:solidFill>
                  <a:srgbClr val="000000"/>
                </a:solidFill>
                <a:latin typeface="Times New Roman" panose="02020603050405020304" pitchFamily="18" charset="0"/>
              </a:rPr>
              <a:t>platform.These</a:t>
            </a:r>
            <a:r>
              <a:rPr lang="en-US" sz="1800" b="0" i="0" u="none" strike="noStrike" baseline="0" dirty="0">
                <a:solidFill>
                  <a:srgbClr val="000000"/>
                </a:solidFill>
                <a:latin typeface="Times New Roman" panose="02020603050405020304" pitchFamily="18" charset="0"/>
              </a:rPr>
              <a:t> results point </a:t>
            </a:r>
            <a:r>
              <a:rPr lang="en-US" sz="1800" b="0" i="0" u="none" strike="noStrike" baseline="0" dirty="0" err="1">
                <a:solidFill>
                  <a:srgbClr val="000000"/>
                </a:solidFill>
                <a:latin typeface="Times New Roman" panose="02020603050405020304" pitchFamily="18" charset="0"/>
              </a:rPr>
              <a:t>totwo</a:t>
            </a:r>
            <a:r>
              <a:rPr lang="en-US" sz="1800" b="0" i="0" u="none" strike="noStrike" baseline="0" dirty="0">
                <a:solidFill>
                  <a:srgbClr val="000000"/>
                </a:solidFill>
                <a:latin typeface="Times New Roman" panose="02020603050405020304" pitchFamily="18" charset="0"/>
              </a:rPr>
              <a:t> areas of </a:t>
            </a:r>
            <a:r>
              <a:rPr lang="en-US" sz="1800" b="0" i="0" u="none" strike="noStrike" baseline="0" dirty="0" err="1">
                <a:solidFill>
                  <a:srgbClr val="000000"/>
                </a:solidFill>
                <a:latin typeface="Times New Roman" panose="02020603050405020304" pitchFamily="18" charset="0"/>
              </a:rPr>
              <a:t>trainingthat</a:t>
            </a:r>
            <a:r>
              <a:rPr lang="en-US" sz="1800" b="0" i="0" u="none" strike="noStrike" baseline="0" dirty="0">
                <a:solidFill>
                  <a:srgbClr val="000000"/>
                </a:solidFill>
                <a:latin typeface="Times New Roman" panose="02020603050405020304" pitchFamily="18" charset="0"/>
              </a:rPr>
              <a:t> could be </a:t>
            </a:r>
            <a:r>
              <a:rPr lang="en-US" sz="1800" b="0" i="0" u="none" strike="noStrike" baseline="0" dirty="0" err="1">
                <a:solidFill>
                  <a:srgbClr val="000000"/>
                </a:solidFill>
                <a:latin typeface="Times New Roman" panose="02020603050405020304" pitchFamily="18" charset="0"/>
              </a:rPr>
              <a:t>strengthened:how</a:t>
            </a:r>
            <a:r>
              <a:rPr lang="en-US" sz="1800" b="0" i="0" u="none" strike="noStrike" baseline="0" dirty="0">
                <a:solidFill>
                  <a:srgbClr val="000000"/>
                </a:solidFill>
                <a:latin typeface="Times New Roman" panose="02020603050405020304" pitchFamily="18" charset="0"/>
              </a:rPr>
              <a:t> to </a:t>
            </a:r>
            <a:r>
              <a:rPr lang="en-US" sz="1800" b="0" i="0" u="none" strike="noStrike" baseline="0" dirty="0" err="1">
                <a:solidFill>
                  <a:srgbClr val="000000"/>
                </a:solidFill>
                <a:latin typeface="Times New Roman" panose="02020603050405020304" pitchFamily="18" charset="0"/>
              </a:rPr>
              <a:t>supportpeople</a:t>
            </a:r>
            <a:r>
              <a:rPr lang="en-US" sz="1800" b="0" i="0" u="none" strike="noStrike" baseline="0" dirty="0">
                <a:solidFill>
                  <a:srgbClr val="000000"/>
                </a:solidFill>
                <a:latin typeface="Times New Roman" panose="02020603050405020304" pitchFamily="18" charset="0"/>
              </a:rPr>
              <a:t> being interviewed to </a:t>
            </a:r>
            <a:r>
              <a:rPr lang="en-US" sz="1800" b="0" i="0" u="none" strike="noStrike" baseline="0" dirty="0" err="1">
                <a:solidFill>
                  <a:srgbClr val="000000"/>
                </a:solidFill>
                <a:latin typeface="Times New Roman" panose="02020603050405020304" pitchFamily="18" charset="0"/>
              </a:rPr>
              <a:t>useZoom</a:t>
            </a:r>
            <a:r>
              <a:rPr lang="en-US" sz="1800" b="0" i="0" u="none" strike="noStrike" baseline="0" dirty="0">
                <a:solidFill>
                  <a:srgbClr val="000000"/>
                </a:solidFill>
                <a:latin typeface="Times New Roman" panose="02020603050405020304" pitchFamily="18" charset="0"/>
              </a:rPr>
              <a:t> and how to create a rapport with people being interviewed virtually.</a:t>
            </a:r>
          </a:p>
          <a:p>
            <a:r>
              <a:rPr lang="en-US" sz="1800" b="1" i="0" u="none" strike="noStrike" baseline="0" dirty="0">
                <a:solidFill>
                  <a:srgbClr val="000000"/>
                </a:solidFill>
                <a:latin typeface="Times New Roman" panose="02020603050405020304" pitchFamily="18" charset="0"/>
              </a:rPr>
              <a:t>Figure3</a:t>
            </a:r>
            <a:endParaRPr lang="en-US" sz="1800" b="0" i="0" u="none" strike="noStrike" baseline="0" dirty="0">
              <a:solidFill>
                <a:srgbClr val="000000"/>
              </a:solidFill>
              <a:latin typeface="Times New Roman" panose="02020603050405020304" pitchFamily="18" charset="0"/>
            </a:endParaRPr>
          </a:p>
          <a:p>
            <a:r>
              <a:rPr lang="en-US" sz="1800" b="0" i="1" u="none" strike="noStrike" baseline="0" dirty="0">
                <a:solidFill>
                  <a:srgbClr val="000000"/>
                </a:solidFill>
                <a:latin typeface="Times New Roman" panose="02020603050405020304" pitchFamily="18" charset="0"/>
              </a:rPr>
              <a:t>Training </a:t>
            </a:r>
            <a:r>
              <a:rPr lang="en-US" sz="1800" b="0" i="1" u="none" strike="noStrike" baseline="0" dirty="0" err="1">
                <a:solidFill>
                  <a:srgbClr val="000000"/>
                </a:solidFill>
                <a:latin typeface="Times New Roman" panose="02020603050405020304" pitchFamily="18" charset="0"/>
              </a:rPr>
              <a:t>ProvidedforTransitionto</a:t>
            </a:r>
            <a:r>
              <a:rPr lang="en-US" sz="1800" b="0" i="1" u="none" strike="noStrike" baseline="0" dirty="0">
                <a:solidFill>
                  <a:srgbClr val="000000"/>
                </a:solidFill>
                <a:latin typeface="Times New Roman" panose="02020603050405020304" pitchFamily="18" charset="0"/>
              </a:rPr>
              <a:t> Virtual </a:t>
            </a:r>
            <a:r>
              <a:rPr lang="en-US" sz="1800" b="0" i="1" u="none" strike="noStrike" baseline="0" dirty="0" err="1">
                <a:solidFill>
                  <a:srgbClr val="000000"/>
                </a:solidFill>
                <a:latin typeface="Times New Roman" panose="02020603050405020304" pitchFamily="18" charset="0"/>
              </a:rPr>
              <a:t>Monitoring</a:t>
            </a:r>
            <a:r>
              <a:rPr lang="en-US" sz="1800" b="0" i="0" u="none" strike="noStrike" baseline="0" dirty="0" err="1">
                <a:solidFill>
                  <a:srgbClr val="585858"/>
                </a:solidFill>
                <a:latin typeface="Calibri" panose="020F0502020204030204" pitchFamily="34" charset="0"/>
              </a:rPr>
              <a:t>Iwastrainedhowto</a:t>
            </a:r>
            <a:r>
              <a:rPr lang="en-US" sz="1800" b="0" i="0" u="none" strike="noStrike" baseline="0" dirty="0">
                <a:solidFill>
                  <a:srgbClr val="585858"/>
                </a:solidFill>
                <a:latin typeface="Calibri" panose="020F0502020204030204" pitchFamily="34" charset="0"/>
              </a:rPr>
              <a:t> </a:t>
            </a:r>
            <a:r>
              <a:rPr lang="en-US" sz="1800" b="0" i="0" u="none" strike="noStrike" baseline="0" dirty="0" err="1">
                <a:solidFill>
                  <a:srgbClr val="585858"/>
                </a:solidFill>
                <a:latin typeface="Calibri" panose="020F0502020204030204" pitchFamily="34" charset="0"/>
              </a:rPr>
              <a:t>useZoomto</a:t>
            </a:r>
            <a:r>
              <a:rPr lang="en-US" sz="1800" b="0" i="0" u="none" strike="noStrike" baseline="0" dirty="0">
                <a:solidFill>
                  <a:srgbClr val="585858"/>
                </a:solidFill>
                <a:latin typeface="Calibri" panose="020F0502020204030204" pitchFamily="34" charset="0"/>
              </a:rPr>
              <a:t> conduct </a:t>
            </a:r>
            <a:r>
              <a:rPr lang="en-US" sz="1800" b="0" i="0" u="none" strike="noStrike" baseline="0" dirty="0" err="1">
                <a:solidFill>
                  <a:srgbClr val="585858"/>
                </a:solidFill>
                <a:latin typeface="Calibri" panose="020F0502020204030204" pitchFamily="34" charset="0"/>
              </a:rPr>
              <a:t>virtualinterviewsIwastrainedhowto</a:t>
            </a:r>
            <a:r>
              <a:rPr lang="en-US" sz="1800" b="0" i="0" u="none" strike="noStrike" baseline="0" dirty="0">
                <a:solidFill>
                  <a:srgbClr val="585858"/>
                </a:solidFill>
                <a:latin typeface="Calibri" panose="020F0502020204030204" pitchFamily="34" charset="0"/>
              </a:rPr>
              <a:t> support </a:t>
            </a:r>
            <a:r>
              <a:rPr lang="en-US" sz="1800" b="0" i="0" u="none" strike="noStrike" baseline="0" dirty="0" err="1">
                <a:solidFill>
                  <a:srgbClr val="585858"/>
                </a:solidFill>
                <a:latin typeface="Calibri" panose="020F0502020204030204" pitchFamily="34" charset="0"/>
              </a:rPr>
              <a:t>peoplebeinginterviewed</a:t>
            </a:r>
            <a:r>
              <a:rPr lang="en-US" sz="1800" b="0" i="0" u="none" strike="noStrike" baseline="0" dirty="0">
                <a:solidFill>
                  <a:srgbClr val="585858"/>
                </a:solidFill>
                <a:latin typeface="Calibri" panose="020F0502020204030204" pitchFamily="34" charset="0"/>
              </a:rPr>
              <a:t> </a:t>
            </a:r>
            <a:r>
              <a:rPr lang="en-US" sz="1800" b="0" i="0" u="none" strike="noStrike" baseline="0" dirty="0" err="1">
                <a:solidFill>
                  <a:srgbClr val="585858"/>
                </a:solidFill>
                <a:latin typeface="Calibri" panose="020F0502020204030204" pitchFamily="34" charset="0"/>
              </a:rPr>
              <a:t>howto</a:t>
            </a:r>
            <a:r>
              <a:rPr lang="en-US" sz="1800" b="0" i="0" u="none" strike="noStrike" baseline="0" dirty="0">
                <a:solidFill>
                  <a:srgbClr val="585858"/>
                </a:solidFill>
                <a:latin typeface="Calibri" panose="020F0502020204030204" pitchFamily="34" charset="0"/>
              </a:rPr>
              <a:t> use </a:t>
            </a:r>
            <a:r>
              <a:rPr lang="en-US" sz="1800" b="0" i="0" u="none" strike="noStrike" baseline="0" dirty="0" err="1">
                <a:solidFill>
                  <a:srgbClr val="585858"/>
                </a:solidFill>
                <a:latin typeface="Calibri" panose="020F0502020204030204" pitchFamily="34" charset="0"/>
              </a:rPr>
              <a:t>ZoomIwastrainedhowto</a:t>
            </a:r>
            <a:r>
              <a:rPr lang="en-US" sz="1800" b="0" i="0" u="none" strike="noStrike" baseline="0" dirty="0">
                <a:solidFill>
                  <a:srgbClr val="585858"/>
                </a:solidFill>
                <a:latin typeface="Calibri" panose="020F0502020204030204" pitchFamily="34" charset="0"/>
              </a:rPr>
              <a:t> create a rapport </a:t>
            </a:r>
            <a:r>
              <a:rPr lang="en-US" sz="1800" b="0" i="0" u="none" strike="noStrike" baseline="0" dirty="0" err="1">
                <a:solidFill>
                  <a:srgbClr val="585858"/>
                </a:solidFill>
                <a:latin typeface="Calibri" panose="020F0502020204030204" pitchFamily="34" charset="0"/>
              </a:rPr>
              <a:t>withpeopleIinterview</a:t>
            </a:r>
            <a:r>
              <a:rPr lang="en-US" sz="1800" b="0" i="0" u="none" strike="noStrike" baseline="0" dirty="0">
                <a:solidFill>
                  <a:srgbClr val="585858"/>
                </a:solidFill>
                <a:latin typeface="Calibri" panose="020F0502020204030204" pitchFamily="34" charset="0"/>
              </a:rPr>
              <a:t> </a:t>
            </a:r>
            <a:r>
              <a:rPr lang="en-US" sz="1800" b="0" i="0" u="none" strike="noStrike" baseline="0" dirty="0" err="1">
                <a:solidFill>
                  <a:srgbClr val="585858"/>
                </a:solidFill>
                <a:latin typeface="Calibri" panose="020F0502020204030204" pitchFamily="34" charset="0"/>
              </a:rPr>
              <a:t>virtuallyonZoomIwastrainedorgivenadvice</a:t>
            </a:r>
            <a:r>
              <a:rPr lang="en-US" sz="1800" b="0" i="0" u="none" strike="noStrike" baseline="0" dirty="0">
                <a:solidFill>
                  <a:srgbClr val="585858"/>
                </a:solidFill>
                <a:latin typeface="Calibri" panose="020F0502020204030204" pitchFamily="34" charset="0"/>
              </a:rPr>
              <a:t> </a:t>
            </a:r>
            <a:r>
              <a:rPr lang="en-US" sz="1800" b="0" i="0" u="none" strike="noStrike" baseline="0" dirty="0" err="1">
                <a:solidFill>
                  <a:srgbClr val="585858"/>
                </a:solidFill>
                <a:latin typeface="Calibri" panose="020F0502020204030204" pitchFamily="34" charset="0"/>
              </a:rPr>
              <a:t>onhowto</a:t>
            </a:r>
            <a:r>
              <a:rPr lang="en-US" sz="1800" b="0" i="0" u="none" strike="noStrike" baseline="0" dirty="0">
                <a:solidFill>
                  <a:srgbClr val="585858"/>
                </a:solidFill>
                <a:latin typeface="Calibri" panose="020F0502020204030204" pitchFamily="34" charset="0"/>
              </a:rPr>
              <a:t> </a:t>
            </a:r>
            <a:r>
              <a:rPr lang="en-US" sz="1800" b="0" i="0" u="none" strike="noStrike" baseline="0" dirty="0" err="1">
                <a:solidFill>
                  <a:srgbClr val="585858"/>
                </a:solidFill>
                <a:latin typeface="Calibri" panose="020F0502020204030204" pitchFamily="34" charset="0"/>
              </a:rPr>
              <a:t>makeaquiet,safe,andprivate</a:t>
            </a:r>
            <a:r>
              <a:rPr lang="en-US" sz="1800" b="0" i="0" u="none" strike="noStrike" baseline="0" dirty="0">
                <a:solidFill>
                  <a:srgbClr val="585858"/>
                </a:solidFill>
                <a:latin typeface="Calibri" panose="020F0502020204030204" pitchFamily="34" charset="0"/>
              </a:rPr>
              <a:t> </a:t>
            </a:r>
            <a:r>
              <a:rPr lang="en-US" sz="1800" b="0" i="0" u="none" strike="noStrike" baseline="0" dirty="0" err="1">
                <a:solidFill>
                  <a:srgbClr val="585858"/>
                </a:solidFill>
                <a:latin typeface="Calibri" panose="020F0502020204030204" pitchFamily="34" charset="0"/>
              </a:rPr>
              <a:t>placeforvirtual</a:t>
            </a:r>
            <a:r>
              <a:rPr lang="en-US" sz="1800" b="0" i="0" u="none" strike="noStrike" baseline="0" dirty="0">
                <a:solidFill>
                  <a:srgbClr val="585858"/>
                </a:solidFill>
                <a:latin typeface="Calibri" panose="020F0502020204030204" pitchFamily="34" charset="0"/>
              </a:rPr>
              <a:t> </a:t>
            </a:r>
            <a:r>
              <a:rPr lang="en-US" sz="1800" b="0" i="0" u="none" strike="noStrike" baseline="0" dirty="0" err="1">
                <a:solidFill>
                  <a:srgbClr val="585858"/>
                </a:solidFill>
                <a:latin typeface="Calibri" panose="020F0502020204030204" pitchFamily="34" charset="0"/>
              </a:rPr>
              <a:t>interviews</a:t>
            </a:r>
            <a:r>
              <a:rPr lang="en-US" sz="1800" b="0" i="0" u="none" strike="noStrike" baseline="0" dirty="0" err="1">
                <a:solidFill>
                  <a:srgbClr val="000000"/>
                </a:solidFill>
                <a:latin typeface="Calibri" panose="020F0502020204030204" pitchFamily="34" charset="0"/>
              </a:rPr>
              <a:t>TrainingProvidedfor</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Transitionto</a:t>
            </a:r>
            <a:r>
              <a:rPr lang="en-US" sz="1800" b="0" i="0" u="none" strike="noStrike" baseline="0" dirty="0">
                <a:solidFill>
                  <a:srgbClr val="000000"/>
                </a:solidFill>
                <a:latin typeface="Calibri" panose="020F0502020204030204" pitchFamily="34" charset="0"/>
              </a:rPr>
              <a:t> Virtual Monitoring</a:t>
            </a:r>
            <a:r>
              <a:rPr lang="en-US" sz="1800" b="0" i="0" u="none" strike="noStrike" baseline="0" dirty="0">
                <a:solidFill>
                  <a:srgbClr val="585858"/>
                </a:solidFill>
                <a:latin typeface="Calibri" panose="020F0502020204030204" pitchFamily="34" charset="0"/>
              </a:rPr>
              <a:t>IM4Q Program Coordinator (n=23)IM4Q Monitor who is not a person with a disability or a family member of a person </a:t>
            </a:r>
            <a:r>
              <a:rPr lang="en-US" sz="1800" b="0" i="0" u="none" strike="noStrike" baseline="0" dirty="0" err="1">
                <a:solidFill>
                  <a:srgbClr val="585858"/>
                </a:solidFill>
                <a:latin typeface="Calibri" panose="020F0502020204030204" pitchFamily="34" charset="0"/>
              </a:rPr>
              <a:t>witha</a:t>
            </a:r>
            <a:r>
              <a:rPr lang="en-US" sz="1800" b="0" i="0" u="none" strike="noStrike" baseline="0" dirty="0">
                <a:solidFill>
                  <a:srgbClr val="585858"/>
                </a:solidFill>
                <a:latin typeface="Calibri" panose="020F0502020204030204" pitchFamily="34" charset="0"/>
              </a:rPr>
              <a:t> disability (n=35)IM4Q Monitor who is a family member of someone with a disability (n=34)IM4Q Monitor with a disability(n=26)Disagree Somewhat </a:t>
            </a:r>
            <a:r>
              <a:rPr lang="en-US" sz="1800" b="0" i="0" u="none" strike="noStrike" baseline="0" dirty="0" err="1">
                <a:solidFill>
                  <a:srgbClr val="585858"/>
                </a:solidFill>
                <a:latin typeface="Calibri" panose="020F0502020204030204" pitchFamily="34" charset="0"/>
              </a:rPr>
              <a:t>SomewhatLowest</a:t>
            </a:r>
            <a:r>
              <a:rPr lang="en-US" sz="1800" b="0" i="0" u="none" strike="noStrike" baseline="0" dirty="0">
                <a:solidFill>
                  <a:srgbClr val="585858"/>
                </a:solidFill>
                <a:latin typeface="Calibri" panose="020F0502020204030204" pitchFamily="34" charset="0"/>
              </a:rPr>
              <a:t> </a:t>
            </a:r>
            <a:r>
              <a:rPr lang="en-US" sz="1800" b="0" i="0" u="none" strike="noStrike" baseline="0" dirty="0" err="1">
                <a:solidFill>
                  <a:srgbClr val="585858"/>
                </a:solidFill>
                <a:latin typeface="Calibri" panose="020F0502020204030204" pitchFamily="34" charset="0"/>
              </a:rPr>
              <a:t>scoreshighlighted</a:t>
            </a:r>
            <a:r>
              <a:rPr lang="en-US" sz="1800" b="0" i="0" u="none" strike="noStrike" baseline="0" dirty="0">
                <a:solidFill>
                  <a:srgbClr val="585858"/>
                </a:solidFill>
                <a:latin typeface="Calibri" panose="020F0502020204030204" pitchFamily="34" charset="0"/>
              </a:rPr>
              <a:t> in yellow</a:t>
            </a:r>
          </a:p>
          <a:p>
            <a:pPr marR="2350"/>
            <a:r>
              <a:rPr lang="en-US" sz="1800" b="0" i="0" u="none" strike="noStrike" baseline="0" dirty="0">
                <a:solidFill>
                  <a:srgbClr val="000000"/>
                </a:solidFill>
                <a:latin typeface="Times New Roman" panose="02020603050405020304" pitchFamily="18" charset="0"/>
              </a:rPr>
              <a:t>Survey results showed </a:t>
            </a:r>
            <a:r>
              <a:rPr lang="en-US" sz="1800" b="0" i="0" u="none" strike="noStrike" baseline="0" dirty="0" err="1">
                <a:solidFill>
                  <a:srgbClr val="000000"/>
                </a:solidFill>
                <a:latin typeface="Times New Roman" panose="02020603050405020304" pitchFamily="18" charset="0"/>
              </a:rPr>
              <a:t>thatrecommendationsprovidedbyMonitors</a:t>
            </a:r>
            <a:r>
              <a:rPr lang="en-US" sz="1800" b="0" i="0" u="none" strike="noStrike" baseline="0" dirty="0">
                <a:solidFill>
                  <a:srgbClr val="000000"/>
                </a:solidFill>
                <a:latin typeface="Times New Roman" panose="02020603050405020304" pitchFamily="18" charset="0"/>
              </a:rPr>
              <a:t> without </a:t>
            </a:r>
            <a:r>
              <a:rPr lang="en-US" sz="1800" b="0" i="0" u="none" strike="noStrike" baseline="0" dirty="0" err="1">
                <a:solidFill>
                  <a:srgbClr val="000000"/>
                </a:solidFill>
                <a:latin typeface="Times New Roman" panose="02020603050405020304" pitchFamily="18" charset="0"/>
              </a:rPr>
              <a:t>disabilitiesalsoincluded</a:t>
            </a:r>
            <a:r>
              <a:rPr lang="en-US" sz="1800" b="0" i="0" u="none" strike="noStrike" baseline="0" dirty="0">
                <a:solidFill>
                  <a:srgbClr val="000000"/>
                </a:solidFill>
                <a:latin typeface="Times New Roman" panose="02020603050405020304" pitchFamily="18" charset="0"/>
              </a:rPr>
              <a:t> inviting </a:t>
            </a:r>
            <a:r>
              <a:rPr lang="en-US" sz="1800" b="0" i="0" u="none" strike="noStrike" baseline="0" dirty="0" err="1">
                <a:solidFill>
                  <a:srgbClr val="000000"/>
                </a:solidFill>
                <a:latin typeface="Times New Roman" panose="02020603050405020304" pitchFamily="18" charset="0"/>
              </a:rPr>
              <a:t>Monitorsto</a:t>
            </a:r>
            <a:r>
              <a:rPr lang="en-US" sz="1800" b="0" i="0" u="none" strike="noStrike" baseline="0" dirty="0">
                <a:solidFill>
                  <a:srgbClr val="000000"/>
                </a:solidFill>
                <a:latin typeface="Times New Roman" panose="02020603050405020304" pitchFamily="18" charset="0"/>
              </a:rPr>
              <a:t> attend statewide </a:t>
            </a:r>
            <a:r>
              <a:rPr lang="en-US" sz="1800" b="0" i="0" u="none" strike="noStrike" baseline="0" dirty="0" err="1">
                <a:solidFill>
                  <a:srgbClr val="000000"/>
                </a:solidFill>
                <a:latin typeface="Times New Roman" panose="02020603050405020304" pitchFamily="18" charset="0"/>
              </a:rPr>
              <a:t>trainingsto</a:t>
            </a:r>
            <a:r>
              <a:rPr lang="en-US" sz="1800" b="0" i="0" u="none" strike="noStrike" baseline="0" dirty="0">
                <a:solidFill>
                  <a:srgbClr val="000000"/>
                </a:solidFill>
                <a:latin typeface="Times New Roman" panose="02020603050405020304" pitchFamily="18" charset="0"/>
              </a:rPr>
              <a:t> benefit from the </a:t>
            </a:r>
            <a:r>
              <a:rPr lang="en-US" sz="1800" b="0" i="0" u="none" strike="noStrike" baseline="0" dirty="0" err="1">
                <a:solidFill>
                  <a:srgbClr val="000000"/>
                </a:solidFill>
                <a:latin typeface="Times New Roman" panose="02020603050405020304" pitchFamily="18" charset="0"/>
              </a:rPr>
              <a:t>knowledgesharedat</a:t>
            </a:r>
            <a:r>
              <a:rPr lang="en-US" sz="1800" b="0" i="0" u="none" strike="noStrike" baseline="0" dirty="0">
                <a:solidFill>
                  <a:srgbClr val="000000"/>
                </a:solidFill>
                <a:latin typeface="Times New Roman" panose="02020603050405020304" pitchFamily="18" charset="0"/>
              </a:rPr>
              <a:t> those </a:t>
            </a:r>
            <a:r>
              <a:rPr lang="en-US" sz="1800" b="0" i="0" u="none" strike="noStrike" baseline="0" dirty="0" err="1">
                <a:solidFill>
                  <a:srgbClr val="000000"/>
                </a:solidFill>
                <a:latin typeface="Times New Roman" panose="02020603050405020304" pitchFamily="18" charset="0"/>
              </a:rPr>
              <a:t>eventsand</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offeringopportunitiesfornew</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Monitorsto</a:t>
            </a:r>
            <a:r>
              <a:rPr lang="en-US" sz="1800" b="0" i="0" u="none" strike="noStrike" baseline="0" dirty="0">
                <a:solidFill>
                  <a:srgbClr val="000000"/>
                </a:solidFill>
                <a:latin typeface="Times New Roman" panose="02020603050405020304" pitchFamily="18" charset="0"/>
              </a:rPr>
              <a:t> shadow experienced Monitors during training. </a:t>
            </a:r>
          </a:p>
          <a:p>
            <a:r>
              <a:rPr lang="en-US" sz="1800" b="0" i="0" u="none" strike="noStrike" baseline="0" dirty="0">
                <a:solidFill>
                  <a:srgbClr val="000000"/>
                </a:solidFill>
                <a:latin typeface="Times New Roman" panose="02020603050405020304" pitchFamily="18" charset="0"/>
              </a:rPr>
              <a:t>On the survey, Program Coordinators were asked to describe </a:t>
            </a:r>
            <a:r>
              <a:rPr lang="en-US" sz="1800" b="0" i="0" u="none" strike="noStrike" baseline="0" dirty="0" err="1">
                <a:solidFill>
                  <a:srgbClr val="000000"/>
                </a:solidFill>
                <a:latin typeface="Times New Roman" panose="02020603050405020304" pitchFamily="18" charset="0"/>
              </a:rPr>
              <a:t>whatthey</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diddifferently</a:t>
            </a:r>
            <a:r>
              <a:rPr lang="en-US" sz="1800" b="0" i="0" u="none" strike="noStrike" baseline="0" dirty="0">
                <a:solidFill>
                  <a:srgbClr val="000000"/>
                </a:solidFill>
                <a:latin typeface="Times New Roman" panose="02020603050405020304" pitchFamily="18" charset="0"/>
              </a:rPr>
              <a:t> for </a:t>
            </a:r>
            <a:r>
              <a:rPr lang="en-US" sz="1800" b="0" i="0" u="none" strike="noStrike" baseline="0" dirty="0" err="1">
                <a:solidFill>
                  <a:srgbClr val="000000"/>
                </a:solidFill>
                <a:latin typeface="Times New Roman" panose="02020603050405020304" pitchFamily="18" charset="0"/>
              </a:rPr>
              <a:t>trainingMonitors</a:t>
            </a:r>
            <a:r>
              <a:rPr lang="en-US" sz="1800" b="0" i="0" u="none" strike="noStrike" baseline="0" dirty="0">
                <a:solidFill>
                  <a:srgbClr val="000000"/>
                </a:solidFill>
                <a:latin typeface="Times New Roman" panose="02020603050405020304" pitchFamily="18" charset="0"/>
              </a:rPr>
              <a:t> with disabilities. Their additional training </a:t>
            </a:r>
            <a:r>
              <a:rPr lang="en-US" sz="1800" b="0" i="0" u="none" strike="noStrike" baseline="0" dirty="0" err="1">
                <a:solidFill>
                  <a:srgbClr val="000000"/>
                </a:solidFill>
                <a:latin typeface="Times New Roman" panose="02020603050405020304" pitchFamily="18" charset="0"/>
              </a:rPr>
              <a:t>methodsincluded</a:t>
            </a:r>
            <a:r>
              <a:rPr lang="en-US" sz="1800" b="0" i="0" u="none" strike="noStrike" baseline="0" dirty="0">
                <a:solidFill>
                  <a:srgbClr val="000000"/>
                </a:solidFill>
                <a:latin typeface="Times New Roman" panose="02020603050405020304" pitchFamily="18" charset="0"/>
              </a:rPr>
              <a:t>:</a:t>
            </a:r>
          </a:p>
          <a:p>
            <a:r>
              <a:rPr lang="en-US" sz="1800" b="0" i="0" u="none" strike="noStrike" baseline="0" dirty="0">
                <a:solidFill>
                  <a:srgbClr val="000000"/>
                </a:solidFill>
                <a:latin typeface="Times New Roman" panose="02020603050405020304" pitchFamily="18" charset="0"/>
              </a:rPr>
              <a:t>•</a:t>
            </a:r>
            <a:r>
              <a:rPr lang="en-US" sz="1800" b="0" i="0" u="none" strike="noStrike" baseline="0" dirty="0" err="1">
                <a:solidFill>
                  <a:srgbClr val="000000"/>
                </a:solidFill>
                <a:latin typeface="Times New Roman" panose="02020603050405020304" pitchFamily="18" charset="0"/>
              </a:rPr>
              <a:t>Recordingtrainings</a:t>
            </a:r>
            <a:r>
              <a:rPr lang="en-US" sz="1800" b="0" i="0" u="none" strike="noStrike" baseline="0" dirty="0">
                <a:solidFill>
                  <a:srgbClr val="000000"/>
                </a:solidFill>
                <a:latin typeface="Times New Roman" panose="02020603050405020304" pitchFamily="18" charset="0"/>
              </a:rPr>
              <a:t> on Zoom to be used throughout the agency</a:t>
            </a:r>
          </a:p>
          <a:p>
            <a:r>
              <a:rPr lang="en-US" sz="1800" b="0" i="0" u="none" strike="noStrike" baseline="0" dirty="0">
                <a:solidFill>
                  <a:srgbClr val="000000"/>
                </a:solidFill>
                <a:latin typeface="Times New Roman" panose="02020603050405020304" pitchFamily="18" charset="0"/>
              </a:rPr>
              <a:t>•</a:t>
            </a:r>
            <a:r>
              <a:rPr lang="en-US" sz="1800" b="0" i="0" u="none" strike="noStrike" baseline="0" dirty="0" err="1">
                <a:solidFill>
                  <a:srgbClr val="000000"/>
                </a:solidFill>
                <a:latin typeface="Times New Roman" panose="02020603050405020304" pitchFamily="18" charset="0"/>
              </a:rPr>
              <a:t>Providingopportunitiesto</a:t>
            </a:r>
            <a:r>
              <a:rPr lang="en-US" sz="1800" b="0" i="0" u="none" strike="noStrike" baseline="0" dirty="0">
                <a:solidFill>
                  <a:srgbClr val="000000"/>
                </a:solidFill>
                <a:latin typeface="Times New Roman" panose="02020603050405020304" pitchFamily="18" charset="0"/>
              </a:rPr>
              <a:t> shadow </a:t>
            </a:r>
            <a:r>
              <a:rPr lang="en-US" sz="1800" b="0" i="0" u="none" strike="noStrike" baseline="0" dirty="0" err="1">
                <a:solidFill>
                  <a:srgbClr val="000000"/>
                </a:solidFill>
                <a:latin typeface="Times New Roman" panose="02020603050405020304" pitchFamily="18" charset="0"/>
              </a:rPr>
              <a:t>otherMonitors</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t>
            </a:r>
            <a:r>
              <a:rPr lang="en-US" sz="1800" b="0" i="0" u="none" strike="noStrike" baseline="0" dirty="0" err="1">
                <a:solidFill>
                  <a:srgbClr val="000000"/>
                </a:solidFill>
                <a:latin typeface="Times New Roman" panose="02020603050405020304" pitchFamily="18" charset="0"/>
              </a:rPr>
              <a:t>Trainingon</a:t>
            </a:r>
            <a:r>
              <a:rPr lang="en-US" sz="1800" b="0" i="0" u="none" strike="noStrike" baseline="0" dirty="0">
                <a:solidFill>
                  <a:srgbClr val="000000"/>
                </a:solidFill>
                <a:latin typeface="Times New Roman" panose="02020603050405020304" pitchFamily="18" charset="0"/>
              </a:rPr>
              <a:t> the specific tool questions and answers</a:t>
            </a:r>
          </a:p>
          <a:p>
            <a:r>
              <a:rPr lang="en-US" sz="1800" b="0" i="0" u="none" strike="noStrike" baseline="0" dirty="0">
                <a:solidFill>
                  <a:srgbClr val="000000"/>
                </a:solidFill>
                <a:latin typeface="Times New Roman" panose="02020603050405020304" pitchFamily="18" charset="0"/>
              </a:rPr>
              <a:t>•</a:t>
            </a:r>
            <a:r>
              <a:rPr lang="en-US" sz="1800" b="0" i="0" u="none" strike="noStrike" baseline="0" dirty="0" err="1">
                <a:solidFill>
                  <a:srgbClr val="000000"/>
                </a:solidFill>
                <a:latin typeface="Times New Roman" panose="02020603050405020304" pitchFamily="18" charset="0"/>
              </a:rPr>
              <a:t>Providing“cheat</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sheets”on</a:t>
            </a:r>
            <a:r>
              <a:rPr lang="en-US" sz="1800" b="0" i="0" u="none" strike="noStrike" baseline="0" dirty="0">
                <a:solidFill>
                  <a:srgbClr val="000000"/>
                </a:solidFill>
                <a:latin typeface="Times New Roman" panose="02020603050405020304" pitchFamily="18" charset="0"/>
              </a:rPr>
              <a:t> how to log in and </a:t>
            </a:r>
            <a:r>
              <a:rPr lang="en-US" sz="1800" b="0" i="0" u="none" strike="noStrike" baseline="0" dirty="0" err="1">
                <a:solidFill>
                  <a:srgbClr val="000000"/>
                </a:solidFill>
                <a:latin typeface="Times New Roman" panose="02020603050405020304" pitchFamily="18" charset="0"/>
              </a:rPr>
              <a:t>additionalinformation</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t>
            </a:r>
            <a:r>
              <a:rPr lang="en-US" sz="1800" b="0" i="0" u="none" strike="noStrike" baseline="0" dirty="0" err="1">
                <a:solidFill>
                  <a:srgbClr val="000000"/>
                </a:solidFill>
                <a:latin typeface="Times New Roman" panose="02020603050405020304" pitchFamily="18" charset="0"/>
              </a:rPr>
              <a:t>Trainingon</a:t>
            </a:r>
            <a:r>
              <a:rPr lang="en-US" sz="1800" b="0" i="0" u="none" strike="noStrike" baseline="0" dirty="0">
                <a:solidFill>
                  <a:srgbClr val="000000"/>
                </a:solidFill>
                <a:latin typeface="Times New Roman" panose="02020603050405020304" pitchFamily="18" charset="0"/>
              </a:rPr>
              <a:t> how to develop a rapport</a:t>
            </a:r>
          </a:p>
          <a:p>
            <a:r>
              <a:rPr lang="en-US" sz="1800" b="0" i="0" u="none" strike="noStrike" baseline="0" dirty="0">
                <a:solidFill>
                  <a:srgbClr val="000000"/>
                </a:solidFill>
                <a:latin typeface="Times New Roman" panose="02020603050405020304" pitchFamily="18" charset="0"/>
              </a:rPr>
              <a:t>•Training in different formats (group </a:t>
            </a:r>
            <a:r>
              <a:rPr lang="en-US" sz="1800" b="0" i="0" u="none" strike="noStrike" baseline="0" dirty="0" err="1">
                <a:solidFill>
                  <a:srgbClr val="000000"/>
                </a:solidFill>
                <a:latin typeface="Times New Roman" panose="02020603050405020304" pitchFamily="18" charset="0"/>
              </a:rPr>
              <a:t>andindividual</a:t>
            </a:r>
            <a:r>
              <a:rPr lang="en-US" sz="1800" b="0" i="0" u="none" strike="noStrike" baseline="0" dirty="0">
                <a:solidFill>
                  <a:srgbClr val="000000"/>
                </a:solidFill>
                <a:latin typeface="Times New Roman" panose="02020603050405020304" pitchFamily="18" charset="0"/>
              </a:rPr>
              <a:t> sessions)as needed</a:t>
            </a:r>
          </a:p>
          <a:p>
            <a:r>
              <a:rPr lang="en-US" sz="1800" b="0" i="0" u="none" strike="noStrike" baseline="0" dirty="0">
                <a:solidFill>
                  <a:srgbClr val="000000"/>
                </a:solidFill>
                <a:latin typeface="Times New Roman" panose="02020603050405020304" pitchFamily="18" charset="0"/>
              </a:rPr>
              <a:t>•</a:t>
            </a:r>
            <a:r>
              <a:rPr lang="en-US" sz="1800" b="0" i="0" u="none" strike="noStrike" baseline="0" dirty="0" err="1">
                <a:solidFill>
                  <a:srgbClr val="000000"/>
                </a:solidFill>
                <a:latin typeface="Times New Roman" panose="02020603050405020304" pitchFamily="18" charset="0"/>
              </a:rPr>
              <a:t>Usingexamples</a:t>
            </a:r>
            <a:r>
              <a:rPr lang="en-US" sz="1800" b="0" i="0" u="none" strike="noStrike" baseline="0" dirty="0">
                <a:solidFill>
                  <a:srgbClr val="000000"/>
                </a:solidFill>
                <a:latin typeface="Times New Roman" panose="02020603050405020304" pitchFamily="18" charset="0"/>
              </a:rPr>
              <a:t> and different scenarios to walk through troubleshooting</a:t>
            </a:r>
          </a:p>
          <a:p>
            <a:r>
              <a:rPr lang="en-US" sz="1800" b="0" i="0" u="none" strike="noStrike" baseline="0" dirty="0">
                <a:solidFill>
                  <a:srgbClr val="000000"/>
                </a:solidFill>
                <a:latin typeface="Times New Roman" panose="02020603050405020304" pitchFamily="18" charset="0"/>
              </a:rPr>
              <a:t>•</a:t>
            </a:r>
            <a:r>
              <a:rPr lang="en-US" sz="1800" b="0" i="0" u="none" strike="noStrike" baseline="0" dirty="0" err="1">
                <a:solidFill>
                  <a:srgbClr val="000000"/>
                </a:solidFill>
                <a:latin typeface="Times New Roman" panose="02020603050405020304" pitchFamily="18" charset="0"/>
              </a:rPr>
              <a:t>Trainingthe</a:t>
            </a:r>
            <a:r>
              <a:rPr lang="en-US" sz="1800" b="0" i="0" u="none" strike="noStrike" baseline="0" dirty="0">
                <a:solidFill>
                  <a:srgbClr val="000000"/>
                </a:solidFill>
                <a:latin typeface="Times New Roman" panose="02020603050405020304" pitchFamily="18" charset="0"/>
              </a:rPr>
              <a:t> Monitor’s support person as well</a:t>
            </a:r>
          </a:p>
          <a:p>
            <a:r>
              <a:rPr lang="en-US" sz="1800" b="0" i="0" u="none" strike="noStrike" baseline="0" dirty="0">
                <a:solidFill>
                  <a:srgbClr val="000000"/>
                </a:solidFill>
                <a:latin typeface="Times New Roman" panose="02020603050405020304" pitchFamily="18" charset="0"/>
              </a:rPr>
              <a:t>•</a:t>
            </a:r>
            <a:r>
              <a:rPr lang="en-US" sz="1800" b="0" i="0" u="none" strike="noStrike" baseline="0" dirty="0" err="1">
                <a:solidFill>
                  <a:srgbClr val="000000"/>
                </a:solidFill>
                <a:latin typeface="Times New Roman" panose="02020603050405020304" pitchFamily="18" charset="0"/>
              </a:rPr>
              <a:t>Meetingmonthly</a:t>
            </a:r>
            <a:r>
              <a:rPr lang="en-US" sz="1800" b="0" i="0" u="none" strike="noStrike" baseline="0" dirty="0">
                <a:solidFill>
                  <a:srgbClr val="000000"/>
                </a:solidFill>
                <a:latin typeface="Times New Roman" panose="02020603050405020304" pitchFamily="18" charset="0"/>
              </a:rPr>
              <a:t> to </a:t>
            </a:r>
            <a:r>
              <a:rPr lang="en-US" sz="1800" b="0" i="0" u="none" strike="noStrike" baseline="0" dirty="0" err="1">
                <a:solidFill>
                  <a:srgbClr val="000000"/>
                </a:solidFill>
                <a:latin typeface="Times New Roman" panose="02020603050405020304" pitchFamily="18" charset="0"/>
              </a:rPr>
              <a:t>discusschallenges</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andsuccesses</a:t>
            </a:r>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Calibri" panose="020F0502020204030204" pitchFamily="34" charset="0"/>
              </a:rPr>
              <a:t>6| </a:t>
            </a:r>
            <a:r>
              <a:rPr lang="en-US" sz="1800" b="0" i="0" u="none" strike="noStrike" baseline="0" dirty="0">
                <a:solidFill>
                  <a:srgbClr val="7E7E7E"/>
                </a:solidFill>
                <a:latin typeface="Calibri" panose="020F0502020204030204" pitchFamily="34" charset="0"/>
              </a:rPr>
              <a:t>Page</a:t>
            </a:r>
          </a:p>
          <a:p>
            <a:r>
              <a:rPr lang="en-US" sz="1800" b="1" i="0" u="none" strike="noStrike" baseline="0" dirty="0">
                <a:solidFill>
                  <a:srgbClr val="000000"/>
                </a:solidFill>
                <a:latin typeface="Calibri" panose="020F0502020204030204" pitchFamily="34" charset="0"/>
              </a:rPr>
              <a:t>7 | </a:t>
            </a:r>
            <a:r>
              <a:rPr lang="en-US" sz="1800" b="0" i="0" u="none" strike="noStrike" baseline="0" dirty="0">
                <a:solidFill>
                  <a:srgbClr val="7E7E7E"/>
                </a:solidFill>
                <a:latin typeface="Calibri" panose="020F0502020204030204" pitchFamily="34" charset="0"/>
              </a:rPr>
              <a:t>P a g e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These methods were shown to be effective for Monitors in some programs and could be shared across the state and applied universally to future trainings. </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2C46847E-1EA9-4F6B-ADE8-CAAB644FC5AE}" type="slidenum">
              <a:rPr lang="en-US" smtClean="0"/>
              <a:t>8</a:t>
            </a:fld>
            <a:endParaRPr lang="en-US"/>
          </a:p>
        </p:txBody>
      </p:sp>
    </p:spTree>
    <p:extLst>
      <p:ext uri="{BB962C8B-B14F-4D97-AF65-F5344CB8AC3E}">
        <p14:creationId xmlns:p14="http://schemas.microsoft.com/office/powerpoint/2010/main" val="3668906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Arial" panose="020B0604020202020204" pitchFamily="34" charset="0"/>
              </a:rPr>
              <a:t>Overall, Monitors agreed that they were supported while conducting virtual interviews. Most of the Monitors (80.4%) stated they were completely supported by the Program Coordinator or other IM4Q staff when experiencing issues with virtual interviewing. However, five Monitors (5.4%) indicated they needed more support, while one (1.1%) did not feel at all supported. The remaining 12 Monitors (13%) reported not having needed additional support. </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C46847E-1EA9-4F6B-ADE8-CAAB644FC5AE}" type="slidenum">
              <a:rPr lang="en-US" smtClean="0"/>
              <a:t>9</a:t>
            </a:fld>
            <a:endParaRPr lang="en-US"/>
          </a:p>
        </p:txBody>
      </p:sp>
    </p:spTree>
    <p:extLst>
      <p:ext uri="{BB962C8B-B14F-4D97-AF65-F5344CB8AC3E}">
        <p14:creationId xmlns:p14="http://schemas.microsoft.com/office/powerpoint/2010/main" val="325806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457200">
              <a:lnSpc>
                <a:spcPct val="107000"/>
              </a:lnSpc>
              <a:spcBef>
                <a:spcPts val="0"/>
              </a:spcBef>
              <a:spcAft>
                <a:spcPts val="2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About one-third (34.8%) of the Program Coordinators responding to the survey described supporting Monitors with disabilities differently during the transition to virtual interviewing than what was offered for in-person interviewing. </a:t>
            </a:r>
            <a:r>
              <a:rPr lang="en-US" sz="1800" dirty="0">
                <a:effectLst/>
                <a:latin typeface="Times New Roman" panose="02020603050405020304" pitchFamily="18" charset="0"/>
                <a:ea typeface="Yu Mincho" panose="02020400000000000000" pitchFamily="18" charset="-128"/>
                <a:cs typeface="Arial" panose="020B0604020202020204" pitchFamily="34" charset="0"/>
              </a:rPr>
              <a:t>Their additional support methods included:</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2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Providing extra equipment, such as headphones and iPads/tablets</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2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Providing guidance on environmental adaptations for ideal virtual interviews</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2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Providing office space for virtual interviews</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2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Providing coaching to Monitors without disabilities on how to support Monitors with disabilities</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2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Setting up Zoom on iPads and tablets</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2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Helping with troubleshooting (sending links to connect to Zoom, checking webcam, checking audio)</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2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Participating in interviews in case support was needed during the interviews</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2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Providing electronic versions of surveys</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2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Increasing check-ins with Monitors with disabilities</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C46847E-1EA9-4F6B-ADE8-CAAB644FC5AE}" type="slidenum">
              <a:rPr lang="en-US" smtClean="0"/>
              <a:t>10</a:t>
            </a:fld>
            <a:endParaRPr lang="en-US"/>
          </a:p>
        </p:txBody>
      </p:sp>
    </p:spTree>
    <p:extLst>
      <p:ext uri="{BB962C8B-B14F-4D97-AF65-F5344CB8AC3E}">
        <p14:creationId xmlns:p14="http://schemas.microsoft.com/office/powerpoint/2010/main" val="273788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2B50B-F0B0-11A1-C2A6-C0520763B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60F860-6C3F-99BE-FA7B-132462CADE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938978-FC3A-131D-EED7-9A0479431C1F}"/>
              </a:ext>
            </a:extLst>
          </p:cNvPr>
          <p:cNvSpPr>
            <a:spLocks noGrp="1"/>
          </p:cNvSpPr>
          <p:nvPr>
            <p:ph type="dt" sz="half" idx="10"/>
          </p:nvPr>
        </p:nvSpPr>
        <p:spPr/>
        <p:txBody>
          <a:bodyPr/>
          <a:lstStyle/>
          <a:p>
            <a:fld id="{F52B5D5D-9FD5-480D-8708-7994E6B2C2EF}" type="datetimeFigureOut">
              <a:rPr lang="en-US" smtClean="0"/>
              <a:t>7/11/2023</a:t>
            </a:fld>
            <a:endParaRPr lang="en-US"/>
          </a:p>
        </p:txBody>
      </p:sp>
      <p:sp>
        <p:nvSpPr>
          <p:cNvPr id="5" name="Footer Placeholder 4">
            <a:extLst>
              <a:ext uri="{FF2B5EF4-FFF2-40B4-BE49-F238E27FC236}">
                <a16:creationId xmlns:a16="http://schemas.microsoft.com/office/drawing/2014/main" id="{51F25D49-1E8B-1975-4AA7-24E49CEBE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77A0C-9F59-87F1-8F53-C379C85A8C87}"/>
              </a:ext>
            </a:extLst>
          </p:cNvPr>
          <p:cNvSpPr>
            <a:spLocks noGrp="1"/>
          </p:cNvSpPr>
          <p:nvPr>
            <p:ph type="sldNum" sz="quarter" idx="12"/>
          </p:nvPr>
        </p:nvSpPr>
        <p:spPr/>
        <p:txBody>
          <a:bodyPr/>
          <a:lstStyle/>
          <a:p>
            <a:fld id="{13DFCFAE-AD1B-4331-96E3-70CE41DD274E}" type="slidenum">
              <a:rPr lang="en-US" smtClean="0"/>
              <a:t>‹#›</a:t>
            </a:fld>
            <a:endParaRPr lang="en-US"/>
          </a:p>
        </p:txBody>
      </p:sp>
    </p:spTree>
    <p:extLst>
      <p:ext uri="{BB962C8B-B14F-4D97-AF65-F5344CB8AC3E}">
        <p14:creationId xmlns:p14="http://schemas.microsoft.com/office/powerpoint/2010/main" val="1150142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465E-932A-3F74-8F19-9653CA24F2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149791-8490-7CC1-58EE-723DE0C80A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2221A-D3A7-0634-1620-2D36971F7A1F}"/>
              </a:ext>
            </a:extLst>
          </p:cNvPr>
          <p:cNvSpPr>
            <a:spLocks noGrp="1"/>
          </p:cNvSpPr>
          <p:nvPr>
            <p:ph type="dt" sz="half" idx="10"/>
          </p:nvPr>
        </p:nvSpPr>
        <p:spPr/>
        <p:txBody>
          <a:bodyPr/>
          <a:lstStyle/>
          <a:p>
            <a:fld id="{F52B5D5D-9FD5-480D-8708-7994E6B2C2EF}" type="datetimeFigureOut">
              <a:rPr lang="en-US" smtClean="0"/>
              <a:t>7/11/2023</a:t>
            </a:fld>
            <a:endParaRPr lang="en-US"/>
          </a:p>
        </p:txBody>
      </p:sp>
      <p:sp>
        <p:nvSpPr>
          <p:cNvPr id="5" name="Footer Placeholder 4">
            <a:extLst>
              <a:ext uri="{FF2B5EF4-FFF2-40B4-BE49-F238E27FC236}">
                <a16:creationId xmlns:a16="http://schemas.microsoft.com/office/drawing/2014/main" id="{886C5062-20C9-992C-2A6E-3E3444242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D1698-34AF-5A1B-E1D0-365CCDD3718C}"/>
              </a:ext>
            </a:extLst>
          </p:cNvPr>
          <p:cNvSpPr>
            <a:spLocks noGrp="1"/>
          </p:cNvSpPr>
          <p:nvPr>
            <p:ph type="sldNum" sz="quarter" idx="12"/>
          </p:nvPr>
        </p:nvSpPr>
        <p:spPr/>
        <p:txBody>
          <a:bodyPr/>
          <a:lstStyle/>
          <a:p>
            <a:fld id="{13DFCFAE-AD1B-4331-96E3-70CE41DD274E}" type="slidenum">
              <a:rPr lang="en-US" smtClean="0"/>
              <a:t>‹#›</a:t>
            </a:fld>
            <a:endParaRPr lang="en-US"/>
          </a:p>
        </p:txBody>
      </p:sp>
    </p:spTree>
    <p:extLst>
      <p:ext uri="{BB962C8B-B14F-4D97-AF65-F5344CB8AC3E}">
        <p14:creationId xmlns:p14="http://schemas.microsoft.com/office/powerpoint/2010/main" val="330073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7BF1D7-10B8-6721-21B7-919ED773EE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3F6D96-67E8-9151-54F4-64A4AF5E68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36A14-8798-737B-4CE3-E99A531EA304}"/>
              </a:ext>
            </a:extLst>
          </p:cNvPr>
          <p:cNvSpPr>
            <a:spLocks noGrp="1"/>
          </p:cNvSpPr>
          <p:nvPr>
            <p:ph type="dt" sz="half" idx="10"/>
          </p:nvPr>
        </p:nvSpPr>
        <p:spPr/>
        <p:txBody>
          <a:bodyPr/>
          <a:lstStyle/>
          <a:p>
            <a:fld id="{F52B5D5D-9FD5-480D-8708-7994E6B2C2EF}" type="datetimeFigureOut">
              <a:rPr lang="en-US" smtClean="0"/>
              <a:t>7/11/2023</a:t>
            </a:fld>
            <a:endParaRPr lang="en-US"/>
          </a:p>
        </p:txBody>
      </p:sp>
      <p:sp>
        <p:nvSpPr>
          <p:cNvPr id="5" name="Footer Placeholder 4">
            <a:extLst>
              <a:ext uri="{FF2B5EF4-FFF2-40B4-BE49-F238E27FC236}">
                <a16:creationId xmlns:a16="http://schemas.microsoft.com/office/drawing/2014/main" id="{7C11FCFA-018F-3B2E-700E-52FA019F9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2F71-C06A-4715-1E36-6A9BEDD646B4}"/>
              </a:ext>
            </a:extLst>
          </p:cNvPr>
          <p:cNvSpPr>
            <a:spLocks noGrp="1"/>
          </p:cNvSpPr>
          <p:nvPr>
            <p:ph type="sldNum" sz="quarter" idx="12"/>
          </p:nvPr>
        </p:nvSpPr>
        <p:spPr/>
        <p:txBody>
          <a:bodyPr/>
          <a:lstStyle/>
          <a:p>
            <a:fld id="{13DFCFAE-AD1B-4331-96E3-70CE41DD274E}" type="slidenum">
              <a:rPr lang="en-US" smtClean="0"/>
              <a:t>‹#›</a:t>
            </a:fld>
            <a:endParaRPr lang="en-US"/>
          </a:p>
        </p:txBody>
      </p:sp>
    </p:spTree>
    <p:extLst>
      <p:ext uri="{BB962C8B-B14F-4D97-AF65-F5344CB8AC3E}">
        <p14:creationId xmlns:p14="http://schemas.microsoft.com/office/powerpoint/2010/main" val="1968962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77091" y="201708"/>
            <a:ext cx="11637819" cy="2531969"/>
          </a:xfrm>
          <a:custGeom>
            <a:avLst/>
            <a:gdLst/>
            <a:ahLst/>
            <a:cxnLst/>
            <a:rect l="l" t="t" r="r" b="b"/>
            <a:pathLst>
              <a:path w="9601200" h="2869565">
                <a:moveTo>
                  <a:pt x="9601200" y="0"/>
                </a:moveTo>
                <a:lnTo>
                  <a:pt x="0" y="0"/>
                </a:lnTo>
                <a:lnTo>
                  <a:pt x="0" y="2869488"/>
                </a:lnTo>
                <a:lnTo>
                  <a:pt x="9258300" y="2869488"/>
                </a:lnTo>
                <a:lnTo>
                  <a:pt x="9304830" y="2866358"/>
                </a:lnTo>
                <a:lnTo>
                  <a:pt x="9349457" y="2857240"/>
                </a:lnTo>
                <a:lnTo>
                  <a:pt x="9391773" y="2842542"/>
                </a:lnTo>
                <a:lnTo>
                  <a:pt x="9431369" y="2822673"/>
                </a:lnTo>
                <a:lnTo>
                  <a:pt x="9467837" y="2798042"/>
                </a:lnTo>
                <a:lnTo>
                  <a:pt x="9500768" y="2769057"/>
                </a:lnTo>
                <a:lnTo>
                  <a:pt x="9529753" y="2736126"/>
                </a:lnTo>
                <a:lnTo>
                  <a:pt x="9554384" y="2699658"/>
                </a:lnTo>
                <a:lnTo>
                  <a:pt x="9574253" y="2660062"/>
                </a:lnTo>
                <a:lnTo>
                  <a:pt x="9588951" y="2617746"/>
                </a:lnTo>
                <a:lnTo>
                  <a:pt x="9598069" y="2573119"/>
                </a:lnTo>
                <a:lnTo>
                  <a:pt x="9601200" y="2526588"/>
                </a:lnTo>
                <a:lnTo>
                  <a:pt x="9601200" y="0"/>
                </a:lnTo>
                <a:close/>
              </a:path>
            </a:pathLst>
          </a:custGeom>
          <a:solidFill>
            <a:srgbClr val="E6ECF3"/>
          </a:solidFill>
        </p:spPr>
        <p:txBody>
          <a:bodyPr wrap="square" lIns="0" tIns="0" rIns="0" bIns="0" rtlCol="0"/>
          <a:lstStyle/>
          <a:p>
            <a:endParaRPr sz="1800"/>
          </a:p>
        </p:txBody>
      </p:sp>
      <p:sp>
        <p:nvSpPr>
          <p:cNvPr id="17" name="bg object 17"/>
          <p:cNvSpPr/>
          <p:nvPr/>
        </p:nvSpPr>
        <p:spPr>
          <a:xfrm>
            <a:off x="277092" y="201706"/>
            <a:ext cx="931333" cy="5760944"/>
          </a:xfrm>
          <a:custGeom>
            <a:avLst/>
            <a:gdLst/>
            <a:ahLst/>
            <a:cxnLst/>
            <a:rect l="l" t="t" r="r" b="b"/>
            <a:pathLst>
              <a:path w="768350" h="6529070">
                <a:moveTo>
                  <a:pt x="539496" y="0"/>
                </a:moveTo>
                <a:lnTo>
                  <a:pt x="0" y="0"/>
                </a:lnTo>
                <a:lnTo>
                  <a:pt x="0" y="6528816"/>
                </a:lnTo>
                <a:lnTo>
                  <a:pt x="768096" y="6528816"/>
                </a:lnTo>
                <a:lnTo>
                  <a:pt x="768096" y="228600"/>
                </a:lnTo>
                <a:lnTo>
                  <a:pt x="763451" y="182529"/>
                </a:lnTo>
                <a:lnTo>
                  <a:pt x="750131" y="139619"/>
                </a:lnTo>
                <a:lnTo>
                  <a:pt x="729054" y="100788"/>
                </a:lnTo>
                <a:lnTo>
                  <a:pt x="701140" y="66955"/>
                </a:lnTo>
                <a:lnTo>
                  <a:pt x="667307" y="39041"/>
                </a:lnTo>
                <a:lnTo>
                  <a:pt x="628476" y="17964"/>
                </a:lnTo>
                <a:lnTo>
                  <a:pt x="585566" y="4644"/>
                </a:lnTo>
                <a:lnTo>
                  <a:pt x="539496" y="0"/>
                </a:lnTo>
                <a:close/>
              </a:path>
            </a:pathLst>
          </a:custGeom>
          <a:solidFill>
            <a:srgbClr val="E6E7E8"/>
          </a:solidFill>
        </p:spPr>
        <p:txBody>
          <a:bodyPr wrap="square" lIns="0" tIns="0" rIns="0" bIns="0" rtlCol="0"/>
          <a:lstStyle/>
          <a:p>
            <a:endParaRPr sz="1800"/>
          </a:p>
        </p:txBody>
      </p:sp>
      <p:sp>
        <p:nvSpPr>
          <p:cNvPr id="2" name="Holder 2"/>
          <p:cNvSpPr>
            <a:spLocks noGrp="1"/>
          </p:cNvSpPr>
          <p:nvPr>
            <p:ph type="title"/>
          </p:nvPr>
        </p:nvSpPr>
        <p:spPr>
          <a:xfrm>
            <a:off x="2193580" y="1779135"/>
            <a:ext cx="6043661" cy="1357936"/>
          </a:xfrm>
        </p:spPr>
        <p:txBody>
          <a:bodyPr lIns="0" tIns="0" rIns="0" bIns="0"/>
          <a:lstStyle>
            <a:lvl1pPr>
              <a:defRPr sz="8824"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3DD903-29F8-47A7-BF4B-2628A4472808}"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1E026-568D-41A2-87DD-7D92C543540F}" type="slidenum">
              <a:rPr lang="en-US" smtClean="0"/>
              <a:t>‹#›</a:t>
            </a:fld>
            <a:endParaRPr lang="en-US"/>
          </a:p>
        </p:txBody>
      </p:sp>
    </p:spTree>
    <p:extLst>
      <p:ext uri="{BB962C8B-B14F-4D97-AF65-F5344CB8AC3E}">
        <p14:creationId xmlns:p14="http://schemas.microsoft.com/office/powerpoint/2010/main" val="688296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3DD903-29F8-47A7-BF4B-2628A4472808}"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1E026-568D-41A2-87DD-7D92C543540F}" type="slidenum">
              <a:rPr lang="en-US" smtClean="0"/>
              <a:t>‹#›</a:t>
            </a:fld>
            <a:endParaRPr lang="en-US"/>
          </a:p>
        </p:txBody>
      </p:sp>
    </p:spTree>
    <p:extLst>
      <p:ext uri="{BB962C8B-B14F-4D97-AF65-F5344CB8AC3E}">
        <p14:creationId xmlns:p14="http://schemas.microsoft.com/office/powerpoint/2010/main" val="4137239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3DD903-29F8-47A7-BF4B-2628A4472808}"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1E026-568D-41A2-87DD-7D92C543540F}" type="slidenum">
              <a:rPr lang="en-US" smtClean="0"/>
              <a:t>‹#›</a:t>
            </a:fld>
            <a:endParaRPr lang="en-US"/>
          </a:p>
        </p:txBody>
      </p:sp>
    </p:spTree>
    <p:extLst>
      <p:ext uri="{BB962C8B-B14F-4D97-AF65-F5344CB8AC3E}">
        <p14:creationId xmlns:p14="http://schemas.microsoft.com/office/powerpoint/2010/main" val="3338633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3DD903-29F8-47A7-BF4B-2628A4472808}"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1E026-568D-41A2-87DD-7D92C543540F}" type="slidenum">
              <a:rPr lang="en-US" smtClean="0"/>
              <a:t>‹#›</a:t>
            </a:fld>
            <a:endParaRPr lang="en-US"/>
          </a:p>
        </p:txBody>
      </p:sp>
    </p:spTree>
    <p:extLst>
      <p:ext uri="{BB962C8B-B14F-4D97-AF65-F5344CB8AC3E}">
        <p14:creationId xmlns:p14="http://schemas.microsoft.com/office/powerpoint/2010/main" val="3763188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3DD903-29F8-47A7-BF4B-2628A4472808}" type="datetimeFigureOut">
              <a:rPr lang="en-US" smtClean="0"/>
              <a:t>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D1E026-568D-41A2-87DD-7D92C543540F}" type="slidenum">
              <a:rPr lang="en-US" smtClean="0"/>
              <a:t>‹#›</a:t>
            </a:fld>
            <a:endParaRPr lang="en-US"/>
          </a:p>
        </p:txBody>
      </p:sp>
    </p:spTree>
    <p:extLst>
      <p:ext uri="{BB962C8B-B14F-4D97-AF65-F5344CB8AC3E}">
        <p14:creationId xmlns:p14="http://schemas.microsoft.com/office/powerpoint/2010/main" val="3526549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3DD903-29F8-47A7-BF4B-2628A4472808}" type="datetimeFigureOut">
              <a:rPr lang="en-US" smtClean="0"/>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D1E026-568D-41A2-87DD-7D92C543540F}" type="slidenum">
              <a:rPr lang="en-US" smtClean="0"/>
              <a:t>‹#›</a:t>
            </a:fld>
            <a:endParaRPr lang="en-US"/>
          </a:p>
        </p:txBody>
      </p:sp>
    </p:spTree>
    <p:extLst>
      <p:ext uri="{BB962C8B-B14F-4D97-AF65-F5344CB8AC3E}">
        <p14:creationId xmlns:p14="http://schemas.microsoft.com/office/powerpoint/2010/main" val="3065472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DD903-29F8-47A7-BF4B-2628A4472808}" type="datetimeFigureOut">
              <a:rPr lang="en-US" smtClean="0"/>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D1E026-568D-41A2-87DD-7D92C543540F}" type="slidenum">
              <a:rPr lang="en-US" smtClean="0"/>
              <a:t>‹#›</a:t>
            </a:fld>
            <a:endParaRPr lang="en-US"/>
          </a:p>
        </p:txBody>
      </p:sp>
    </p:spTree>
    <p:extLst>
      <p:ext uri="{BB962C8B-B14F-4D97-AF65-F5344CB8AC3E}">
        <p14:creationId xmlns:p14="http://schemas.microsoft.com/office/powerpoint/2010/main" val="3902497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007AD-E4F5-03BE-90AB-25AE31C10B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75CB80-A5CC-3FEC-561D-05DCC36C92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26A15-65A9-763A-0870-B9035478F14A}"/>
              </a:ext>
            </a:extLst>
          </p:cNvPr>
          <p:cNvSpPr>
            <a:spLocks noGrp="1"/>
          </p:cNvSpPr>
          <p:nvPr>
            <p:ph type="dt" sz="half" idx="10"/>
          </p:nvPr>
        </p:nvSpPr>
        <p:spPr/>
        <p:txBody>
          <a:bodyPr/>
          <a:lstStyle/>
          <a:p>
            <a:fld id="{F52B5D5D-9FD5-480D-8708-7994E6B2C2EF}" type="datetimeFigureOut">
              <a:rPr lang="en-US" smtClean="0"/>
              <a:t>7/11/2023</a:t>
            </a:fld>
            <a:endParaRPr lang="en-US"/>
          </a:p>
        </p:txBody>
      </p:sp>
      <p:sp>
        <p:nvSpPr>
          <p:cNvPr id="5" name="Footer Placeholder 4">
            <a:extLst>
              <a:ext uri="{FF2B5EF4-FFF2-40B4-BE49-F238E27FC236}">
                <a16:creationId xmlns:a16="http://schemas.microsoft.com/office/drawing/2014/main" id="{98991ADA-9D60-0702-8AD4-034800195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6565B3-0055-F23E-15B5-012604EBD9E5}"/>
              </a:ext>
            </a:extLst>
          </p:cNvPr>
          <p:cNvSpPr>
            <a:spLocks noGrp="1"/>
          </p:cNvSpPr>
          <p:nvPr>
            <p:ph type="sldNum" sz="quarter" idx="12"/>
          </p:nvPr>
        </p:nvSpPr>
        <p:spPr/>
        <p:txBody>
          <a:bodyPr/>
          <a:lstStyle/>
          <a:p>
            <a:fld id="{13DFCFAE-AD1B-4331-96E3-70CE41DD274E}" type="slidenum">
              <a:rPr lang="en-US" smtClean="0"/>
              <a:t>‹#›</a:t>
            </a:fld>
            <a:endParaRPr lang="en-US"/>
          </a:p>
        </p:txBody>
      </p:sp>
    </p:spTree>
    <p:extLst>
      <p:ext uri="{BB962C8B-B14F-4D97-AF65-F5344CB8AC3E}">
        <p14:creationId xmlns:p14="http://schemas.microsoft.com/office/powerpoint/2010/main" val="1440558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3DD903-29F8-47A7-BF4B-2628A4472808}"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1E026-568D-41A2-87DD-7D92C543540F}" type="slidenum">
              <a:rPr lang="en-US" smtClean="0"/>
              <a:t>‹#›</a:t>
            </a:fld>
            <a:endParaRPr lang="en-US"/>
          </a:p>
        </p:txBody>
      </p:sp>
    </p:spTree>
    <p:extLst>
      <p:ext uri="{BB962C8B-B14F-4D97-AF65-F5344CB8AC3E}">
        <p14:creationId xmlns:p14="http://schemas.microsoft.com/office/powerpoint/2010/main" val="1327910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3DD903-29F8-47A7-BF4B-2628A4472808}"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1E026-568D-41A2-87DD-7D92C543540F}" type="slidenum">
              <a:rPr lang="en-US" smtClean="0"/>
              <a:t>‹#›</a:t>
            </a:fld>
            <a:endParaRPr lang="en-US"/>
          </a:p>
        </p:txBody>
      </p:sp>
    </p:spTree>
    <p:extLst>
      <p:ext uri="{BB962C8B-B14F-4D97-AF65-F5344CB8AC3E}">
        <p14:creationId xmlns:p14="http://schemas.microsoft.com/office/powerpoint/2010/main" val="845794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3DD903-29F8-47A7-BF4B-2628A4472808}"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1E026-568D-41A2-87DD-7D92C543540F}" type="slidenum">
              <a:rPr lang="en-US" smtClean="0"/>
              <a:t>‹#›</a:t>
            </a:fld>
            <a:endParaRPr lang="en-US"/>
          </a:p>
        </p:txBody>
      </p:sp>
    </p:spTree>
    <p:extLst>
      <p:ext uri="{BB962C8B-B14F-4D97-AF65-F5344CB8AC3E}">
        <p14:creationId xmlns:p14="http://schemas.microsoft.com/office/powerpoint/2010/main" val="2250972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3DD903-29F8-47A7-BF4B-2628A4472808}"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1E026-568D-41A2-87DD-7D92C543540F}" type="slidenum">
              <a:rPr lang="en-US" smtClean="0"/>
              <a:t>‹#›</a:t>
            </a:fld>
            <a:endParaRPr lang="en-US"/>
          </a:p>
        </p:txBody>
      </p:sp>
    </p:spTree>
    <p:extLst>
      <p:ext uri="{BB962C8B-B14F-4D97-AF65-F5344CB8AC3E}">
        <p14:creationId xmlns:p14="http://schemas.microsoft.com/office/powerpoint/2010/main" val="190138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586A2-B553-5F3B-F18C-3FAB3F6B02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F6B30D-49CB-02D9-05A7-70F3F5C06D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04E43B-E3C4-C716-5BFE-B9FD063D3870}"/>
              </a:ext>
            </a:extLst>
          </p:cNvPr>
          <p:cNvSpPr>
            <a:spLocks noGrp="1"/>
          </p:cNvSpPr>
          <p:nvPr>
            <p:ph type="dt" sz="half" idx="10"/>
          </p:nvPr>
        </p:nvSpPr>
        <p:spPr/>
        <p:txBody>
          <a:bodyPr/>
          <a:lstStyle/>
          <a:p>
            <a:fld id="{F52B5D5D-9FD5-480D-8708-7994E6B2C2EF}" type="datetimeFigureOut">
              <a:rPr lang="en-US" smtClean="0"/>
              <a:t>7/11/2023</a:t>
            </a:fld>
            <a:endParaRPr lang="en-US"/>
          </a:p>
        </p:txBody>
      </p:sp>
      <p:sp>
        <p:nvSpPr>
          <p:cNvPr id="5" name="Footer Placeholder 4">
            <a:extLst>
              <a:ext uri="{FF2B5EF4-FFF2-40B4-BE49-F238E27FC236}">
                <a16:creationId xmlns:a16="http://schemas.microsoft.com/office/drawing/2014/main" id="{DD529BC3-485E-3A81-A3E5-23D938835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08DBB-C68F-C81E-5B6C-26225E7F3CD7}"/>
              </a:ext>
            </a:extLst>
          </p:cNvPr>
          <p:cNvSpPr>
            <a:spLocks noGrp="1"/>
          </p:cNvSpPr>
          <p:nvPr>
            <p:ph type="sldNum" sz="quarter" idx="12"/>
          </p:nvPr>
        </p:nvSpPr>
        <p:spPr/>
        <p:txBody>
          <a:bodyPr/>
          <a:lstStyle/>
          <a:p>
            <a:fld id="{13DFCFAE-AD1B-4331-96E3-70CE41DD274E}" type="slidenum">
              <a:rPr lang="en-US" smtClean="0"/>
              <a:t>‹#›</a:t>
            </a:fld>
            <a:endParaRPr lang="en-US"/>
          </a:p>
        </p:txBody>
      </p:sp>
    </p:spTree>
    <p:extLst>
      <p:ext uri="{BB962C8B-B14F-4D97-AF65-F5344CB8AC3E}">
        <p14:creationId xmlns:p14="http://schemas.microsoft.com/office/powerpoint/2010/main" val="375668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858E-423E-1AF9-64D8-01BD9B7BC9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B14B02-808C-A4B8-D209-324910B099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0CFA94-2D85-B0BA-AC32-406C63C4A5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70B09-2A54-5D7C-A414-E932A4B1BEE5}"/>
              </a:ext>
            </a:extLst>
          </p:cNvPr>
          <p:cNvSpPr>
            <a:spLocks noGrp="1"/>
          </p:cNvSpPr>
          <p:nvPr>
            <p:ph type="dt" sz="half" idx="10"/>
          </p:nvPr>
        </p:nvSpPr>
        <p:spPr/>
        <p:txBody>
          <a:bodyPr/>
          <a:lstStyle/>
          <a:p>
            <a:fld id="{F52B5D5D-9FD5-480D-8708-7994E6B2C2EF}" type="datetimeFigureOut">
              <a:rPr lang="en-US" smtClean="0"/>
              <a:t>7/11/2023</a:t>
            </a:fld>
            <a:endParaRPr lang="en-US"/>
          </a:p>
        </p:txBody>
      </p:sp>
      <p:sp>
        <p:nvSpPr>
          <p:cNvPr id="6" name="Footer Placeholder 5">
            <a:extLst>
              <a:ext uri="{FF2B5EF4-FFF2-40B4-BE49-F238E27FC236}">
                <a16:creationId xmlns:a16="http://schemas.microsoft.com/office/drawing/2014/main" id="{FD83C349-EB88-330D-1498-22CD3A7CBA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7E1103-04D2-8AEC-52C8-E2DB68C5AAF3}"/>
              </a:ext>
            </a:extLst>
          </p:cNvPr>
          <p:cNvSpPr>
            <a:spLocks noGrp="1"/>
          </p:cNvSpPr>
          <p:nvPr>
            <p:ph type="sldNum" sz="quarter" idx="12"/>
          </p:nvPr>
        </p:nvSpPr>
        <p:spPr/>
        <p:txBody>
          <a:bodyPr/>
          <a:lstStyle/>
          <a:p>
            <a:fld id="{13DFCFAE-AD1B-4331-96E3-70CE41DD274E}" type="slidenum">
              <a:rPr lang="en-US" smtClean="0"/>
              <a:t>‹#›</a:t>
            </a:fld>
            <a:endParaRPr lang="en-US"/>
          </a:p>
        </p:txBody>
      </p:sp>
    </p:spTree>
    <p:extLst>
      <p:ext uri="{BB962C8B-B14F-4D97-AF65-F5344CB8AC3E}">
        <p14:creationId xmlns:p14="http://schemas.microsoft.com/office/powerpoint/2010/main" val="1517848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89B7-0CBB-43CF-007C-A322D2172C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43E871-8321-C970-3591-02CDB0BE06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63BBB0-995B-A908-43B2-6A145A0F50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1C7299-ACFB-A9F2-521D-DFEDF17AB1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FB15E9-0D2A-CC5B-1EED-AA4A916D90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900148-38DE-E471-A1D7-6AD30F065622}"/>
              </a:ext>
            </a:extLst>
          </p:cNvPr>
          <p:cNvSpPr>
            <a:spLocks noGrp="1"/>
          </p:cNvSpPr>
          <p:nvPr>
            <p:ph type="dt" sz="half" idx="10"/>
          </p:nvPr>
        </p:nvSpPr>
        <p:spPr/>
        <p:txBody>
          <a:bodyPr/>
          <a:lstStyle/>
          <a:p>
            <a:fld id="{F52B5D5D-9FD5-480D-8708-7994E6B2C2EF}" type="datetimeFigureOut">
              <a:rPr lang="en-US" smtClean="0"/>
              <a:t>7/11/2023</a:t>
            </a:fld>
            <a:endParaRPr lang="en-US"/>
          </a:p>
        </p:txBody>
      </p:sp>
      <p:sp>
        <p:nvSpPr>
          <p:cNvPr id="8" name="Footer Placeholder 7">
            <a:extLst>
              <a:ext uri="{FF2B5EF4-FFF2-40B4-BE49-F238E27FC236}">
                <a16:creationId xmlns:a16="http://schemas.microsoft.com/office/drawing/2014/main" id="{4E0C9A02-3734-00E4-EC9C-976F2891FF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5BCFC0-BEEB-F387-7F38-B5DB9C322541}"/>
              </a:ext>
            </a:extLst>
          </p:cNvPr>
          <p:cNvSpPr>
            <a:spLocks noGrp="1"/>
          </p:cNvSpPr>
          <p:nvPr>
            <p:ph type="sldNum" sz="quarter" idx="12"/>
          </p:nvPr>
        </p:nvSpPr>
        <p:spPr/>
        <p:txBody>
          <a:bodyPr/>
          <a:lstStyle/>
          <a:p>
            <a:fld id="{13DFCFAE-AD1B-4331-96E3-70CE41DD274E}" type="slidenum">
              <a:rPr lang="en-US" smtClean="0"/>
              <a:t>‹#›</a:t>
            </a:fld>
            <a:endParaRPr lang="en-US"/>
          </a:p>
        </p:txBody>
      </p:sp>
    </p:spTree>
    <p:extLst>
      <p:ext uri="{BB962C8B-B14F-4D97-AF65-F5344CB8AC3E}">
        <p14:creationId xmlns:p14="http://schemas.microsoft.com/office/powerpoint/2010/main" val="142479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C8A64-C2BB-ACA8-01C6-3A167CB741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606363-2D4F-4679-E911-25C3C311A6A1}"/>
              </a:ext>
            </a:extLst>
          </p:cNvPr>
          <p:cNvSpPr>
            <a:spLocks noGrp="1"/>
          </p:cNvSpPr>
          <p:nvPr>
            <p:ph type="dt" sz="half" idx="10"/>
          </p:nvPr>
        </p:nvSpPr>
        <p:spPr/>
        <p:txBody>
          <a:bodyPr/>
          <a:lstStyle/>
          <a:p>
            <a:fld id="{F52B5D5D-9FD5-480D-8708-7994E6B2C2EF}" type="datetimeFigureOut">
              <a:rPr lang="en-US" smtClean="0"/>
              <a:t>7/11/2023</a:t>
            </a:fld>
            <a:endParaRPr lang="en-US"/>
          </a:p>
        </p:txBody>
      </p:sp>
      <p:sp>
        <p:nvSpPr>
          <p:cNvPr id="4" name="Footer Placeholder 3">
            <a:extLst>
              <a:ext uri="{FF2B5EF4-FFF2-40B4-BE49-F238E27FC236}">
                <a16:creationId xmlns:a16="http://schemas.microsoft.com/office/drawing/2014/main" id="{3169EDCB-D389-BE8A-A01F-BDA4B45769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749A38-8BA8-7105-4DCD-95316E09F77B}"/>
              </a:ext>
            </a:extLst>
          </p:cNvPr>
          <p:cNvSpPr>
            <a:spLocks noGrp="1"/>
          </p:cNvSpPr>
          <p:nvPr>
            <p:ph type="sldNum" sz="quarter" idx="12"/>
          </p:nvPr>
        </p:nvSpPr>
        <p:spPr/>
        <p:txBody>
          <a:bodyPr/>
          <a:lstStyle/>
          <a:p>
            <a:fld id="{13DFCFAE-AD1B-4331-96E3-70CE41DD274E}" type="slidenum">
              <a:rPr lang="en-US" smtClean="0"/>
              <a:t>‹#›</a:t>
            </a:fld>
            <a:endParaRPr lang="en-US"/>
          </a:p>
        </p:txBody>
      </p:sp>
    </p:spTree>
    <p:extLst>
      <p:ext uri="{BB962C8B-B14F-4D97-AF65-F5344CB8AC3E}">
        <p14:creationId xmlns:p14="http://schemas.microsoft.com/office/powerpoint/2010/main" val="88879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02E712-C4B7-1084-9155-A9AA38AF9E63}"/>
              </a:ext>
            </a:extLst>
          </p:cNvPr>
          <p:cNvSpPr>
            <a:spLocks noGrp="1"/>
          </p:cNvSpPr>
          <p:nvPr>
            <p:ph type="dt" sz="half" idx="10"/>
          </p:nvPr>
        </p:nvSpPr>
        <p:spPr/>
        <p:txBody>
          <a:bodyPr/>
          <a:lstStyle/>
          <a:p>
            <a:fld id="{F52B5D5D-9FD5-480D-8708-7994E6B2C2EF}" type="datetimeFigureOut">
              <a:rPr lang="en-US" smtClean="0"/>
              <a:t>7/11/2023</a:t>
            </a:fld>
            <a:endParaRPr lang="en-US"/>
          </a:p>
        </p:txBody>
      </p:sp>
      <p:sp>
        <p:nvSpPr>
          <p:cNvPr id="3" name="Footer Placeholder 2">
            <a:extLst>
              <a:ext uri="{FF2B5EF4-FFF2-40B4-BE49-F238E27FC236}">
                <a16:creationId xmlns:a16="http://schemas.microsoft.com/office/drawing/2014/main" id="{A62BD043-AF96-99D8-3460-5E6F881E69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3EB997-9842-1A1D-82D2-6CF72C32524B}"/>
              </a:ext>
            </a:extLst>
          </p:cNvPr>
          <p:cNvSpPr>
            <a:spLocks noGrp="1"/>
          </p:cNvSpPr>
          <p:nvPr>
            <p:ph type="sldNum" sz="quarter" idx="12"/>
          </p:nvPr>
        </p:nvSpPr>
        <p:spPr/>
        <p:txBody>
          <a:bodyPr/>
          <a:lstStyle/>
          <a:p>
            <a:fld id="{13DFCFAE-AD1B-4331-96E3-70CE41DD274E}" type="slidenum">
              <a:rPr lang="en-US" smtClean="0"/>
              <a:t>‹#›</a:t>
            </a:fld>
            <a:endParaRPr lang="en-US"/>
          </a:p>
        </p:txBody>
      </p:sp>
    </p:spTree>
    <p:extLst>
      <p:ext uri="{BB962C8B-B14F-4D97-AF65-F5344CB8AC3E}">
        <p14:creationId xmlns:p14="http://schemas.microsoft.com/office/powerpoint/2010/main" val="1264531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B991-B4AF-F9AA-A18F-4A61EE2696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E7ED28-91D0-E694-85D2-3B57DFBDF9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E3715F-9FD6-FB93-3A38-28DAA25BB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CC0F41-8F44-FC7D-EDCA-2EC2F0F9413A}"/>
              </a:ext>
            </a:extLst>
          </p:cNvPr>
          <p:cNvSpPr>
            <a:spLocks noGrp="1"/>
          </p:cNvSpPr>
          <p:nvPr>
            <p:ph type="dt" sz="half" idx="10"/>
          </p:nvPr>
        </p:nvSpPr>
        <p:spPr/>
        <p:txBody>
          <a:bodyPr/>
          <a:lstStyle/>
          <a:p>
            <a:fld id="{F52B5D5D-9FD5-480D-8708-7994E6B2C2EF}" type="datetimeFigureOut">
              <a:rPr lang="en-US" smtClean="0"/>
              <a:t>7/11/2023</a:t>
            </a:fld>
            <a:endParaRPr lang="en-US"/>
          </a:p>
        </p:txBody>
      </p:sp>
      <p:sp>
        <p:nvSpPr>
          <p:cNvPr id="6" name="Footer Placeholder 5">
            <a:extLst>
              <a:ext uri="{FF2B5EF4-FFF2-40B4-BE49-F238E27FC236}">
                <a16:creationId xmlns:a16="http://schemas.microsoft.com/office/drawing/2014/main" id="{1E56DCB5-8473-8601-85D4-13F128F19A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41A22F-9CE9-BC0C-EA94-9CA50AE0EE9F}"/>
              </a:ext>
            </a:extLst>
          </p:cNvPr>
          <p:cNvSpPr>
            <a:spLocks noGrp="1"/>
          </p:cNvSpPr>
          <p:nvPr>
            <p:ph type="sldNum" sz="quarter" idx="12"/>
          </p:nvPr>
        </p:nvSpPr>
        <p:spPr/>
        <p:txBody>
          <a:bodyPr/>
          <a:lstStyle/>
          <a:p>
            <a:fld id="{13DFCFAE-AD1B-4331-96E3-70CE41DD274E}" type="slidenum">
              <a:rPr lang="en-US" smtClean="0"/>
              <a:t>‹#›</a:t>
            </a:fld>
            <a:endParaRPr lang="en-US"/>
          </a:p>
        </p:txBody>
      </p:sp>
    </p:spTree>
    <p:extLst>
      <p:ext uri="{BB962C8B-B14F-4D97-AF65-F5344CB8AC3E}">
        <p14:creationId xmlns:p14="http://schemas.microsoft.com/office/powerpoint/2010/main" val="3059648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30CA-CFCA-8D59-DC06-3CEF260EF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C8BD6D-5871-D315-5E47-8CF533CCAD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7C7107-D367-B81C-88C2-1CF32FE363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227763-CA75-EB98-9E17-A4DC3A8F03ED}"/>
              </a:ext>
            </a:extLst>
          </p:cNvPr>
          <p:cNvSpPr>
            <a:spLocks noGrp="1"/>
          </p:cNvSpPr>
          <p:nvPr>
            <p:ph type="dt" sz="half" idx="10"/>
          </p:nvPr>
        </p:nvSpPr>
        <p:spPr/>
        <p:txBody>
          <a:bodyPr/>
          <a:lstStyle/>
          <a:p>
            <a:fld id="{F52B5D5D-9FD5-480D-8708-7994E6B2C2EF}" type="datetimeFigureOut">
              <a:rPr lang="en-US" smtClean="0"/>
              <a:t>7/11/2023</a:t>
            </a:fld>
            <a:endParaRPr lang="en-US"/>
          </a:p>
        </p:txBody>
      </p:sp>
      <p:sp>
        <p:nvSpPr>
          <p:cNvPr id="6" name="Footer Placeholder 5">
            <a:extLst>
              <a:ext uri="{FF2B5EF4-FFF2-40B4-BE49-F238E27FC236}">
                <a16:creationId xmlns:a16="http://schemas.microsoft.com/office/drawing/2014/main" id="{38819B47-6F06-31D6-612F-924DA1A66B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0636C-56BE-4684-A4F7-F7B85A882700}"/>
              </a:ext>
            </a:extLst>
          </p:cNvPr>
          <p:cNvSpPr>
            <a:spLocks noGrp="1"/>
          </p:cNvSpPr>
          <p:nvPr>
            <p:ph type="sldNum" sz="quarter" idx="12"/>
          </p:nvPr>
        </p:nvSpPr>
        <p:spPr/>
        <p:txBody>
          <a:bodyPr/>
          <a:lstStyle/>
          <a:p>
            <a:fld id="{13DFCFAE-AD1B-4331-96E3-70CE41DD274E}" type="slidenum">
              <a:rPr lang="en-US" smtClean="0"/>
              <a:t>‹#›</a:t>
            </a:fld>
            <a:endParaRPr lang="en-US"/>
          </a:p>
        </p:txBody>
      </p:sp>
    </p:spTree>
    <p:extLst>
      <p:ext uri="{BB962C8B-B14F-4D97-AF65-F5344CB8AC3E}">
        <p14:creationId xmlns:p14="http://schemas.microsoft.com/office/powerpoint/2010/main" val="172813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89A531-740A-EB35-835A-2191F21AFF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0A9098-7BCB-5A2C-52BF-A62B75024C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CC6C6-0586-E4F4-94AC-B7B728E8EE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2B5D5D-9FD5-480D-8708-7994E6B2C2EF}" type="datetimeFigureOut">
              <a:rPr lang="en-US" smtClean="0"/>
              <a:t>7/11/2023</a:t>
            </a:fld>
            <a:endParaRPr lang="en-US"/>
          </a:p>
        </p:txBody>
      </p:sp>
      <p:sp>
        <p:nvSpPr>
          <p:cNvPr id="5" name="Footer Placeholder 4">
            <a:extLst>
              <a:ext uri="{FF2B5EF4-FFF2-40B4-BE49-F238E27FC236}">
                <a16:creationId xmlns:a16="http://schemas.microsoft.com/office/drawing/2014/main" id="{00AA0524-4369-A477-47EB-CF48CD684B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19FD6C-9F28-7155-F09A-F5F9E35927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FCFAE-AD1B-4331-96E3-70CE41DD274E}" type="slidenum">
              <a:rPr lang="en-US" smtClean="0"/>
              <a:t>‹#›</a:t>
            </a:fld>
            <a:endParaRPr lang="en-US"/>
          </a:p>
        </p:txBody>
      </p:sp>
    </p:spTree>
    <p:extLst>
      <p:ext uri="{BB962C8B-B14F-4D97-AF65-F5344CB8AC3E}">
        <p14:creationId xmlns:p14="http://schemas.microsoft.com/office/powerpoint/2010/main" val="3375630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93580" y="1779136"/>
            <a:ext cx="6043661" cy="1538883"/>
          </a:xfrm>
          <a:prstGeom prst="rect">
            <a:avLst/>
          </a:prstGeom>
        </p:spPr>
        <p:txBody>
          <a:bodyPr wrap="square" lIns="0" tIns="0" rIns="0" bIns="0">
            <a:spAutoFit/>
          </a:bodyPr>
          <a:lstStyle>
            <a:lvl1pPr>
              <a:defRPr sz="10000" b="1" i="0">
                <a:solidFill>
                  <a:schemeClr val="bg1"/>
                </a:solidFill>
                <a:latin typeface="Calibri"/>
                <a:cs typeface="Calibri"/>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2"/>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7/11/2023</a:t>
            </a:fld>
            <a:endParaRPr lang="en-US"/>
          </a:p>
        </p:txBody>
      </p:sp>
      <p:sp>
        <p:nvSpPr>
          <p:cNvPr id="6" name="Holder 6"/>
          <p:cNvSpPr>
            <a:spLocks noGrp="1"/>
          </p:cNvSpPr>
          <p:nvPr>
            <p:ph type="sldNum" sz="quarter" idx="7"/>
          </p:nvPr>
        </p:nvSpPr>
        <p:spPr>
          <a:xfrm>
            <a:off x="8778240" y="6377942"/>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4"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7/11/2023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29931161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pn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2.png"/><Relationship Id="rId7" Type="http://schemas.openxmlformats.org/officeDocument/2006/relationships/image" Target="../media/image41.svg"/><Relationship Id="rId12" Type="http://schemas.openxmlformats.org/officeDocument/2006/relationships/image" Target="../media/image46.png"/><Relationship Id="rId17" Type="http://schemas.openxmlformats.org/officeDocument/2006/relationships/image" Target="../media/image51.svg"/><Relationship Id="rId2" Type="http://schemas.openxmlformats.org/officeDocument/2006/relationships/notesSlide" Target="../notesSlides/notesSlide10.xml"/><Relationship Id="rId16" Type="http://schemas.openxmlformats.org/officeDocument/2006/relationships/image" Target="../media/image50.png"/><Relationship Id="rId1" Type="http://schemas.openxmlformats.org/officeDocument/2006/relationships/slideLayout" Target="../slideLayouts/slideLayout13.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svg"/><Relationship Id="rId3" Type="http://schemas.openxmlformats.org/officeDocument/2006/relationships/image" Target="../media/image2.png"/><Relationship Id="rId7" Type="http://schemas.openxmlformats.org/officeDocument/2006/relationships/image" Target="../media/image55.svg"/><Relationship Id="rId12"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63.png"/><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svg"/><Relationship Id="rId3" Type="http://schemas.openxmlformats.org/officeDocument/2006/relationships/image" Target="../media/image2.png"/><Relationship Id="rId7" Type="http://schemas.openxmlformats.org/officeDocument/2006/relationships/image" Target="../media/image68.svg"/><Relationship Id="rId12"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67.png"/><Relationship Id="rId11" Type="http://schemas.openxmlformats.org/officeDocument/2006/relationships/image" Target="../media/image72.svg"/><Relationship Id="rId5" Type="http://schemas.openxmlformats.org/officeDocument/2006/relationships/image" Target="../media/image66.sv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svg"/></Relationships>
</file>

<file path=ppt/slides/_rels/slide18.xml.rels><?xml version="1.0" encoding="UTF-8" standalone="yes"?>
<Relationships xmlns="http://schemas.openxmlformats.org/package/2006/relationships"><Relationship Id="rId3" Type="http://schemas.openxmlformats.org/officeDocument/2006/relationships/hyperlink" Target="mailto:cgilden@natleadership.org" TargetMode="External"/><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hyperlink" Target="mailto:cbailey@natleadership.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jp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sv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99804" y="5358995"/>
            <a:ext cx="11647358" cy="1274157"/>
          </a:xfrm>
          <a:custGeom>
            <a:avLst/>
            <a:gdLst/>
            <a:ahLst/>
            <a:cxnLst/>
            <a:rect l="l" t="t" r="r" b="b"/>
            <a:pathLst>
              <a:path w="9598660" h="1216025">
                <a:moveTo>
                  <a:pt x="9244584" y="0"/>
                </a:moveTo>
                <a:lnTo>
                  <a:pt x="3662070" y="0"/>
                </a:lnTo>
                <a:lnTo>
                  <a:pt x="3246805" y="409663"/>
                </a:lnTo>
                <a:lnTo>
                  <a:pt x="1249340" y="422943"/>
                </a:lnTo>
                <a:lnTo>
                  <a:pt x="975018" y="424603"/>
                </a:lnTo>
                <a:lnTo>
                  <a:pt x="888898" y="424840"/>
                </a:lnTo>
                <a:lnTo>
                  <a:pt x="835025" y="422864"/>
                </a:lnTo>
                <a:lnTo>
                  <a:pt x="798187" y="412827"/>
                </a:lnTo>
                <a:lnTo>
                  <a:pt x="776014" y="388562"/>
                </a:lnTo>
                <a:lnTo>
                  <a:pt x="766140" y="343903"/>
                </a:lnTo>
                <a:lnTo>
                  <a:pt x="763563" y="291482"/>
                </a:lnTo>
                <a:lnTo>
                  <a:pt x="763849" y="245079"/>
                </a:lnTo>
                <a:lnTo>
                  <a:pt x="765281" y="197508"/>
                </a:lnTo>
                <a:lnTo>
                  <a:pt x="766140" y="141579"/>
                </a:lnTo>
                <a:lnTo>
                  <a:pt x="754550" y="74297"/>
                </a:lnTo>
                <a:lnTo>
                  <a:pt x="705513" y="21417"/>
                </a:lnTo>
                <a:lnTo>
                  <a:pt x="660262" y="5709"/>
                </a:lnTo>
                <a:lnTo>
                  <a:pt x="597623" y="0"/>
                </a:lnTo>
                <a:lnTo>
                  <a:pt x="0" y="0"/>
                </a:lnTo>
                <a:lnTo>
                  <a:pt x="0" y="519925"/>
                </a:lnTo>
                <a:lnTo>
                  <a:pt x="1662" y="569596"/>
                </a:lnTo>
                <a:lnTo>
                  <a:pt x="6574" y="618324"/>
                </a:lnTo>
                <a:lnTo>
                  <a:pt x="14624" y="665992"/>
                </a:lnTo>
                <a:lnTo>
                  <a:pt x="25700" y="712482"/>
                </a:lnTo>
                <a:lnTo>
                  <a:pt x="39689" y="757677"/>
                </a:lnTo>
                <a:lnTo>
                  <a:pt x="56480" y="801458"/>
                </a:lnTo>
                <a:lnTo>
                  <a:pt x="75961" y="843708"/>
                </a:lnTo>
                <a:lnTo>
                  <a:pt x="98020" y="884309"/>
                </a:lnTo>
                <a:lnTo>
                  <a:pt x="122545" y="923143"/>
                </a:lnTo>
                <a:lnTo>
                  <a:pt x="149423" y="960094"/>
                </a:lnTo>
                <a:lnTo>
                  <a:pt x="178542" y="995042"/>
                </a:lnTo>
                <a:lnTo>
                  <a:pt x="209792" y="1027871"/>
                </a:lnTo>
                <a:lnTo>
                  <a:pt x="243059" y="1058463"/>
                </a:lnTo>
                <a:lnTo>
                  <a:pt x="278231" y="1086700"/>
                </a:lnTo>
                <a:lnTo>
                  <a:pt x="315197" y="1112464"/>
                </a:lnTo>
                <a:lnTo>
                  <a:pt x="353845" y="1135638"/>
                </a:lnTo>
                <a:lnTo>
                  <a:pt x="394062" y="1156104"/>
                </a:lnTo>
                <a:lnTo>
                  <a:pt x="435736" y="1173744"/>
                </a:lnTo>
                <a:lnTo>
                  <a:pt x="478756" y="1188441"/>
                </a:lnTo>
                <a:lnTo>
                  <a:pt x="523010" y="1200077"/>
                </a:lnTo>
                <a:lnTo>
                  <a:pt x="568385" y="1208534"/>
                </a:lnTo>
                <a:lnTo>
                  <a:pt x="614769" y="1213694"/>
                </a:lnTo>
                <a:lnTo>
                  <a:pt x="662051" y="1215440"/>
                </a:lnTo>
                <a:lnTo>
                  <a:pt x="9598431" y="1215440"/>
                </a:lnTo>
                <a:lnTo>
                  <a:pt x="9598431" y="314756"/>
                </a:lnTo>
                <a:lnTo>
                  <a:pt x="9596882" y="259581"/>
                </a:lnTo>
                <a:lnTo>
                  <a:pt x="9591905" y="210478"/>
                </a:lnTo>
                <a:lnTo>
                  <a:pt x="9583004" y="167206"/>
                </a:lnTo>
                <a:lnTo>
                  <a:pt x="9569685" y="129521"/>
                </a:lnTo>
                <a:lnTo>
                  <a:pt x="9527806" y="69938"/>
                </a:lnTo>
                <a:lnTo>
                  <a:pt x="9462306" y="29787"/>
                </a:lnTo>
                <a:lnTo>
                  <a:pt x="9419459" y="16390"/>
                </a:lnTo>
                <a:lnTo>
                  <a:pt x="9369219" y="7122"/>
                </a:lnTo>
                <a:lnTo>
                  <a:pt x="9311093" y="1740"/>
                </a:lnTo>
                <a:lnTo>
                  <a:pt x="9244584" y="0"/>
                </a:lnTo>
                <a:close/>
              </a:path>
            </a:pathLst>
          </a:custGeom>
          <a:solidFill>
            <a:srgbClr val="285982"/>
          </a:solidFill>
        </p:spPr>
        <p:txBody>
          <a:bodyPr wrap="square" lIns="0" tIns="0" rIns="0" bIns="0" rtlCol="0"/>
          <a:lstStyle/>
          <a:p>
            <a:endParaRPr/>
          </a:p>
        </p:txBody>
      </p:sp>
      <p:sp>
        <p:nvSpPr>
          <p:cNvPr id="4" name="object 4"/>
          <p:cNvSpPr/>
          <p:nvPr/>
        </p:nvSpPr>
        <p:spPr>
          <a:xfrm>
            <a:off x="-149902" y="1278099"/>
            <a:ext cx="10708985" cy="2150902"/>
          </a:xfrm>
          <a:custGeom>
            <a:avLst/>
            <a:gdLst/>
            <a:ahLst/>
            <a:cxnLst/>
            <a:rect l="l" t="t" r="r" b="b"/>
            <a:pathLst>
              <a:path w="8220709" h="2748915">
                <a:moveTo>
                  <a:pt x="7934706" y="0"/>
                </a:moveTo>
                <a:lnTo>
                  <a:pt x="0" y="0"/>
                </a:lnTo>
                <a:lnTo>
                  <a:pt x="0" y="2748584"/>
                </a:lnTo>
                <a:lnTo>
                  <a:pt x="7934706" y="2748584"/>
                </a:lnTo>
                <a:lnTo>
                  <a:pt x="7981054" y="2744844"/>
                </a:lnTo>
                <a:lnTo>
                  <a:pt x="8025023" y="2734016"/>
                </a:lnTo>
                <a:lnTo>
                  <a:pt x="8066022" y="2716688"/>
                </a:lnTo>
                <a:lnTo>
                  <a:pt x="8103464" y="2693450"/>
                </a:lnTo>
                <a:lnTo>
                  <a:pt x="8136759" y="2664888"/>
                </a:lnTo>
                <a:lnTo>
                  <a:pt x="8165321" y="2631592"/>
                </a:lnTo>
                <a:lnTo>
                  <a:pt x="8188560" y="2594151"/>
                </a:lnTo>
                <a:lnTo>
                  <a:pt x="8205887" y="2553151"/>
                </a:lnTo>
                <a:lnTo>
                  <a:pt x="8216715" y="2509183"/>
                </a:lnTo>
                <a:lnTo>
                  <a:pt x="8220456" y="2462834"/>
                </a:lnTo>
                <a:lnTo>
                  <a:pt x="8220456" y="285750"/>
                </a:lnTo>
                <a:lnTo>
                  <a:pt x="8216715" y="239401"/>
                </a:lnTo>
                <a:lnTo>
                  <a:pt x="8205887" y="195432"/>
                </a:lnTo>
                <a:lnTo>
                  <a:pt x="8188560" y="154433"/>
                </a:lnTo>
                <a:lnTo>
                  <a:pt x="8165321" y="116991"/>
                </a:lnTo>
                <a:lnTo>
                  <a:pt x="8136759" y="83696"/>
                </a:lnTo>
                <a:lnTo>
                  <a:pt x="8103464" y="55134"/>
                </a:lnTo>
                <a:lnTo>
                  <a:pt x="8066022" y="31895"/>
                </a:lnTo>
                <a:lnTo>
                  <a:pt x="8025023" y="14568"/>
                </a:lnTo>
                <a:lnTo>
                  <a:pt x="7981054" y="3740"/>
                </a:lnTo>
                <a:lnTo>
                  <a:pt x="7934706" y="0"/>
                </a:lnTo>
                <a:close/>
              </a:path>
            </a:pathLst>
          </a:custGeom>
          <a:solidFill>
            <a:srgbClr val="58C4BF"/>
          </a:solidFill>
        </p:spPr>
        <p:txBody>
          <a:bodyPr wrap="square" lIns="0" tIns="0" rIns="0" bIns="0" rtlCol="0"/>
          <a:lstStyle/>
          <a:p>
            <a:endParaRPr/>
          </a:p>
        </p:txBody>
      </p:sp>
      <p:pic>
        <p:nvPicPr>
          <p:cNvPr id="5" name="object 5"/>
          <p:cNvPicPr/>
          <p:nvPr/>
        </p:nvPicPr>
        <p:blipFill>
          <a:blip r:embed="rId2" cstate="print"/>
          <a:stretch>
            <a:fillRect/>
          </a:stretch>
        </p:blipFill>
        <p:spPr>
          <a:xfrm>
            <a:off x="1222813" y="4136853"/>
            <a:ext cx="3272824" cy="1808764"/>
          </a:xfrm>
          <a:prstGeom prst="rect">
            <a:avLst/>
          </a:prstGeom>
        </p:spPr>
      </p:pic>
      <p:sp>
        <p:nvSpPr>
          <p:cNvPr id="6" name="object 6"/>
          <p:cNvSpPr txBox="1">
            <a:spLocks noGrp="1"/>
          </p:cNvSpPr>
          <p:nvPr>
            <p:ph type="title"/>
          </p:nvPr>
        </p:nvSpPr>
        <p:spPr>
          <a:xfrm>
            <a:off x="1467185" y="1690039"/>
            <a:ext cx="9091898" cy="1242422"/>
          </a:xfrm>
          <a:prstGeom prst="rect">
            <a:avLst/>
          </a:prstGeom>
        </p:spPr>
        <p:txBody>
          <a:bodyPr vert="horz" wrap="square" lIns="0" tIns="11206" rIns="0" bIns="0" rtlCol="0">
            <a:spAutoFit/>
          </a:bodyPr>
          <a:lstStyle/>
          <a:p>
            <a:pPr algn="l"/>
            <a:r>
              <a:rPr lang="en-US" sz="4000" dirty="0">
                <a:latin typeface="+mn-lt"/>
              </a:rPr>
              <a:t>Transitioning to Virtual Monitoring for Independent Monitoring for Quality in PA </a:t>
            </a:r>
            <a:endParaRPr sz="4000" spc="-9" dirty="0">
              <a:latin typeface="+mn-lt"/>
            </a:endParaRPr>
          </a:p>
        </p:txBody>
      </p:sp>
      <p:sp>
        <p:nvSpPr>
          <p:cNvPr id="8" name="TextBox 7">
            <a:extLst>
              <a:ext uri="{FF2B5EF4-FFF2-40B4-BE49-F238E27FC236}">
                <a16:creationId xmlns:a16="http://schemas.microsoft.com/office/drawing/2014/main" id="{C90F62D7-D06E-BEC3-657C-FF853B5ABC3B}"/>
              </a:ext>
            </a:extLst>
          </p:cNvPr>
          <p:cNvSpPr txBox="1"/>
          <p:nvPr/>
        </p:nvSpPr>
        <p:spPr>
          <a:xfrm>
            <a:off x="5204592" y="4196489"/>
            <a:ext cx="6096682" cy="1015663"/>
          </a:xfrm>
          <a:prstGeom prst="rect">
            <a:avLst/>
          </a:prstGeom>
          <a:noFill/>
        </p:spPr>
        <p:txBody>
          <a:bodyPr wrap="square" rtlCol="0">
            <a:spAutoFit/>
          </a:bodyPr>
          <a:lstStyle/>
          <a:p>
            <a:r>
              <a:rPr lang="en-US" sz="3000" dirty="0"/>
              <a:t>2023 IM4Q Annual Statewide Training</a:t>
            </a:r>
          </a:p>
          <a:p>
            <a:r>
              <a:rPr lang="en-US" sz="3000" dirty="0"/>
              <a:t>July, 2023 </a:t>
            </a:r>
          </a:p>
        </p:txBody>
      </p:sp>
    </p:spTree>
    <p:extLst>
      <p:ext uri="{BB962C8B-B14F-4D97-AF65-F5344CB8AC3E}">
        <p14:creationId xmlns:p14="http://schemas.microsoft.com/office/powerpoint/2010/main" val="2138001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F48C22BD-19C2-855B-C6B7-4B23B8A81402}"/>
              </a:ext>
            </a:extLst>
          </p:cNvPr>
          <p:cNvSpPr/>
          <p:nvPr/>
        </p:nvSpPr>
        <p:spPr>
          <a:xfrm>
            <a:off x="0" y="0"/>
            <a:ext cx="10172700" cy="1371600"/>
          </a:xfrm>
          <a:custGeom>
            <a:avLst/>
            <a:gdLst/>
            <a:ahLst/>
            <a:cxnLst/>
            <a:rect l="l" t="t" r="r" b="b"/>
            <a:pathLst>
              <a:path w="7973695" h="1371600">
                <a:moveTo>
                  <a:pt x="7973568" y="0"/>
                </a:moveTo>
                <a:lnTo>
                  <a:pt x="0" y="0"/>
                </a:lnTo>
                <a:lnTo>
                  <a:pt x="0" y="1371600"/>
                </a:lnTo>
                <a:lnTo>
                  <a:pt x="6318504" y="1371600"/>
                </a:lnTo>
                <a:lnTo>
                  <a:pt x="6365181" y="1370369"/>
                </a:lnTo>
                <a:lnTo>
                  <a:pt x="6410590" y="1366705"/>
                </a:lnTo>
                <a:lnTo>
                  <a:pt x="6454831" y="1360652"/>
                </a:lnTo>
                <a:lnTo>
                  <a:pt x="6497999" y="1352253"/>
                </a:lnTo>
                <a:lnTo>
                  <a:pt x="6540195" y="1341553"/>
                </a:lnTo>
                <a:lnTo>
                  <a:pt x="6581517" y="1328594"/>
                </a:lnTo>
                <a:lnTo>
                  <a:pt x="6622062" y="1313421"/>
                </a:lnTo>
                <a:lnTo>
                  <a:pt x="6661928" y="1296077"/>
                </a:lnTo>
                <a:lnTo>
                  <a:pt x="6701215" y="1276605"/>
                </a:lnTo>
                <a:lnTo>
                  <a:pt x="6740021" y="1255051"/>
                </a:lnTo>
                <a:lnTo>
                  <a:pt x="6778443" y="1231456"/>
                </a:lnTo>
                <a:lnTo>
                  <a:pt x="6816580" y="1205865"/>
                </a:lnTo>
                <a:lnTo>
                  <a:pt x="6854530" y="1178321"/>
                </a:lnTo>
                <a:lnTo>
                  <a:pt x="6892392" y="1148868"/>
                </a:lnTo>
                <a:lnTo>
                  <a:pt x="6930264" y="1117550"/>
                </a:lnTo>
                <a:lnTo>
                  <a:pt x="6968244" y="1084410"/>
                </a:lnTo>
                <a:lnTo>
                  <a:pt x="7006430" y="1049492"/>
                </a:lnTo>
                <a:lnTo>
                  <a:pt x="7044921" y="1012840"/>
                </a:lnTo>
                <a:lnTo>
                  <a:pt x="7083815" y="974498"/>
                </a:lnTo>
                <a:lnTo>
                  <a:pt x="7123210" y="934508"/>
                </a:lnTo>
                <a:lnTo>
                  <a:pt x="7163204" y="892915"/>
                </a:lnTo>
                <a:lnTo>
                  <a:pt x="7203897" y="849762"/>
                </a:lnTo>
                <a:lnTo>
                  <a:pt x="7245385" y="805093"/>
                </a:lnTo>
                <a:lnTo>
                  <a:pt x="7287768" y="758952"/>
                </a:lnTo>
                <a:lnTo>
                  <a:pt x="7973568" y="0"/>
                </a:lnTo>
                <a:close/>
              </a:path>
            </a:pathLst>
          </a:custGeom>
          <a:solidFill>
            <a:srgbClr val="004F7A">
              <a:alpha val="25000"/>
            </a:srgbClr>
          </a:solidFill>
        </p:spPr>
        <p:txBody>
          <a:bodyPr wrap="square" lIns="0" tIns="0" rIns="0" bIns="0" rtlCol="0"/>
          <a:lstStyle/>
          <a:p>
            <a:endParaRPr dirty="0"/>
          </a:p>
        </p:txBody>
      </p:sp>
      <p:sp>
        <p:nvSpPr>
          <p:cNvPr id="12" name="object 4">
            <a:extLst>
              <a:ext uri="{FF2B5EF4-FFF2-40B4-BE49-F238E27FC236}">
                <a16:creationId xmlns:a16="http://schemas.microsoft.com/office/drawing/2014/main" id="{4CF18BD4-5053-B8AB-D892-AD870157976C}"/>
              </a:ext>
            </a:extLst>
          </p:cNvPr>
          <p:cNvSpPr/>
          <p:nvPr/>
        </p:nvSpPr>
        <p:spPr>
          <a:xfrm>
            <a:off x="0" y="5989320"/>
            <a:ext cx="8293554" cy="868680"/>
          </a:xfrm>
          <a:custGeom>
            <a:avLst/>
            <a:gdLst/>
            <a:ahLst/>
            <a:cxnLst/>
            <a:rect l="l" t="t" r="r" b="b"/>
            <a:pathLst>
              <a:path w="6572250" h="868679">
                <a:moveTo>
                  <a:pt x="6457950" y="0"/>
                </a:moveTo>
                <a:lnTo>
                  <a:pt x="228600" y="0"/>
                </a:lnTo>
                <a:lnTo>
                  <a:pt x="182529" y="4644"/>
                </a:lnTo>
                <a:lnTo>
                  <a:pt x="139619" y="17964"/>
                </a:lnTo>
                <a:lnTo>
                  <a:pt x="100788" y="39041"/>
                </a:lnTo>
                <a:lnTo>
                  <a:pt x="66955" y="66955"/>
                </a:lnTo>
                <a:lnTo>
                  <a:pt x="39041" y="100788"/>
                </a:lnTo>
                <a:lnTo>
                  <a:pt x="17964" y="139619"/>
                </a:lnTo>
                <a:lnTo>
                  <a:pt x="4644" y="182529"/>
                </a:lnTo>
                <a:lnTo>
                  <a:pt x="0" y="228599"/>
                </a:lnTo>
                <a:lnTo>
                  <a:pt x="0" y="868679"/>
                </a:lnTo>
                <a:lnTo>
                  <a:pt x="6572250" y="868679"/>
                </a:lnTo>
                <a:lnTo>
                  <a:pt x="6572250" y="114299"/>
                </a:lnTo>
                <a:lnTo>
                  <a:pt x="6563268" y="69806"/>
                </a:lnTo>
                <a:lnTo>
                  <a:pt x="6538774" y="33475"/>
                </a:lnTo>
                <a:lnTo>
                  <a:pt x="6502443" y="8981"/>
                </a:lnTo>
                <a:lnTo>
                  <a:pt x="6457950" y="0"/>
                </a:lnTo>
                <a:close/>
              </a:path>
            </a:pathLst>
          </a:custGeom>
          <a:solidFill>
            <a:srgbClr val="EAF3E6"/>
          </a:solidFill>
        </p:spPr>
        <p:txBody>
          <a:bodyPr wrap="square" lIns="0" tIns="0" rIns="0" bIns="0" rtlCol="0"/>
          <a:lstStyle/>
          <a:p>
            <a:endParaRPr/>
          </a:p>
        </p:txBody>
      </p:sp>
      <p:sp>
        <p:nvSpPr>
          <p:cNvPr id="13" name="object 5">
            <a:extLst>
              <a:ext uri="{FF2B5EF4-FFF2-40B4-BE49-F238E27FC236}">
                <a16:creationId xmlns:a16="http://schemas.microsoft.com/office/drawing/2014/main" id="{637860CE-F29E-6E19-6014-6CA4699345AC}"/>
              </a:ext>
            </a:extLst>
          </p:cNvPr>
          <p:cNvSpPr/>
          <p:nvPr/>
        </p:nvSpPr>
        <p:spPr>
          <a:xfrm>
            <a:off x="0" y="6163262"/>
            <a:ext cx="12115800" cy="695325"/>
          </a:xfrm>
          <a:custGeom>
            <a:avLst/>
            <a:gdLst/>
            <a:ahLst/>
            <a:cxnLst/>
            <a:rect l="l" t="t" r="r" b="b"/>
            <a:pathLst>
              <a:path w="9601200" h="695325">
                <a:moveTo>
                  <a:pt x="8830335" y="0"/>
                </a:moveTo>
                <a:lnTo>
                  <a:pt x="8375904" y="412140"/>
                </a:lnTo>
                <a:lnTo>
                  <a:pt x="6735063" y="412686"/>
                </a:lnTo>
                <a:lnTo>
                  <a:pt x="6688925" y="409820"/>
                </a:lnTo>
                <a:lnTo>
                  <a:pt x="6648636" y="399745"/>
                </a:lnTo>
                <a:lnTo>
                  <a:pt x="6595725" y="349102"/>
                </a:lnTo>
                <a:lnTo>
                  <a:pt x="6588163" y="304101"/>
                </a:lnTo>
                <a:lnTo>
                  <a:pt x="6587113" y="247387"/>
                </a:lnTo>
                <a:lnTo>
                  <a:pt x="6582494" y="143245"/>
                </a:lnTo>
                <a:lnTo>
                  <a:pt x="6581444" y="94475"/>
                </a:lnTo>
                <a:lnTo>
                  <a:pt x="6552412" y="28601"/>
                </a:lnTo>
                <a:lnTo>
                  <a:pt x="6517408" y="9473"/>
                </a:lnTo>
                <a:lnTo>
                  <a:pt x="6469888" y="2590"/>
                </a:lnTo>
                <a:lnTo>
                  <a:pt x="388620" y="2590"/>
                </a:lnTo>
                <a:lnTo>
                  <a:pt x="335327" y="3291"/>
                </a:lnTo>
                <a:lnTo>
                  <a:pt x="285293" y="5758"/>
                </a:lnTo>
                <a:lnTo>
                  <a:pt x="238692" y="10541"/>
                </a:lnTo>
                <a:lnTo>
                  <a:pt x="195701" y="18190"/>
                </a:lnTo>
                <a:lnTo>
                  <a:pt x="156492" y="29253"/>
                </a:lnTo>
                <a:lnTo>
                  <a:pt x="121242" y="44281"/>
                </a:lnTo>
                <a:lnTo>
                  <a:pt x="63315" y="88428"/>
                </a:lnTo>
                <a:lnTo>
                  <a:pt x="23317" y="155025"/>
                </a:lnTo>
                <a:lnTo>
                  <a:pt x="10480" y="198116"/>
                </a:lnTo>
                <a:lnTo>
                  <a:pt x="2649" y="248467"/>
                </a:lnTo>
                <a:lnTo>
                  <a:pt x="0" y="306628"/>
                </a:lnTo>
                <a:lnTo>
                  <a:pt x="0" y="694740"/>
                </a:lnTo>
                <a:lnTo>
                  <a:pt x="9106109" y="694673"/>
                </a:lnTo>
                <a:lnTo>
                  <a:pt x="9165126" y="694204"/>
                </a:lnTo>
                <a:lnTo>
                  <a:pt x="9220452" y="692931"/>
                </a:lnTo>
                <a:lnTo>
                  <a:pt x="9272070" y="690452"/>
                </a:lnTo>
                <a:lnTo>
                  <a:pt x="9319965" y="686365"/>
                </a:lnTo>
                <a:lnTo>
                  <a:pt x="9364119" y="680268"/>
                </a:lnTo>
                <a:lnTo>
                  <a:pt x="9404518" y="671758"/>
                </a:lnTo>
                <a:lnTo>
                  <a:pt x="9441146" y="660435"/>
                </a:lnTo>
                <a:lnTo>
                  <a:pt x="9503022" y="627738"/>
                </a:lnTo>
                <a:lnTo>
                  <a:pt x="9549620" y="578960"/>
                </a:lnTo>
                <a:lnTo>
                  <a:pt x="9580811" y="510885"/>
                </a:lnTo>
                <a:lnTo>
                  <a:pt x="9590589" y="468606"/>
                </a:lnTo>
                <a:lnTo>
                  <a:pt x="9596468" y="420297"/>
                </a:lnTo>
                <a:lnTo>
                  <a:pt x="9598431" y="365556"/>
                </a:lnTo>
                <a:lnTo>
                  <a:pt x="9601200" y="2590"/>
                </a:lnTo>
                <a:lnTo>
                  <a:pt x="8830335" y="0"/>
                </a:lnTo>
                <a:close/>
              </a:path>
            </a:pathLst>
          </a:custGeom>
          <a:solidFill>
            <a:srgbClr val="285982"/>
          </a:solidFill>
        </p:spPr>
        <p:txBody>
          <a:bodyPr wrap="square" lIns="0" tIns="0" rIns="0" bIns="0" rtlCol="0"/>
          <a:lstStyle/>
          <a:p>
            <a:endParaRPr/>
          </a:p>
        </p:txBody>
      </p:sp>
      <p:pic>
        <p:nvPicPr>
          <p:cNvPr id="14" name="object 6">
            <a:extLst>
              <a:ext uri="{FF2B5EF4-FFF2-40B4-BE49-F238E27FC236}">
                <a16:creationId xmlns:a16="http://schemas.microsoft.com/office/drawing/2014/main" id="{07AB4606-51E9-F161-B94A-8F7656763FC1}"/>
              </a:ext>
            </a:extLst>
          </p:cNvPr>
          <p:cNvPicPr/>
          <p:nvPr/>
        </p:nvPicPr>
        <p:blipFill>
          <a:blip r:embed="rId3" cstate="print"/>
          <a:stretch>
            <a:fillRect/>
          </a:stretch>
        </p:blipFill>
        <p:spPr>
          <a:xfrm>
            <a:off x="8584938" y="5324208"/>
            <a:ext cx="2330712" cy="1371600"/>
          </a:xfrm>
          <a:prstGeom prst="rect">
            <a:avLst/>
          </a:prstGeom>
        </p:spPr>
      </p:pic>
      <p:grpSp>
        <p:nvGrpSpPr>
          <p:cNvPr id="20" name="Group 19">
            <a:extLst>
              <a:ext uri="{FF2B5EF4-FFF2-40B4-BE49-F238E27FC236}">
                <a16:creationId xmlns:a16="http://schemas.microsoft.com/office/drawing/2014/main" id="{5633E15B-F88C-3436-80B2-44060DA0A15C}"/>
              </a:ext>
            </a:extLst>
          </p:cNvPr>
          <p:cNvGrpSpPr/>
          <p:nvPr/>
        </p:nvGrpSpPr>
        <p:grpSpPr>
          <a:xfrm>
            <a:off x="8877298" y="256632"/>
            <a:ext cx="3084195" cy="3172368"/>
            <a:chOff x="6743696" y="228601"/>
            <a:chExt cx="3084195" cy="3172368"/>
          </a:xfrm>
        </p:grpSpPr>
        <p:sp>
          <p:nvSpPr>
            <p:cNvPr id="15" name="object 7">
              <a:extLst>
                <a:ext uri="{FF2B5EF4-FFF2-40B4-BE49-F238E27FC236}">
                  <a16:creationId xmlns:a16="http://schemas.microsoft.com/office/drawing/2014/main" id="{3FDDF32E-A0D9-FE07-536A-874F02CE81F4}"/>
                </a:ext>
              </a:extLst>
            </p:cNvPr>
            <p:cNvSpPr/>
            <p:nvPr/>
          </p:nvSpPr>
          <p:spPr>
            <a:xfrm>
              <a:off x="7589499" y="228601"/>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04E7A">
                <a:alpha val="19999"/>
              </a:srgbClr>
            </a:solidFill>
          </p:spPr>
          <p:txBody>
            <a:bodyPr wrap="square" lIns="0" tIns="0" rIns="0" bIns="0" rtlCol="0"/>
            <a:lstStyle/>
            <a:p>
              <a:endParaRPr/>
            </a:p>
          </p:txBody>
        </p:sp>
        <p:grpSp>
          <p:nvGrpSpPr>
            <p:cNvPr id="16" name="object 8">
              <a:extLst>
                <a:ext uri="{FF2B5EF4-FFF2-40B4-BE49-F238E27FC236}">
                  <a16:creationId xmlns:a16="http://schemas.microsoft.com/office/drawing/2014/main" id="{0CC14F43-FCFE-C752-730C-9553C43854E0}"/>
                </a:ext>
              </a:extLst>
            </p:cNvPr>
            <p:cNvGrpSpPr/>
            <p:nvPr/>
          </p:nvGrpSpPr>
          <p:grpSpPr>
            <a:xfrm>
              <a:off x="6743696" y="1102269"/>
              <a:ext cx="3084195" cy="2298700"/>
              <a:chOff x="6743696" y="1102269"/>
              <a:chExt cx="3084195" cy="2298700"/>
            </a:xfrm>
          </p:grpSpPr>
          <p:sp>
            <p:nvSpPr>
              <p:cNvPr id="17" name="object 9">
                <a:extLst>
                  <a:ext uri="{FF2B5EF4-FFF2-40B4-BE49-F238E27FC236}">
                    <a16:creationId xmlns:a16="http://schemas.microsoft.com/office/drawing/2014/main" id="{EA50DEBB-3450-C883-5C00-45AF424B3F67}"/>
                  </a:ext>
                </a:extLst>
              </p:cNvPr>
              <p:cNvSpPr/>
              <p:nvPr/>
            </p:nvSpPr>
            <p:spPr>
              <a:xfrm>
                <a:off x="7589499" y="1973747"/>
                <a:ext cx="1389380" cy="1427480"/>
              </a:xfrm>
              <a:custGeom>
                <a:avLst/>
                <a:gdLst/>
                <a:ahLst/>
                <a:cxnLst/>
                <a:rect l="l" t="t" r="r" b="b"/>
                <a:pathLst>
                  <a:path w="1389379" h="1427479">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48BB5">
                  <a:alpha val="19999"/>
                </a:srgbClr>
              </a:solidFill>
            </p:spPr>
            <p:txBody>
              <a:bodyPr wrap="square" lIns="0" tIns="0" rIns="0" bIns="0" rtlCol="0"/>
              <a:lstStyle/>
              <a:p>
                <a:endParaRPr/>
              </a:p>
            </p:txBody>
          </p:sp>
          <p:sp>
            <p:nvSpPr>
              <p:cNvPr id="18" name="object 10">
                <a:extLst>
                  <a:ext uri="{FF2B5EF4-FFF2-40B4-BE49-F238E27FC236}">
                    <a16:creationId xmlns:a16="http://schemas.microsoft.com/office/drawing/2014/main" id="{F3024C31-4F46-616D-76A0-952BEB913740}"/>
                  </a:ext>
                </a:extLst>
              </p:cNvPr>
              <p:cNvSpPr/>
              <p:nvPr/>
            </p:nvSpPr>
            <p:spPr>
              <a:xfrm>
                <a:off x="8437983" y="110369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37" y="847277"/>
                    </a:lnTo>
                    <a:lnTo>
                      <a:pt x="1371980" y="805023"/>
                    </a:lnTo>
                    <a:lnTo>
                      <a:pt x="1384965" y="760006"/>
                    </a:lnTo>
                    <a:lnTo>
                      <a:pt x="1389294" y="713606"/>
                    </a:lnTo>
                    <a:lnTo>
                      <a:pt x="1384965" y="667207"/>
                    </a:lnTo>
                    <a:lnTo>
                      <a:pt x="1371980" y="622189"/>
                    </a:lnTo>
                    <a:lnTo>
                      <a:pt x="1350337" y="579935"/>
                    </a:lnTo>
                    <a:lnTo>
                      <a:pt x="1320037" y="541826"/>
                    </a:lnTo>
                    <a:lnTo>
                      <a:pt x="861860" y="71151"/>
                    </a:lnTo>
                    <a:lnTo>
                      <a:pt x="824765" y="40022"/>
                    </a:lnTo>
                    <a:lnTo>
                      <a:pt x="783636" y="17787"/>
                    </a:lnTo>
                    <a:lnTo>
                      <a:pt x="739816" y="4446"/>
                    </a:lnTo>
                    <a:lnTo>
                      <a:pt x="694650" y="0"/>
                    </a:lnTo>
                    <a:close/>
                  </a:path>
                </a:pathLst>
              </a:custGeom>
              <a:solidFill>
                <a:srgbClr val="40AD49">
                  <a:alpha val="19999"/>
                </a:srgbClr>
              </a:solidFill>
            </p:spPr>
            <p:txBody>
              <a:bodyPr wrap="square" lIns="0" tIns="0" rIns="0" bIns="0" rtlCol="0"/>
              <a:lstStyle/>
              <a:p>
                <a:endParaRPr/>
              </a:p>
            </p:txBody>
          </p:sp>
          <p:sp>
            <p:nvSpPr>
              <p:cNvPr id="19" name="object 11">
                <a:extLst>
                  <a:ext uri="{FF2B5EF4-FFF2-40B4-BE49-F238E27FC236}">
                    <a16:creationId xmlns:a16="http://schemas.microsoft.com/office/drawing/2014/main" id="{06AEF038-BD34-224E-8EA1-9D38B23C2BEC}"/>
                  </a:ext>
                </a:extLst>
              </p:cNvPr>
              <p:cNvSpPr/>
              <p:nvPr/>
            </p:nvSpPr>
            <p:spPr>
              <a:xfrm>
                <a:off x="6743696" y="110226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33D9CA">
                  <a:alpha val="19999"/>
                </a:srgbClr>
              </a:solidFill>
            </p:spPr>
            <p:txBody>
              <a:bodyPr wrap="square" lIns="0" tIns="0" rIns="0" bIns="0" rtlCol="0"/>
              <a:lstStyle/>
              <a:p>
                <a:endParaRPr/>
              </a:p>
            </p:txBody>
          </p:sp>
        </p:grpSp>
      </p:grpSp>
      <p:sp>
        <p:nvSpPr>
          <p:cNvPr id="21" name="Title 1">
            <a:extLst>
              <a:ext uri="{FF2B5EF4-FFF2-40B4-BE49-F238E27FC236}">
                <a16:creationId xmlns:a16="http://schemas.microsoft.com/office/drawing/2014/main" id="{6B30396E-A882-85C4-5A84-C15F1F5FFD83}"/>
              </a:ext>
            </a:extLst>
          </p:cNvPr>
          <p:cNvSpPr txBox="1">
            <a:spLocks/>
          </p:cNvSpPr>
          <p:nvPr/>
        </p:nvSpPr>
        <p:spPr>
          <a:xfrm>
            <a:off x="1181272" y="643778"/>
            <a:ext cx="9600856" cy="67710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Support Recommendations</a:t>
            </a:r>
          </a:p>
        </p:txBody>
      </p:sp>
      <p:graphicFrame>
        <p:nvGraphicFramePr>
          <p:cNvPr id="3" name="Table 3">
            <a:extLst>
              <a:ext uri="{FF2B5EF4-FFF2-40B4-BE49-F238E27FC236}">
                <a16:creationId xmlns:a16="http://schemas.microsoft.com/office/drawing/2014/main" id="{D4DDBB91-F763-7A35-1B65-4A352FFBF93E}"/>
              </a:ext>
            </a:extLst>
          </p:cNvPr>
          <p:cNvGraphicFramePr>
            <a:graphicFrameLocks noGrp="1"/>
          </p:cNvGraphicFramePr>
          <p:nvPr>
            <p:extLst>
              <p:ext uri="{D42A27DB-BD31-4B8C-83A1-F6EECF244321}">
                <p14:modId xmlns:p14="http://schemas.microsoft.com/office/powerpoint/2010/main" val="3107790004"/>
              </p:ext>
            </p:extLst>
          </p:nvPr>
        </p:nvGraphicFramePr>
        <p:xfrm>
          <a:off x="452925" y="1502173"/>
          <a:ext cx="11508039" cy="4265623"/>
        </p:xfrm>
        <a:graphic>
          <a:graphicData uri="http://schemas.openxmlformats.org/drawingml/2006/table">
            <a:tbl>
              <a:tblPr firstRow="1" bandRow="1">
                <a:tableStyleId>{5C22544A-7EE6-4342-B048-85BDC9FD1C3A}</a:tableStyleId>
              </a:tblPr>
              <a:tblGrid>
                <a:gridCol w="1230596">
                  <a:extLst>
                    <a:ext uri="{9D8B030D-6E8A-4147-A177-3AD203B41FA5}">
                      <a16:colId xmlns:a16="http://schemas.microsoft.com/office/drawing/2014/main" val="3842513201"/>
                    </a:ext>
                  </a:extLst>
                </a:gridCol>
                <a:gridCol w="2820113">
                  <a:extLst>
                    <a:ext uri="{9D8B030D-6E8A-4147-A177-3AD203B41FA5}">
                      <a16:colId xmlns:a16="http://schemas.microsoft.com/office/drawing/2014/main" val="3671480478"/>
                    </a:ext>
                  </a:extLst>
                </a:gridCol>
                <a:gridCol w="7457330">
                  <a:extLst>
                    <a:ext uri="{9D8B030D-6E8A-4147-A177-3AD203B41FA5}">
                      <a16:colId xmlns:a16="http://schemas.microsoft.com/office/drawing/2014/main" val="190534162"/>
                    </a:ext>
                  </a:extLst>
                </a:gridCol>
              </a:tblGrid>
              <a:tr h="894129">
                <a:tc>
                  <a:txBody>
                    <a:bodyPr/>
                    <a:lstStyle/>
                    <a:p>
                      <a:endParaRPr lang="en-US" dirty="0">
                        <a:solidFill>
                          <a:sysClr val="windowText" lastClr="000000"/>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a:solidFill>
                            <a:sysClr val="windowText" lastClr="000000"/>
                          </a:solidFill>
                          <a:latin typeface="+mj-lt"/>
                        </a:rPr>
                        <a:t>Extra Equipment</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300" b="0" dirty="0">
                          <a:solidFill>
                            <a:sysClr val="windowText" lastClr="000000"/>
                          </a:solidFill>
                          <a:latin typeface="+mn-lt"/>
                        </a:rPr>
                        <a:t>Headphones, Zoom Equipped iPads/ Tablets, Electronic Versions of Surveys</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4425018"/>
                  </a:ext>
                </a:extLst>
              </a:tr>
              <a:tr h="894129">
                <a:tc>
                  <a:txBody>
                    <a:bodyPr/>
                    <a:lstStyle/>
                    <a:p>
                      <a:endParaRPr lang="en-US">
                        <a:solidFill>
                          <a:sysClr val="windowText" lastClr="00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a:solidFill>
                            <a:sysClr val="windowText" lastClr="000000"/>
                          </a:solidFill>
                          <a:latin typeface="+mj-lt"/>
                        </a:rPr>
                        <a:t>Check Ins and Guidance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300" b="0" dirty="0">
                          <a:solidFill>
                            <a:sysClr val="windowText" lastClr="000000"/>
                          </a:solidFill>
                          <a:latin typeface="+mn-lt"/>
                        </a:rPr>
                        <a:t>Environmental Adaptations for Virtual Interviews, Accompany monitors during interviews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8421266"/>
                  </a:ext>
                </a:extLst>
              </a:tr>
              <a:tr h="760276">
                <a:tc>
                  <a:txBody>
                    <a:bodyPr/>
                    <a:lstStyle/>
                    <a:p>
                      <a:endParaRPr lang="en-US">
                        <a:solidFill>
                          <a:sysClr val="windowText" lastClr="00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a:solidFill>
                            <a:sysClr val="windowText" lastClr="000000"/>
                          </a:solidFill>
                          <a:latin typeface="+mj-lt"/>
                        </a:rPr>
                        <a:t>Space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300" b="0" dirty="0">
                          <a:solidFill>
                            <a:sysClr val="windowText" lastClr="000000"/>
                          </a:solidFill>
                          <a:latin typeface="+mn-lt"/>
                        </a:rPr>
                        <a:t>Office space to hold virtual interviews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3092058"/>
                  </a:ext>
                </a:extLst>
              </a:tr>
              <a:tr h="894129">
                <a:tc>
                  <a:txBody>
                    <a:bodyPr/>
                    <a:lstStyle/>
                    <a:p>
                      <a:endParaRPr lang="en-US">
                        <a:solidFill>
                          <a:sysClr val="windowText" lastClr="00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a:solidFill>
                            <a:sysClr val="windowText" lastClr="000000"/>
                          </a:solidFill>
                          <a:latin typeface="+mj-lt"/>
                        </a:rPr>
                        <a:t>Coaching and Support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300" b="0" dirty="0">
                          <a:solidFill>
                            <a:sysClr val="windowText" lastClr="000000"/>
                          </a:solidFill>
                          <a:latin typeface="+mn-lt"/>
                        </a:rPr>
                        <a:t>For monitors without disabilities to support monitors with disabilities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1701170"/>
                  </a:ext>
                </a:extLst>
              </a:tr>
              <a:tr h="658859">
                <a:tc>
                  <a:txBody>
                    <a:bodyPr/>
                    <a:lstStyle/>
                    <a:p>
                      <a:endParaRPr lang="en-US">
                        <a:solidFill>
                          <a:sysClr val="windowText" lastClr="00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b="0" dirty="0">
                          <a:solidFill>
                            <a:sysClr val="windowText" lastClr="000000"/>
                          </a:solidFill>
                          <a:latin typeface="+mj-lt"/>
                        </a:rPr>
                        <a:t>Troubleshooting Support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300" b="0" dirty="0">
                          <a:solidFill>
                            <a:sysClr val="windowText" lastClr="000000"/>
                          </a:solidFill>
                          <a:latin typeface="+mn-lt"/>
                        </a:rPr>
                        <a:t>Sending Zoom Links, Checking Webcams and Audio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569006"/>
                  </a:ext>
                </a:extLst>
              </a:tr>
            </a:tbl>
          </a:graphicData>
        </a:graphic>
      </p:graphicFrame>
      <p:pic>
        <p:nvPicPr>
          <p:cNvPr id="5" name="Graphic 4" descr="Headphones outline">
            <a:extLst>
              <a:ext uri="{FF2B5EF4-FFF2-40B4-BE49-F238E27FC236}">
                <a16:creationId xmlns:a16="http://schemas.microsoft.com/office/drawing/2014/main" id="{7AC6C437-2961-EE07-23A5-716D0D9B69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231" y="1457428"/>
            <a:ext cx="914400" cy="914400"/>
          </a:xfrm>
          <a:prstGeom prst="rect">
            <a:avLst/>
          </a:prstGeom>
        </p:spPr>
      </p:pic>
      <p:pic>
        <p:nvPicPr>
          <p:cNvPr id="7" name="Graphic 6" descr="Work from home desk outline">
            <a:extLst>
              <a:ext uri="{FF2B5EF4-FFF2-40B4-BE49-F238E27FC236}">
                <a16:creationId xmlns:a16="http://schemas.microsoft.com/office/drawing/2014/main" id="{BB7CA04E-B5A3-1BDF-1555-BE28C1FB45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8231" y="3223260"/>
            <a:ext cx="914400" cy="914400"/>
          </a:xfrm>
          <a:prstGeom prst="rect">
            <a:avLst/>
          </a:prstGeom>
        </p:spPr>
      </p:pic>
      <p:pic>
        <p:nvPicPr>
          <p:cNvPr id="9" name="Graphic 8" descr="Questions outline">
            <a:extLst>
              <a:ext uri="{FF2B5EF4-FFF2-40B4-BE49-F238E27FC236}">
                <a16:creationId xmlns:a16="http://schemas.microsoft.com/office/drawing/2014/main" id="{4531EB9F-94CC-978C-DA8A-9C7ABFB8FB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2924" y="4983969"/>
            <a:ext cx="914400" cy="914400"/>
          </a:xfrm>
          <a:prstGeom prst="rect">
            <a:avLst/>
          </a:prstGeom>
        </p:spPr>
      </p:pic>
      <p:pic>
        <p:nvPicPr>
          <p:cNvPr id="22" name="Graphic 21" descr="Open hand outline">
            <a:extLst>
              <a:ext uri="{FF2B5EF4-FFF2-40B4-BE49-F238E27FC236}">
                <a16:creationId xmlns:a16="http://schemas.microsoft.com/office/drawing/2014/main" id="{2C7896E7-FEAA-8E48-77AD-EA8D5AF84E8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2924" y="4024094"/>
            <a:ext cx="914400" cy="914400"/>
          </a:xfrm>
          <a:prstGeom prst="rect">
            <a:avLst/>
          </a:prstGeom>
        </p:spPr>
      </p:pic>
      <p:pic>
        <p:nvPicPr>
          <p:cNvPr id="24" name="Graphic 23" descr="Boardroom outline">
            <a:extLst>
              <a:ext uri="{FF2B5EF4-FFF2-40B4-BE49-F238E27FC236}">
                <a16:creationId xmlns:a16="http://schemas.microsoft.com/office/drawing/2014/main" id="{A596B342-2076-78F7-3BB5-DD5E56E310D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2924" y="2340344"/>
            <a:ext cx="914400" cy="914400"/>
          </a:xfrm>
          <a:prstGeom prst="rect">
            <a:avLst/>
          </a:prstGeom>
        </p:spPr>
      </p:pic>
    </p:spTree>
    <p:extLst>
      <p:ext uri="{BB962C8B-B14F-4D97-AF65-F5344CB8AC3E}">
        <p14:creationId xmlns:p14="http://schemas.microsoft.com/office/powerpoint/2010/main" val="1734668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F48C22BD-19C2-855B-C6B7-4B23B8A81402}"/>
              </a:ext>
            </a:extLst>
          </p:cNvPr>
          <p:cNvSpPr/>
          <p:nvPr/>
        </p:nvSpPr>
        <p:spPr>
          <a:xfrm>
            <a:off x="0" y="0"/>
            <a:ext cx="10172700" cy="1371600"/>
          </a:xfrm>
          <a:custGeom>
            <a:avLst/>
            <a:gdLst/>
            <a:ahLst/>
            <a:cxnLst/>
            <a:rect l="l" t="t" r="r" b="b"/>
            <a:pathLst>
              <a:path w="7973695" h="1371600">
                <a:moveTo>
                  <a:pt x="7973568" y="0"/>
                </a:moveTo>
                <a:lnTo>
                  <a:pt x="0" y="0"/>
                </a:lnTo>
                <a:lnTo>
                  <a:pt x="0" y="1371600"/>
                </a:lnTo>
                <a:lnTo>
                  <a:pt x="6318504" y="1371600"/>
                </a:lnTo>
                <a:lnTo>
                  <a:pt x="6365181" y="1370369"/>
                </a:lnTo>
                <a:lnTo>
                  <a:pt x="6410590" y="1366705"/>
                </a:lnTo>
                <a:lnTo>
                  <a:pt x="6454831" y="1360652"/>
                </a:lnTo>
                <a:lnTo>
                  <a:pt x="6497999" y="1352253"/>
                </a:lnTo>
                <a:lnTo>
                  <a:pt x="6540195" y="1341553"/>
                </a:lnTo>
                <a:lnTo>
                  <a:pt x="6581517" y="1328594"/>
                </a:lnTo>
                <a:lnTo>
                  <a:pt x="6622062" y="1313421"/>
                </a:lnTo>
                <a:lnTo>
                  <a:pt x="6661928" y="1296077"/>
                </a:lnTo>
                <a:lnTo>
                  <a:pt x="6701215" y="1276605"/>
                </a:lnTo>
                <a:lnTo>
                  <a:pt x="6740021" y="1255051"/>
                </a:lnTo>
                <a:lnTo>
                  <a:pt x="6778443" y="1231456"/>
                </a:lnTo>
                <a:lnTo>
                  <a:pt x="6816580" y="1205865"/>
                </a:lnTo>
                <a:lnTo>
                  <a:pt x="6854530" y="1178321"/>
                </a:lnTo>
                <a:lnTo>
                  <a:pt x="6892392" y="1148868"/>
                </a:lnTo>
                <a:lnTo>
                  <a:pt x="6930264" y="1117550"/>
                </a:lnTo>
                <a:lnTo>
                  <a:pt x="6968244" y="1084410"/>
                </a:lnTo>
                <a:lnTo>
                  <a:pt x="7006430" y="1049492"/>
                </a:lnTo>
                <a:lnTo>
                  <a:pt x="7044921" y="1012840"/>
                </a:lnTo>
                <a:lnTo>
                  <a:pt x="7083815" y="974498"/>
                </a:lnTo>
                <a:lnTo>
                  <a:pt x="7123210" y="934508"/>
                </a:lnTo>
                <a:lnTo>
                  <a:pt x="7163204" y="892915"/>
                </a:lnTo>
                <a:lnTo>
                  <a:pt x="7203897" y="849762"/>
                </a:lnTo>
                <a:lnTo>
                  <a:pt x="7245385" y="805093"/>
                </a:lnTo>
                <a:lnTo>
                  <a:pt x="7287768" y="758952"/>
                </a:lnTo>
                <a:lnTo>
                  <a:pt x="7973568" y="0"/>
                </a:lnTo>
                <a:close/>
              </a:path>
            </a:pathLst>
          </a:custGeom>
          <a:solidFill>
            <a:srgbClr val="004F7A">
              <a:alpha val="25000"/>
            </a:srgbClr>
          </a:solidFill>
        </p:spPr>
        <p:txBody>
          <a:bodyPr wrap="square" lIns="0" tIns="0" rIns="0" bIns="0" rtlCol="0"/>
          <a:lstStyle/>
          <a:p>
            <a:endParaRPr dirty="0"/>
          </a:p>
        </p:txBody>
      </p:sp>
      <p:sp>
        <p:nvSpPr>
          <p:cNvPr id="12" name="object 4">
            <a:extLst>
              <a:ext uri="{FF2B5EF4-FFF2-40B4-BE49-F238E27FC236}">
                <a16:creationId xmlns:a16="http://schemas.microsoft.com/office/drawing/2014/main" id="{4CF18BD4-5053-B8AB-D892-AD870157976C}"/>
              </a:ext>
            </a:extLst>
          </p:cNvPr>
          <p:cNvSpPr/>
          <p:nvPr/>
        </p:nvSpPr>
        <p:spPr>
          <a:xfrm>
            <a:off x="0" y="5989320"/>
            <a:ext cx="8293554" cy="868680"/>
          </a:xfrm>
          <a:custGeom>
            <a:avLst/>
            <a:gdLst/>
            <a:ahLst/>
            <a:cxnLst/>
            <a:rect l="l" t="t" r="r" b="b"/>
            <a:pathLst>
              <a:path w="6572250" h="868679">
                <a:moveTo>
                  <a:pt x="6457950" y="0"/>
                </a:moveTo>
                <a:lnTo>
                  <a:pt x="228600" y="0"/>
                </a:lnTo>
                <a:lnTo>
                  <a:pt x="182529" y="4644"/>
                </a:lnTo>
                <a:lnTo>
                  <a:pt x="139619" y="17964"/>
                </a:lnTo>
                <a:lnTo>
                  <a:pt x="100788" y="39041"/>
                </a:lnTo>
                <a:lnTo>
                  <a:pt x="66955" y="66955"/>
                </a:lnTo>
                <a:lnTo>
                  <a:pt x="39041" y="100788"/>
                </a:lnTo>
                <a:lnTo>
                  <a:pt x="17964" y="139619"/>
                </a:lnTo>
                <a:lnTo>
                  <a:pt x="4644" y="182529"/>
                </a:lnTo>
                <a:lnTo>
                  <a:pt x="0" y="228599"/>
                </a:lnTo>
                <a:lnTo>
                  <a:pt x="0" y="868679"/>
                </a:lnTo>
                <a:lnTo>
                  <a:pt x="6572250" y="868679"/>
                </a:lnTo>
                <a:lnTo>
                  <a:pt x="6572250" y="114299"/>
                </a:lnTo>
                <a:lnTo>
                  <a:pt x="6563268" y="69806"/>
                </a:lnTo>
                <a:lnTo>
                  <a:pt x="6538774" y="33475"/>
                </a:lnTo>
                <a:lnTo>
                  <a:pt x="6502443" y="8981"/>
                </a:lnTo>
                <a:lnTo>
                  <a:pt x="6457950" y="0"/>
                </a:lnTo>
                <a:close/>
              </a:path>
            </a:pathLst>
          </a:custGeom>
          <a:solidFill>
            <a:srgbClr val="EAF3E6"/>
          </a:solidFill>
        </p:spPr>
        <p:txBody>
          <a:bodyPr wrap="square" lIns="0" tIns="0" rIns="0" bIns="0" rtlCol="0"/>
          <a:lstStyle/>
          <a:p>
            <a:endParaRPr/>
          </a:p>
        </p:txBody>
      </p:sp>
      <p:sp>
        <p:nvSpPr>
          <p:cNvPr id="13" name="object 5">
            <a:extLst>
              <a:ext uri="{FF2B5EF4-FFF2-40B4-BE49-F238E27FC236}">
                <a16:creationId xmlns:a16="http://schemas.microsoft.com/office/drawing/2014/main" id="{637860CE-F29E-6E19-6014-6CA4699345AC}"/>
              </a:ext>
            </a:extLst>
          </p:cNvPr>
          <p:cNvSpPr/>
          <p:nvPr/>
        </p:nvSpPr>
        <p:spPr>
          <a:xfrm>
            <a:off x="0" y="6163262"/>
            <a:ext cx="12115800" cy="695325"/>
          </a:xfrm>
          <a:custGeom>
            <a:avLst/>
            <a:gdLst/>
            <a:ahLst/>
            <a:cxnLst/>
            <a:rect l="l" t="t" r="r" b="b"/>
            <a:pathLst>
              <a:path w="9601200" h="695325">
                <a:moveTo>
                  <a:pt x="8830335" y="0"/>
                </a:moveTo>
                <a:lnTo>
                  <a:pt x="8375904" y="412140"/>
                </a:lnTo>
                <a:lnTo>
                  <a:pt x="6735063" y="412686"/>
                </a:lnTo>
                <a:lnTo>
                  <a:pt x="6688925" y="409820"/>
                </a:lnTo>
                <a:lnTo>
                  <a:pt x="6648636" y="399745"/>
                </a:lnTo>
                <a:lnTo>
                  <a:pt x="6595725" y="349102"/>
                </a:lnTo>
                <a:lnTo>
                  <a:pt x="6588163" y="304101"/>
                </a:lnTo>
                <a:lnTo>
                  <a:pt x="6587113" y="247387"/>
                </a:lnTo>
                <a:lnTo>
                  <a:pt x="6582494" y="143245"/>
                </a:lnTo>
                <a:lnTo>
                  <a:pt x="6581444" y="94475"/>
                </a:lnTo>
                <a:lnTo>
                  <a:pt x="6552412" y="28601"/>
                </a:lnTo>
                <a:lnTo>
                  <a:pt x="6517408" y="9473"/>
                </a:lnTo>
                <a:lnTo>
                  <a:pt x="6469888" y="2590"/>
                </a:lnTo>
                <a:lnTo>
                  <a:pt x="388620" y="2590"/>
                </a:lnTo>
                <a:lnTo>
                  <a:pt x="335327" y="3291"/>
                </a:lnTo>
                <a:lnTo>
                  <a:pt x="285293" y="5758"/>
                </a:lnTo>
                <a:lnTo>
                  <a:pt x="238692" y="10541"/>
                </a:lnTo>
                <a:lnTo>
                  <a:pt x="195701" y="18190"/>
                </a:lnTo>
                <a:lnTo>
                  <a:pt x="156492" y="29253"/>
                </a:lnTo>
                <a:lnTo>
                  <a:pt x="121242" y="44281"/>
                </a:lnTo>
                <a:lnTo>
                  <a:pt x="63315" y="88428"/>
                </a:lnTo>
                <a:lnTo>
                  <a:pt x="23317" y="155025"/>
                </a:lnTo>
                <a:lnTo>
                  <a:pt x="10480" y="198116"/>
                </a:lnTo>
                <a:lnTo>
                  <a:pt x="2649" y="248467"/>
                </a:lnTo>
                <a:lnTo>
                  <a:pt x="0" y="306628"/>
                </a:lnTo>
                <a:lnTo>
                  <a:pt x="0" y="694740"/>
                </a:lnTo>
                <a:lnTo>
                  <a:pt x="9106109" y="694673"/>
                </a:lnTo>
                <a:lnTo>
                  <a:pt x="9165126" y="694204"/>
                </a:lnTo>
                <a:lnTo>
                  <a:pt x="9220452" y="692931"/>
                </a:lnTo>
                <a:lnTo>
                  <a:pt x="9272070" y="690452"/>
                </a:lnTo>
                <a:lnTo>
                  <a:pt x="9319965" y="686365"/>
                </a:lnTo>
                <a:lnTo>
                  <a:pt x="9364119" y="680268"/>
                </a:lnTo>
                <a:lnTo>
                  <a:pt x="9404518" y="671758"/>
                </a:lnTo>
                <a:lnTo>
                  <a:pt x="9441146" y="660435"/>
                </a:lnTo>
                <a:lnTo>
                  <a:pt x="9503022" y="627738"/>
                </a:lnTo>
                <a:lnTo>
                  <a:pt x="9549620" y="578960"/>
                </a:lnTo>
                <a:lnTo>
                  <a:pt x="9580811" y="510885"/>
                </a:lnTo>
                <a:lnTo>
                  <a:pt x="9590589" y="468606"/>
                </a:lnTo>
                <a:lnTo>
                  <a:pt x="9596468" y="420297"/>
                </a:lnTo>
                <a:lnTo>
                  <a:pt x="9598431" y="365556"/>
                </a:lnTo>
                <a:lnTo>
                  <a:pt x="9601200" y="2590"/>
                </a:lnTo>
                <a:lnTo>
                  <a:pt x="8830335" y="0"/>
                </a:lnTo>
                <a:close/>
              </a:path>
            </a:pathLst>
          </a:custGeom>
          <a:solidFill>
            <a:srgbClr val="285982"/>
          </a:solidFill>
        </p:spPr>
        <p:txBody>
          <a:bodyPr wrap="square" lIns="0" tIns="0" rIns="0" bIns="0" rtlCol="0"/>
          <a:lstStyle/>
          <a:p>
            <a:endParaRPr lang="en-US"/>
          </a:p>
        </p:txBody>
      </p:sp>
      <p:pic>
        <p:nvPicPr>
          <p:cNvPr id="14" name="object 6">
            <a:extLst>
              <a:ext uri="{FF2B5EF4-FFF2-40B4-BE49-F238E27FC236}">
                <a16:creationId xmlns:a16="http://schemas.microsoft.com/office/drawing/2014/main" id="{07AB4606-51E9-F161-B94A-8F7656763FC1}"/>
              </a:ext>
            </a:extLst>
          </p:cNvPr>
          <p:cNvPicPr/>
          <p:nvPr/>
        </p:nvPicPr>
        <p:blipFill>
          <a:blip r:embed="rId3" cstate="print"/>
          <a:stretch>
            <a:fillRect/>
          </a:stretch>
        </p:blipFill>
        <p:spPr>
          <a:xfrm>
            <a:off x="8584938" y="5324208"/>
            <a:ext cx="2330712" cy="1371600"/>
          </a:xfrm>
          <a:prstGeom prst="rect">
            <a:avLst/>
          </a:prstGeom>
        </p:spPr>
      </p:pic>
      <p:grpSp>
        <p:nvGrpSpPr>
          <p:cNvPr id="20" name="Group 19">
            <a:extLst>
              <a:ext uri="{FF2B5EF4-FFF2-40B4-BE49-F238E27FC236}">
                <a16:creationId xmlns:a16="http://schemas.microsoft.com/office/drawing/2014/main" id="{5633E15B-F88C-3436-80B2-44060DA0A15C}"/>
              </a:ext>
            </a:extLst>
          </p:cNvPr>
          <p:cNvGrpSpPr/>
          <p:nvPr/>
        </p:nvGrpSpPr>
        <p:grpSpPr>
          <a:xfrm>
            <a:off x="8877298" y="256632"/>
            <a:ext cx="3084195" cy="3172368"/>
            <a:chOff x="6743696" y="228601"/>
            <a:chExt cx="3084195" cy="3172368"/>
          </a:xfrm>
        </p:grpSpPr>
        <p:sp>
          <p:nvSpPr>
            <p:cNvPr id="15" name="object 7">
              <a:extLst>
                <a:ext uri="{FF2B5EF4-FFF2-40B4-BE49-F238E27FC236}">
                  <a16:creationId xmlns:a16="http://schemas.microsoft.com/office/drawing/2014/main" id="{3FDDF32E-A0D9-FE07-536A-874F02CE81F4}"/>
                </a:ext>
              </a:extLst>
            </p:cNvPr>
            <p:cNvSpPr/>
            <p:nvPr/>
          </p:nvSpPr>
          <p:spPr>
            <a:xfrm>
              <a:off x="7589499" y="228601"/>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04E7A">
                <a:alpha val="19999"/>
              </a:srgbClr>
            </a:solidFill>
          </p:spPr>
          <p:txBody>
            <a:bodyPr wrap="square" lIns="0" tIns="0" rIns="0" bIns="0" rtlCol="0"/>
            <a:lstStyle/>
            <a:p>
              <a:endParaRPr/>
            </a:p>
          </p:txBody>
        </p:sp>
        <p:grpSp>
          <p:nvGrpSpPr>
            <p:cNvPr id="16" name="object 8">
              <a:extLst>
                <a:ext uri="{FF2B5EF4-FFF2-40B4-BE49-F238E27FC236}">
                  <a16:creationId xmlns:a16="http://schemas.microsoft.com/office/drawing/2014/main" id="{0CC14F43-FCFE-C752-730C-9553C43854E0}"/>
                </a:ext>
              </a:extLst>
            </p:cNvPr>
            <p:cNvGrpSpPr/>
            <p:nvPr/>
          </p:nvGrpSpPr>
          <p:grpSpPr>
            <a:xfrm>
              <a:off x="6743696" y="1102269"/>
              <a:ext cx="3084195" cy="2298700"/>
              <a:chOff x="6743696" y="1102269"/>
              <a:chExt cx="3084195" cy="2298700"/>
            </a:xfrm>
          </p:grpSpPr>
          <p:sp>
            <p:nvSpPr>
              <p:cNvPr id="17" name="object 9">
                <a:extLst>
                  <a:ext uri="{FF2B5EF4-FFF2-40B4-BE49-F238E27FC236}">
                    <a16:creationId xmlns:a16="http://schemas.microsoft.com/office/drawing/2014/main" id="{EA50DEBB-3450-C883-5C00-45AF424B3F67}"/>
                  </a:ext>
                </a:extLst>
              </p:cNvPr>
              <p:cNvSpPr/>
              <p:nvPr/>
            </p:nvSpPr>
            <p:spPr>
              <a:xfrm>
                <a:off x="7589499" y="1973747"/>
                <a:ext cx="1389380" cy="1427480"/>
              </a:xfrm>
              <a:custGeom>
                <a:avLst/>
                <a:gdLst/>
                <a:ahLst/>
                <a:cxnLst/>
                <a:rect l="l" t="t" r="r" b="b"/>
                <a:pathLst>
                  <a:path w="1389379" h="1427479">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48BB5">
                  <a:alpha val="19999"/>
                </a:srgbClr>
              </a:solidFill>
            </p:spPr>
            <p:txBody>
              <a:bodyPr wrap="square" lIns="0" tIns="0" rIns="0" bIns="0" rtlCol="0"/>
              <a:lstStyle/>
              <a:p>
                <a:endParaRPr/>
              </a:p>
            </p:txBody>
          </p:sp>
          <p:sp>
            <p:nvSpPr>
              <p:cNvPr id="18" name="object 10">
                <a:extLst>
                  <a:ext uri="{FF2B5EF4-FFF2-40B4-BE49-F238E27FC236}">
                    <a16:creationId xmlns:a16="http://schemas.microsoft.com/office/drawing/2014/main" id="{F3024C31-4F46-616D-76A0-952BEB913740}"/>
                  </a:ext>
                </a:extLst>
              </p:cNvPr>
              <p:cNvSpPr/>
              <p:nvPr/>
            </p:nvSpPr>
            <p:spPr>
              <a:xfrm>
                <a:off x="8437983" y="110369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37" y="847277"/>
                    </a:lnTo>
                    <a:lnTo>
                      <a:pt x="1371980" y="805023"/>
                    </a:lnTo>
                    <a:lnTo>
                      <a:pt x="1384965" y="760006"/>
                    </a:lnTo>
                    <a:lnTo>
                      <a:pt x="1389294" y="713606"/>
                    </a:lnTo>
                    <a:lnTo>
                      <a:pt x="1384965" y="667207"/>
                    </a:lnTo>
                    <a:lnTo>
                      <a:pt x="1371980" y="622189"/>
                    </a:lnTo>
                    <a:lnTo>
                      <a:pt x="1350337" y="579935"/>
                    </a:lnTo>
                    <a:lnTo>
                      <a:pt x="1320037" y="541826"/>
                    </a:lnTo>
                    <a:lnTo>
                      <a:pt x="861860" y="71151"/>
                    </a:lnTo>
                    <a:lnTo>
                      <a:pt x="824765" y="40022"/>
                    </a:lnTo>
                    <a:lnTo>
                      <a:pt x="783636" y="17787"/>
                    </a:lnTo>
                    <a:lnTo>
                      <a:pt x="739816" y="4446"/>
                    </a:lnTo>
                    <a:lnTo>
                      <a:pt x="694650" y="0"/>
                    </a:lnTo>
                    <a:close/>
                  </a:path>
                </a:pathLst>
              </a:custGeom>
              <a:solidFill>
                <a:srgbClr val="40AD49">
                  <a:alpha val="19999"/>
                </a:srgbClr>
              </a:solidFill>
            </p:spPr>
            <p:txBody>
              <a:bodyPr wrap="square" lIns="0" tIns="0" rIns="0" bIns="0" rtlCol="0"/>
              <a:lstStyle/>
              <a:p>
                <a:endParaRPr/>
              </a:p>
            </p:txBody>
          </p:sp>
          <p:sp>
            <p:nvSpPr>
              <p:cNvPr id="19" name="object 11">
                <a:extLst>
                  <a:ext uri="{FF2B5EF4-FFF2-40B4-BE49-F238E27FC236}">
                    <a16:creationId xmlns:a16="http://schemas.microsoft.com/office/drawing/2014/main" id="{06AEF038-BD34-224E-8EA1-9D38B23C2BEC}"/>
                  </a:ext>
                </a:extLst>
              </p:cNvPr>
              <p:cNvSpPr/>
              <p:nvPr/>
            </p:nvSpPr>
            <p:spPr>
              <a:xfrm>
                <a:off x="6743696" y="110226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33D9CA">
                  <a:alpha val="19999"/>
                </a:srgbClr>
              </a:solidFill>
            </p:spPr>
            <p:txBody>
              <a:bodyPr wrap="square" lIns="0" tIns="0" rIns="0" bIns="0" rtlCol="0"/>
              <a:lstStyle/>
              <a:p>
                <a:endParaRPr/>
              </a:p>
            </p:txBody>
          </p:sp>
        </p:grpSp>
      </p:grpSp>
      <p:sp>
        <p:nvSpPr>
          <p:cNvPr id="21" name="Title 1">
            <a:extLst>
              <a:ext uri="{FF2B5EF4-FFF2-40B4-BE49-F238E27FC236}">
                <a16:creationId xmlns:a16="http://schemas.microsoft.com/office/drawing/2014/main" id="{6B30396E-A882-85C4-5A84-C15F1F5FFD83}"/>
              </a:ext>
            </a:extLst>
          </p:cNvPr>
          <p:cNvSpPr txBox="1">
            <a:spLocks/>
          </p:cNvSpPr>
          <p:nvPr/>
        </p:nvSpPr>
        <p:spPr>
          <a:xfrm>
            <a:off x="1181272" y="643778"/>
            <a:ext cx="9600856" cy="67710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Benefits to Virtual Monitoring</a:t>
            </a:r>
          </a:p>
        </p:txBody>
      </p:sp>
      <p:sp>
        <p:nvSpPr>
          <p:cNvPr id="4" name="TextBox 3">
            <a:extLst>
              <a:ext uri="{FF2B5EF4-FFF2-40B4-BE49-F238E27FC236}">
                <a16:creationId xmlns:a16="http://schemas.microsoft.com/office/drawing/2014/main" id="{CB7D4D30-0081-461C-543C-F37013306298}"/>
              </a:ext>
            </a:extLst>
          </p:cNvPr>
          <p:cNvSpPr txBox="1"/>
          <p:nvPr/>
        </p:nvSpPr>
        <p:spPr>
          <a:xfrm>
            <a:off x="2347968" y="1467283"/>
            <a:ext cx="9010463" cy="4448013"/>
          </a:xfrm>
          <a:prstGeom prst="rect">
            <a:avLst/>
          </a:prstGeom>
          <a:noFill/>
        </p:spPr>
        <p:txBody>
          <a:bodyPr wrap="square" rtlCol="0">
            <a:spAutoFit/>
          </a:bodyPr>
          <a:lstStyle/>
          <a:p>
            <a:pPr>
              <a:lnSpc>
                <a:spcPct val="150000"/>
              </a:lnSpc>
            </a:pPr>
            <a:r>
              <a:rPr lang="en-US" sz="3200" dirty="0"/>
              <a:t>More Convenient</a:t>
            </a:r>
          </a:p>
          <a:p>
            <a:pPr>
              <a:lnSpc>
                <a:spcPct val="150000"/>
              </a:lnSpc>
            </a:pPr>
            <a:r>
              <a:rPr lang="en-US" sz="3200" dirty="0"/>
              <a:t>Requires Less Travel</a:t>
            </a:r>
          </a:p>
          <a:p>
            <a:pPr>
              <a:lnSpc>
                <a:spcPct val="150000"/>
              </a:lnSpc>
            </a:pPr>
            <a:r>
              <a:rPr lang="en-US" sz="3200" dirty="0"/>
              <a:t>Easier to Schedule</a:t>
            </a:r>
          </a:p>
          <a:p>
            <a:pPr>
              <a:lnSpc>
                <a:spcPct val="150000"/>
              </a:lnSpc>
            </a:pPr>
            <a:r>
              <a:rPr lang="en-US" sz="3200" dirty="0"/>
              <a:t>Safer</a:t>
            </a:r>
          </a:p>
          <a:p>
            <a:pPr>
              <a:lnSpc>
                <a:spcPct val="150000"/>
              </a:lnSpc>
            </a:pPr>
            <a:r>
              <a:rPr lang="en-US" sz="3200" dirty="0"/>
              <a:t>More Engaging</a:t>
            </a:r>
          </a:p>
          <a:p>
            <a:pPr>
              <a:lnSpc>
                <a:spcPct val="150000"/>
              </a:lnSpc>
            </a:pPr>
            <a:r>
              <a:rPr lang="en-US" sz="3200" dirty="0"/>
              <a:t>Enabled Monitors to Keep Working</a:t>
            </a:r>
          </a:p>
        </p:txBody>
      </p:sp>
      <p:pic>
        <p:nvPicPr>
          <p:cNvPr id="31" name="Graphic 30" descr="House with solid fill">
            <a:extLst>
              <a:ext uri="{FF2B5EF4-FFF2-40B4-BE49-F238E27FC236}">
                <a16:creationId xmlns:a16="http://schemas.microsoft.com/office/drawing/2014/main" id="{AA79074B-9C63-D0BC-F55D-4691F88561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7618" y="1490625"/>
            <a:ext cx="737704" cy="737704"/>
          </a:xfrm>
          <a:prstGeom prst="rect">
            <a:avLst/>
          </a:prstGeom>
        </p:spPr>
      </p:pic>
      <p:pic>
        <p:nvPicPr>
          <p:cNvPr id="33" name="Graphic 32" descr="Chat with solid fill">
            <a:extLst>
              <a:ext uri="{FF2B5EF4-FFF2-40B4-BE49-F238E27FC236}">
                <a16:creationId xmlns:a16="http://schemas.microsoft.com/office/drawing/2014/main" id="{143698C9-5981-0B8C-C95F-A50D760782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9357" y="4511251"/>
            <a:ext cx="728780" cy="728780"/>
          </a:xfrm>
          <a:prstGeom prst="rect">
            <a:avLst/>
          </a:prstGeom>
        </p:spPr>
      </p:pic>
      <p:pic>
        <p:nvPicPr>
          <p:cNvPr id="35" name="Graphic 34" descr="Monthly calendar with solid fill">
            <a:extLst>
              <a:ext uri="{FF2B5EF4-FFF2-40B4-BE49-F238E27FC236}">
                <a16:creationId xmlns:a16="http://schemas.microsoft.com/office/drawing/2014/main" id="{43C1C9A1-FBF5-2B42-BBBA-8AF0BE66A0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9644" y="2971800"/>
            <a:ext cx="859230" cy="859230"/>
          </a:xfrm>
          <a:prstGeom prst="rect">
            <a:avLst/>
          </a:prstGeom>
        </p:spPr>
      </p:pic>
      <p:pic>
        <p:nvPicPr>
          <p:cNvPr id="37" name="Graphic 36" descr="Car with solid fill">
            <a:extLst>
              <a:ext uri="{FF2B5EF4-FFF2-40B4-BE49-F238E27FC236}">
                <a16:creationId xmlns:a16="http://schemas.microsoft.com/office/drawing/2014/main" id="{0A409F25-73CF-87B8-6288-5D9A7AED7F0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25318" y="2320811"/>
            <a:ext cx="737704" cy="737704"/>
          </a:xfrm>
          <a:prstGeom prst="rect">
            <a:avLst/>
          </a:prstGeom>
        </p:spPr>
      </p:pic>
      <p:pic>
        <p:nvPicPr>
          <p:cNvPr id="39" name="Graphic 38" descr="Life jacket with solid fill">
            <a:extLst>
              <a:ext uri="{FF2B5EF4-FFF2-40B4-BE49-F238E27FC236}">
                <a16:creationId xmlns:a16="http://schemas.microsoft.com/office/drawing/2014/main" id="{32A9659A-F0EC-DBCB-8C24-9817B0BA930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35490" y="3795964"/>
            <a:ext cx="639522" cy="639522"/>
          </a:xfrm>
          <a:prstGeom prst="rect">
            <a:avLst/>
          </a:prstGeom>
        </p:spPr>
      </p:pic>
      <p:pic>
        <p:nvPicPr>
          <p:cNvPr id="41" name="Graphic 40" descr="Briefcase with solid fill">
            <a:extLst>
              <a:ext uri="{FF2B5EF4-FFF2-40B4-BE49-F238E27FC236}">
                <a16:creationId xmlns:a16="http://schemas.microsoft.com/office/drawing/2014/main" id="{8CD05180-EB16-41E5-3653-80360B8B00C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97090" y="5312786"/>
            <a:ext cx="639522" cy="639522"/>
          </a:xfrm>
          <a:prstGeom prst="rect">
            <a:avLst/>
          </a:prstGeom>
        </p:spPr>
      </p:pic>
      <p:pic>
        <p:nvPicPr>
          <p:cNvPr id="43" name="Graphic 42" descr="Bank check with solid fill">
            <a:extLst>
              <a:ext uri="{FF2B5EF4-FFF2-40B4-BE49-F238E27FC236}">
                <a16:creationId xmlns:a16="http://schemas.microsoft.com/office/drawing/2014/main" id="{B46B2B8A-E696-875C-8AB2-284EF283C31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838044">
            <a:off x="1515940" y="5149070"/>
            <a:ext cx="778495" cy="778495"/>
          </a:xfrm>
          <a:prstGeom prst="rect">
            <a:avLst/>
          </a:prstGeom>
        </p:spPr>
      </p:pic>
    </p:spTree>
    <p:extLst>
      <p:ext uri="{BB962C8B-B14F-4D97-AF65-F5344CB8AC3E}">
        <p14:creationId xmlns:p14="http://schemas.microsoft.com/office/powerpoint/2010/main" val="1100189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F48C22BD-19C2-855B-C6B7-4B23B8A81402}"/>
              </a:ext>
            </a:extLst>
          </p:cNvPr>
          <p:cNvSpPr/>
          <p:nvPr/>
        </p:nvSpPr>
        <p:spPr>
          <a:xfrm>
            <a:off x="0" y="0"/>
            <a:ext cx="10172700" cy="1371600"/>
          </a:xfrm>
          <a:custGeom>
            <a:avLst/>
            <a:gdLst/>
            <a:ahLst/>
            <a:cxnLst/>
            <a:rect l="l" t="t" r="r" b="b"/>
            <a:pathLst>
              <a:path w="7973695" h="1371600">
                <a:moveTo>
                  <a:pt x="7973568" y="0"/>
                </a:moveTo>
                <a:lnTo>
                  <a:pt x="0" y="0"/>
                </a:lnTo>
                <a:lnTo>
                  <a:pt x="0" y="1371600"/>
                </a:lnTo>
                <a:lnTo>
                  <a:pt x="6318504" y="1371600"/>
                </a:lnTo>
                <a:lnTo>
                  <a:pt x="6365181" y="1370369"/>
                </a:lnTo>
                <a:lnTo>
                  <a:pt x="6410590" y="1366705"/>
                </a:lnTo>
                <a:lnTo>
                  <a:pt x="6454831" y="1360652"/>
                </a:lnTo>
                <a:lnTo>
                  <a:pt x="6497999" y="1352253"/>
                </a:lnTo>
                <a:lnTo>
                  <a:pt x="6540195" y="1341553"/>
                </a:lnTo>
                <a:lnTo>
                  <a:pt x="6581517" y="1328594"/>
                </a:lnTo>
                <a:lnTo>
                  <a:pt x="6622062" y="1313421"/>
                </a:lnTo>
                <a:lnTo>
                  <a:pt x="6661928" y="1296077"/>
                </a:lnTo>
                <a:lnTo>
                  <a:pt x="6701215" y="1276605"/>
                </a:lnTo>
                <a:lnTo>
                  <a:pt x="6740021" y="1255051"/>
                </a:lnTo>
                <a:lnTo>
                  <a:pt x="6778443" y="1231456"/>
                </a:lnTo>
                <a:lnTo>
                  <a:pt x="6816580" y="1205865"/>
                </a:lnTo>
                <a:lnTo>
                  <a:pt x="6854530" y="1178321"/>
                </a:lnTo>
                <a:lnTo>
                  <a:pt x="6892392" y="1148868"/>
                </a:lnTo>
                <a:lnTo>
                  <a:pt x="6930264" y="1117550"/>
                </a:lnTo>
                <a:lnTo>
                  <a:pt x="6968244" y="1084410"/>
                </a:lnTo>
                <a:lnTo>
                  <a:pt x="7006430" y="1049492"/>
                </a:lnTo>
                <a:lnTo>
                  <a:pt x="7044921" y="1012840"/>
                </a:lnTo>
                <a:lnTo>
                  <a:pt x="7083815" y="974498"/>
                </a:lnTo>
                <a:lnTo>
                  <a:pt x="7123210" y="934508"/>
                </a:lnTo>
                <a:lnTo>
                  <a:pt x="7163204" y="892915"/>
                </a:lnTo>
                <a:lnTo>
                  <a:pt x="7203897" y="849762"/>
                </a:lnTo>
                <a:lnTo>
                  <a:pt x="7245385" y="805093"/>
                </a:lnTo>
                <a:lnTo>
                  <a:pt x="7287768" y="758952"/>
                </a:lnTo>
                <a:lnTo>
                  <a:pt x="7973568" y="0"/>
                </a:lnTo>
                <a:close/>
              </a:path>
            </a:pathLst>
          </a:custGeom>
          <a:solidFill>
            <a:srgbClr val="004F7A">
              <a:alpha val="25000"/>
            </a:srgbClr>
          </a:solidFill>
        </p:spPr>
        <p:txBody>
          <a:bodyPr wrap="square" lIns="0" tIns="0" rIns="0" bIns="0" rtlCol="0"/>
          <a:lstStyle/>
          <a:p>
            <a:endParaRPr dirty="0"/>
          </a:p>
        </p:txBody>
      </p:sp>
      <p:sp>
        <p:nvSpPr>
          <p:cNvPr id="12" name="object 4">
            <a:extLst>
              <a:ext uri="{FF2B5EF4-FFF2-40B4-BE49-F238E27FC236}">
                <a16:creationId xmlns:a16="http://schemas.microsoft.com/office/drawing/2014/main" id="{4CF18BD4-5053-B8AB-D892-AD870157976C}"/>
              </a:ext>
            </a:extLst>
          </p:cNvPr>
          <p:cNvSpPr/>
          <p:nvPr/>
        </p:nvSpPr>
        <p:spPr>
          <a:xfrm>
            <a:off x="0" y="5989320"/>
            <a:ext cx="8293554" cy="868680"/>
          </a:xfrm>
          <a:custGeom>
            <a:avLst/>
            <a:gdLst/>
            <a:ahLst/>
            <a:cxnLst/>
            <a:rect l="l" t="t" r="r" b="b"/>
            <a:pathLst>
              <a:path w="6572250" h="868679">
                <a:moveTo>
                  <a:pt x="6457950" y="0"/>
                </a:moveTo>
                <a:lnTo>
                  <a:pt x="228600" y="0"/>
                </a:lnTo>
                <a:lnTo>
                  <a:pt x="182529" y="4644"/>
                </a:lnTo>
                <a:lnTo>
                  <a:pt x="139619" y="17964"/>
                </a:lnTo>
                <a:lnTo>
                  <a:pt x="100788" y="39041"/>
                </a:lnTo>
                <a:lnTo>
                  <a:pt x="66955" y="66955"/>
                </a:lnTo>
                <a:lnTo>
                  <a:pt x="39041" y="100788"/>
                </a:lnTo>
                <a:lnTo>
                  <a:pt x="17964" y="139619"/>
                </a:lnTo>
                <a:lnTo>
                  <a:pt x="4644" y="182529"/>
                </a:lnTo>
                <a:lnTo>
                  <a:pt x="0" y="228599"/>
                </a:lnTo>
                <a:lnTo>
                  <a:pt x="0" y="868679"/>
                </a:lnTo>
                <a:lnTo>
                  <a:pt x="6572250" y="868679"/>
                </a:lnTo>
                <a:lnTo>
                  <a:pt x="6572250" y="114299"/>
                </a:lnTo>
                <a:lnTo>
                  <a:pt x="6563268" y="69806"/>
                </a:lnTo>
                <a:lnTo>
                  <a:pt x="6538774" y="33475"/>
                </a:lnTo>
                <a:lnTo>
                  <a:pt x="6502443" y="8981"/>
                </a:lnTo>
                <a:lnTo>
                  <a:pt x="6457950" y="0"/>
                </a:lnTo>
                <a:close/>
              </a:path>
            </a:pathLst>
          </a:custGeom>
          <a:solidFill>
            <a:srgbClr val="EAF3E6"/>
          </a:solidFill>
        </p:spPr>
        <p:txBody>
          <a:bodyPr wrap="square" lIns="0" tIns="0" rIns="0" bIns="0" rtlCol="0"/>
          <a:lstStyle/>
          <a:p>
            <a:endParaRPr/>
          </a:p>
        </p:txBody>
      </p:sp>
      <p:sp>
        <p:nvSpPr>
          <p:cNvPr id="13" name="object 5">
            <a:extLst>
              <a:ext uri="{FF2B5EF4-FFF2-40B4-BE49-F238E27FC236}">
                <a16:creationId xmlns:a16="http://schemas.microsoft.com/office/drawing/2014/main" id="{637860CE-F29E-6E19-6014-6CA4699345AC}"/>
              </a:ext>
            </a:extLst>
          </p:cNvPr>
          <p:cNvSpPr/>
          <p:nvPr/>
        </p:nvSpPr>
        <p:spPr>
          <a:xfrm>
            <a:off x="0" y="6163262"/>
            <a:ext cx="12115800" cy="695325"/>
          </a:xfrm>
          <a:custGeom>
            <a:avLst/>
            <a:gdLst/>
            <a:ahLst/>
            <a:cxnLst/>
            <a:rect l="l" t="t" r="r" b="b"/>
            <a:pathLst>
              <a:path w="9601200" h="695325">
                <a:moveTo>
                  <a:pt x="8830335" y="0"/>
                </a:moveTo>
                <a:lnTo>
                  <a:pt x="8375904" y="412140"/>
                </a:lnTo>
                <a:lnTo>
                  <a:pt x="6735063" y="412686"/>
                </a:lnTo>
                <a:lnTo>
                  <a:pt x="6688925" y="409820"/>
                </a:lnTo>
                <a:lnTo>
                  <a:pt x="6648636" y="399745"/>
                </a:lnTo>
                <a:lnTo>
                  <a:pt x="6595725" y="349102"/>
                </a:lnTo>
                <a:lnTo>
                  <a:pt x="6588163" y="304101"/>
                </a:lnTo>
                <a:lnTo>
                  <a:pt x="6587113" y="247387"/>
                </a:lnTo>
                <a:lnTo>
                  <a:pt x="6582494" y="143245"/>
                </a:lnTo>
                <a:lnTo>
                  <a:pt x="6581444" y="94475"/>
                </a:lnTo>
                <a:lnTo>
                  <a:pt x="6552412" y="28601"/>
                </a:lnTo>
                <a:lnTo>
                  <a:pt x="6517408" y="9473"/>
                </a:lnTo>
                <a:lnTo>
                  <a:pt x="6469888" y="2590"/>
                </a:lnTo>
                <a:lnTo>
                  <a:pt x="388620" y="2590"/>
                </a:lnTo>
                <a:lnTo>
                  <a:pt x="335327" y="3291"/>
                </a:lnTo>
                <a:lnTo>
                  <a:pt x="285293" y="5758"/>
                </a:lnTo>
                <a:lnTo>
                  <a:pt x="238692" y="10541"/>
                </a:lnTo>
                <a:lnTo>
                  <a:pt x="195701" y="18190"/>
                </a:lnTo>
                <a:lnTo>
                  <a:pt x="156492" y="29253"/>
                </a:lnTo>
                <a:lnTo>
                  <a:pt x="121242" y="44281"/>
                </a:lnTo>
                <a:lnTo>
                  <a:pt x="63315" y="88428"/>
                </a:lnTo>
                <a:lnTo>
                  <a:pt x="23317" y="155025"/>
                </a:lnTo>
                <a:lnTo>
                  <a:pt x="10480" y="198116"/>
                </a:lnTo>
                <a:lnTo>
                  <a:pt x="2649" y="248467"/>
                </a:lnTo>
                <a:lnTo>
                  <a:pt x="0" y="306628"/>
                </a:lnTo>
                <a:lnTo>
                  <a:pt x="0" y="694740"/>
                </a:lnTo>
                <a:lnTo>
                  <a:pt x="9106109" y="694673"/>
                </a:lnTo>
                <a:lnTo>
                  <a:pt x="9165126" y="694204"/>
                </a:lnTo>
                <a:lnTo>
                  <a:pt x="9220452" y="692931"/>
                </a:lnTo>
                <a:lnTo>
                  <a:pt x="9272070" y="690452"/>
                </a:lnTo>
                <a:lnTo>
                  <a:pt x="9319965" y="686365"/>
                </a:lnTo>
                <a:lnTo>
                  <a:pt x="9364119" y="680268"/>
                </a:lnTo>
                <a:lnTo>
                  <a:pt x="9404518" y="671758"/>
                </a:lnTo>
                <a:lnTo>
                  <a:pt x="9441146" y="660435"/>
                </a:lnTo>
                <a:lnTo>
                  <a:pt x="9503022" y="627738"/>
                </a:lnTo>
                <a:lnTo>
                  <a:pt x="9549620" y="578960"/>
                </a:lnTo>
                <a:lnTo>
                  <a:pt x="9580811" y="510885"/>
                </a:lnTo>
                <a:lnTo>
                  <a:pt x="9590589" y="468606"/>
                </a:lnTo>
                <a:lnTo>
                  <a:pt x="9596468" y="420297"/>
                </a:lnTo>
                <a:lnTo>
                  <a:pt x="9598431" y="365556"/>
                </a:lnTo>
                <a:lnTo>
                  <a:pt x="9601200" y="2590"/>
                </a:lnTo>
                <a:lnTo>
                  <a:pt x="8830335" y="0"/>
                </a:lnTo>
                <a:close/>
              </a:path>
            </a:pathLst>
          </a:custGeom>
          <a:solidFill>
            <a:srgbClr val="285982"/>
          </a:solidFill>
        </p:spPr>
        <p:txBody>
          <a:bodyPr wrap="square" lIns="0" tIns="0" rIns="0" bIns="0" rtlCol="0"/>
          <a:lstStyle/>
          <a:p>
            <a:endParaRPr lang="en-US"/>
          </a:p>
        </p:txBody>
      </p:sp>
      <p:pic>
        <p:nvPicPr>
          <p:cNvPr id="14" name="object 6">
            <a:extLst>
              <a:ext uri="{FF2B5EF4-FFF2-40B4-BE49-F238E27FC236}">
                <a16:creationId xmlns:a16="http://schemas.microsoft.com/office/drawing/2014/main" id="{07AB4606-51E9-F161-B94A-8F7656763FC1}"/>
              </a:ext>
            </a:extLst>
          </p:cNvPr>
          <p:cNvPicPr/>
          <p:nvPr/>
        </p:nvPicPr>
        <p:blipFill>
          <a:blip r:embed="rId3" cstate="print"/>
          <a:stretch>
            <a:fillRect/>
          </a:stretch>
        </p:blipFill>
        <p:spPr>
          <a:xfrm>
            <a:off x="8584938" y="5324208"/>
            <a:ext cx="2330712" cy="1371600"/>
          </a:xfrm>
          <a:prstGeom prst="rect">
            <a:avLst/>
          </a:prstGeom>
        </p:spPr>
      </p:pic>
      <p:grpSp>
        <p:nvGrpSpPr>
          <p:cNvPr id="20" name="Group 19">
            <a:extLst>
              <a:ext uri="{FF2B5EF4-FFF2-40B4-BE49-F238E27FC236}">
                <a16:creationId xmlns:a16="http://schemas.microsoft.com/office/drawing/2014/main" id="{5633E15B-F88C-3436-80B2-44060DA0A15C}"/>
              </a:ext>
            </a:extLst>
          </p:cNvPr>
          <p:cNvGrpSpPr/>
          <p:nvPr/>
        </p:nvGrpSpPr>
        <p:grpSpPr>
          <a:xfrm>
            <a:off x="8877298" y="256632"/>
            <a:ext cx="3084195" cy="3172368"/>
            <a:chOff x="6743696" y="228601"/>
            <a:chExt cx="3084195" cy="3172368"/>
          </a:xfrm>
        </p:grpSpPr>
        <p:sp>
          <p:nvSpPr>
            <p:cNvPr id="15" name="object 7">
              <a:extLst>
                <a:ext uri="{FF2B5EF4-FFF2-40B4-BE49-F238E27FC236}">
                  <a16:creationId xmlns:a16="http://schemas.microsoft.com/office/drawing/2014/main" id="{3FDDF32E-A0D9-FE07-536A-874F02CE81F4}"/>
                </a:ext>
              </a:extLst>
            </p:cNvPr>
            <p:cNvSpPr/>
            <p:nvPr/>
          </p:nvSpPr>
          <p:spPr>
            <a:xfrm>
              <a:off x="7589499" y="228601"/>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04E7A">
                <a:alpha val="19999"/>
              </a:srgbClr>
            </a:solidFill>
          </p:spPr>
          <p:txBody>
            <a:bodyPr wrap="square" lIns="0" tIns="0" rIns="0" bIns="0" rtlCol="0"/>
            <a:lstStyle/>
            <a:p>
              <a:endParaRPr/>
            </a:p>
          </p:txBody>
        </p:sp>
        <p:grpSp>
          <p:nvGrpSpPr>
            <p:cNvPr id="16" name="object 8">
              <a:extLst>
                <a:ext uri="{FF2B5EF4-FFF2-40B4-BE49-F238E27FC236}">
                  <a16:creationId xmlns:a16="http://schemas.microsoft.com/office/drawing/2014/main" id="{0CC14F43-FCFE-C752-730C-9553C43854E0}"/>
                </a:ext>
              </a:extLst>
            </p:cNvPr>
            <p:cNvGrpSpPr/>
            <p:nvPr/>
          </p:nvGrpSpPr>
          <p:grpSpPr>
            <a:xfrm>
              <a:off x="6743696" y="1102269"/>
              <a:ext cx="3084195" cy="2298700"/>
              <a:chOff x="6743696" y="1102269"/>
              <a:chExt cx="3084195" cy="2298700"/>
            </a:xfrm>
          </p:grpSpPr>
          <p:sp>
            <p:nvSpPr>
              <p:cNvPr id="17" name="object 9">
                <a:extLst>
                  <a:ext uri="{FF2B5EF4-FFF2-40B4-BE49-F238E27FC236}">
                    <a16:creationId xmlns:a16="http://schemas.microsoft.com/office/drawing/2014/main" id="{EA50DEBB-3450-C883-5C00-45AF424B3F67}"/>
                  </a:ext>
                </a:extLst>
              </p:cNvPr>
              <p:cNvSpPr/>
              <p:nvPr/>
            </p:nvSpPr>
            <p:spPr>
              <a:xfrm>
                <a:off x="7589499" y="1973747"/>
                <a:ext cx="1389380" cy="1427480"/>
              </a:xfrm>
              <a:custGeom>
                <a:avLst/>
                <a:gdLst/>
                <a:ahLst/>
                <a:cxnLst/>
                <a:rect l="l" t="t" r="r" b="b"/>
                <a:pathLst>
                  <a:path w="1389379" h="1427479">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48BB5">
                  <a:alpha val="19999"/>
                </a:srgbClr>
              </a:solidFill>
            </p:spPr>
            <p:txBody>
              <a:bodyPr wrap="square" lIns="0" tIns="0" rIns="0" bIns="0" rtlCol="0"/>
              <a:lstStyle/>
              <a:p>
                <a:endParaRPr/>
              </a:p>
            </p:txBody>
          </p:sp>
          <p:sp>
            <p:nvSpPr>
              <p:cNvPr id="18" name="object 10">
                <a:extLst>
                  <a:ext uri="{FF2B5EF4-FFF2-40B4-BE49-F238E27FC236}">
                    <a16:creationId xmlns:a16="http://schemas.microsoft.com/office/drawing/2014/main" id="{F3024C31-4F46-616D-76A0-952BEB913740}"/>
                  </a:ext>
                </a:extLst>
              </p:cNvPr>
              <p:cNvSpPr/>
              <p:nvPr/>
            </p:nvSpPr>
            <p:spPr>
              <a:xfrm>
                <a:off x="8437983" y="110369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37" y="847277"/>
                    </a:lnTo>
                    <a:lnTo>
                      <a:pt x="1371980" y="805023"/>
                    </a:lnTo>
                    <a:lnTo>
                      <a:pt x="1384965" y="760006"/>
                    </a:lnTo>
                    <a:lnTo>
                      <a:pt x="1389294" y="713606"/>
                    </a:lnTo>
                    <a:lnTo>
                      <a:pt x="1384965" y="667207"/>
                    </a:lnTo>
                    <a:lnTo>
                      <a:pt x="1371980" y="622189"/>
                    </a:lnTo>
                    <a:lnTo>
                      <a:pt x="1350337" y="579935"/>
                    </a:lnTo>
                    <a:lnTo>
                      <a:pt x="1320037" y="541826"/>
                    </a:lnTo>
                    <a:lnTo>
                      <a:pt x="861860" y="71151"/>
                    </a:lnTo>
                    <a:lnTo>
                      <a:pt x="824765" y="40022"/>
                    </a:lnTo>
                    <a:lnTo>
                      <a:pt x="783636" y="17787"/>
                    </a:lnTo>
                    <a:lnTo>
                      <a:pt x="739816" y="4446"/>
                    </a:lnTo>
                    <a:lnTo>
                      <a:pt x="694650" y="0"/>
                    </a:lnTo>
                    <a:close/>
                  </a:path>
                </a:pathLst>
              </a:custGeom>
              <a:solidFill>
                <a:srgbClr val="40AD49">
                  <a:alpha val="19999"/>
                </a:srgbClr>
              </a:solidFill>
            </p:spPr>
            <p:txBody>
              <a:bodyPr wrap="square" lIns="0" tIns="0" rIns="0" bIns="0" rtlCol="0"/>
              <a:lstStyle/>
              <a:p>
                <a:endParaRPr/>
              </a:p>
            </p:txBody>
          </p:sp>
          <p:sp>
            <p:nvSpPr>
              <p:cNvPr id="19" name="object 11">
                <a:extLst>
                  <a:ext uri="{FF2B5EF4-FFF2-40B4-BE49-F238E27FC236}">
                    <a16:creationId xmlns:a16="http://schemas.microsoft.com/office/drawing/2014/main" id="{06AEF038-BD34-224E-8EA1-9D38B23C2BEC}"/>
                  </a:ext>
                </a:extLst>
              </p:cNvPr>
              <p:cNvSpPr/>
              <p:nvPr/>
            </p:nvSpPr>
            <p:spPr>
              <a:xfrm>
                <a:off x="6743696" y="110226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33D9CA">
                  <a:alpha val="19999"/>
                </a:srgbClr>
              </a:solidFill>
            </p:spPr>
            <p:txBody>
              <a:bodyPr wrap="square" lIns="0" tIns="0" rIns="0" bIns="0" rtlCol="0"/>
              <a:lstStyle/>
              <a:p>
                <a:endParaRPr/>
              </a:p>
            </p:txBody>
          </p:sp>
        </p:grpSp>
      </p:grpSp>
      <p:sp>
        <p:nvSpPr>
          <p:cNvPr id="21" name="Title 1">
            <a:extLst>
              <a:ext uri="{FF2B5EF4-FFF2-40B4-BE49-F238E27FC236}">
                <a16:creationId xmlns:a16="http://schemas.microsoft.com/office/drawing/2014/main" id="{6B30396E-A882-85C4-5A84-C15F1F5FFD83}"/>
              </a:ext>
            </a:extLst>
          </p:cNvPr>
          <p:cNvSpPr txBox="1">
            <a:spLocks/>
          </p:cNvSpPr>
          <p:nvPr/>
        </p:nvSpPr>
        <p:spPr>
          <a:xfrm>
            <a:off x="1181272" y="643778"/>
            <a:ext cx="9600856" cy="67710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Benefits to Virtual Monitoring</a:t>
            </a:r>
          </a:p>
        </p:txBody>
      </p:sp>
      <p:sp>
        <p:nvSpPr>
          <p:cNvPr id="6" name="TextBox 5">
            <a:extLst>
              <a:ext uri="{FF2B5EF4-FFF2-40B4-BE49-F238E27FC236}">
                <a16:creationId xmlns:a16="http://schemas.microsoft.com/office/drawing/2014/main" id="{FAC5CEB4-BCBC-F81E-EAEE-FF2792ED4D5B}"/>
              </a:ext>
            </a:extLst>
          </p:cNvPr>
          <p:cNvSpPr txBox="1"/>
          <p:nvPr/>
        </p:nvSpPr>
        <p:spPr>
          <a:xfrm>
            <a:off x="7212720" y="1608866"/>
            <a:ext cx="4456836" cy="3323987"/>
          </a:xfrm>
          <a:prstGeom prst="rect">
            <a:avLst/>
          </a:prstGeom>
          <a:noFill/>
        </p:spPr>
        <p:txBody>
          <a:bodyPr wrap="square">
            <a:spAutoFit/>
          </a:bodyPr>
          <a:lstStyle/>
          <a:p>
            <a:r>
              <a:rPr lang="en-US" sz="3000" i="1" dirty="0">
                <a:solidFill>
                  <a:srgbClr val="004F7A"/>
                </a:solidFill>
                <a:latin typeface="Times New Roman" panose="02020603050405020304" pitchFamily="18" charset="0"/>
              </a:rPr>
              <a:t>“It is difficult to travel to interviews. With [COVID-19] it kept me safe not being around other individuals.”</a:t>
            </a:r>
          </a:p>
          <a:p>
            <a:endParaRPr lang="en-US" sz="3000" i="1" dirty="0">
              <a:solidFill>
                <a:srgbClr val="004F7A"/>
              </a:solidFill>
              <a:latin typeface="Times New Roman" panose="02020603050405020304" pitchFamily="18" charset="0"/>
            </a:endParaRPr>
          </a:p>
          <a:p>
            <a:r>
              <a:rPr lang="en-US" sz="3000" i="1" dirty="0">
                <a:solidFill>
                  <a:srgbClr val="004F7A"/>
                </a:solidFill>
                <a:latin typeface="Times New Roman" panose="02020603050405020304" pitchFamily="18" charset="0"/>
              </a:rPr>
              <a:t> – Monitor with a disability </a:t>
            </a:r>
            <a:endParaRPr lang="en-US" sz="3000" dirty="0">
              <a:solidFill>
                <a:srgbClr val="004F7A"/>
              </a:solidFill>
            </a:endParaRPr>
          </a:p>
        </p:txBody>
      </p:sp>
      <p:sp>
        <p:nvSpPr>
          <p:cNvPr id="11" name="TextBox 10">
            <a:extLst>
              <a:ext uri="{FF2B5EF4-FFF2-40B4-BE49-F238E27FC236}">
                <a16:creationId xmlns:a16="http://schemas.microsoft.com/office/drawing/2014/main" id="{78F4B8F9-A74F-DD85-FBEA-38C3D623B0AD}"/>
              </a:ext>
            </a:extLst>
          </p:cNvPr>
          <p:cNvSpPr txBox="1"/>
          <p:nvPr/>
        </p:nvSpPr>
        <p:spPr>
          <a:xfrm>
            <a:off x="466256" y="3797172"/>
            <a:ext cx="6528748" cy="2246769"/>
          </a:xfrm>
          <a:prstGeom prst="rect">
            <a:avLst/>
          </a:prstGeom>
          <a:noFill/>
        </p:spPr>
        <p:txBody>
          <a:bodyPr wrap="square">
            <a:spAutoFit/>
          </a:bodyPr>
          <a:lstStyle/>
          <a:p>
            <a:r>
              <a:rPr lang="en-US" sz="2800" i="1" dirty="0">
                <a:solidFill>
                  <a:srgbClr val="004F7A"/>
                </a:solidFill>
                <a:latin typeface="Times New Roman" panose="02020603050405020304" pitchFamily="18" charset="0"/>
              </a:rPr>
              <a:t>“The Monitors could stay safe in their own homes and still participate in the IM4Q survey process, keeping them involved with this and still being able to make some money as well.” – Program Coordinator </a:t>
            </a:r>
            <a:endParaRPr lang="en-US" sz="2800" dirty="0">
              <a:solidFill>
                <a:srgbClr val="004F7A"/>
              </a:solidFill>
            </a:endParaRPr>
          </a:p>
        </p:txBody>
      </p:sp>
      <p:sp>
        <p:nvSpPr>
          <p:cNvPr id="2" name="Speech Bubble: Rectangle with Corners Rounded 1">
            <a:extLst>
              <a:ext uri="{FF2B5EF4-FFF2-40B4-BE49-F238E27FC236}">
                <a16:creationId xmlns:a16="http://schemas.microsoft.com/office/drawing/2014/main" id="{A4A66271-468B-D17C-4F13-D0E8B743950F}"/>
              </a:ext>
            </a:extLst>
          </p:cNvPr>
          <p:cNvSpPr/>
          <p:nvPr/>
        </p:nvSpPr>
        <p:spPr>
          <a:xfrm>
            <a:off x="335471" y="1490547"/>
            <a:ext cx="6212995" cy="1792584"/>
          </a:xfrm>
          <a:prstGeom prst="wedgeRoundRectCallout">
            <a:avLst>
              <a:gd name="adj1" fmla="val -27561"/>
              <a:gd name="adj2" fmla="val 57642"/>
              <a:gd name="adj3" fmla="val 16667"/>
            </a:avLst>
          </a:prstGeom>
          <a:noFill/>
          <a:ln w="76200">
            <a:solidFill>
              <a:srgbClr val="41A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776569-049C-BEB0-9748-15CD2E833556}"/>
              </a:ext>
            </a:extLst>
          </p:cNvPr>
          <p:cNvSpPr txBox="1"/>
          <p:nvPr/>
        </p:nvSpPr>
        <p:spPr>
          <a:xfrm>
            <a:off x="793977" y="1642410"/>
            <a:ext cx="6705600" cy="1477328"/>
          </a:xfrm>
          <a:prstGeom prst="rect">
            <a:avLst/>
          </a:prstGeom>
          <a:noFill/>
        </p:spPr>
        <p:txBody>
          <a:bodyPr wrap="square">
            <a:spAutoFit/>
          </a:bodyPr>
          <a:lstStyle/>
          <a:p>
            <a:r>
              <a:rPr lang="en-US" sz="3000" i="1" dirty="0">
                <a:solidFill>
                  <a:srgbClr val="41AD49"/>
                </a:solidFill>
                <a:latin typeface="Times New Roman" panose="02020603050405020304" pitchFamily="18" charset="0"/>
              </a:rPr>
              <a:t>“I did not have to worry about accessibility of the houses.” </a:t>
            </a:r>
          </a:p>
          <a:p>
            <a:r>
              <a:rPr lang="en-US" sz="3000" i="1" dirty="0">
                <a:solidFill>
                  <a:srgbClr val="41AD49"/>
                </a:solidFill>
                <a:latin typeface="Times New Roman" panose="02020603050405020304" pitchFamily="18" charset="0"/>
              </a:rPr>
              <a:t>         – Monitor with a disability </a:t>
            </a:r>
            <a:endParaRPr lang="en-US" sz="3000" dirty="0">
              <a:solidFill>
                <a:srgbClr val="41AD49"/>
              </a:solidFill>
            </a:endParaRPr>
          </a:p>
        </p:txBody>
      </p:sp>
      <p:sp>
        <p:nvSpPr>
          <p:cNvPr id="3" name="Speech Bubble: Rectangle with Corners Rounded 2">
            <a:extLst>
              <a:ext uri="{FF2B5EF4-FFF2-40B4-BE49-F238E27FC236}">
                <a16:creationId xmlns:a16="http://schemas.microsoft.com/office/drawing/2014/main" id="{223F05B3-C9E9-4C9C-9FBA-F234C19EAA43}"/>
              </a:ext>
            </a:extLst>
          </p:cNvPr>
          <p:cNvSpPr/>
          <p:nvPr/>
        </p:nvSpPr>
        <p:spPr>
          <a:xfrm>
            <a:off x="7063918" y="1461731"/>
            <a:ext cx="4509774" cy="3824559"/>
          </a:xfrm>
          <a:prstGeom prst="wedgeRoundRectCallout">
            <a:avLst>
              <a:gd name="adj1" fmla="val -34930"/>
              <a:gd name="adj2" fmla="val 61134"/>
              <a:gd name="adj3" fmla="val 16667"/>
            </a:avLst>
          </a:prstGeom>
          <a:noFill/>
          <a:ln w="76200">
            <a:solidFill>
              <a:srgbClr val="004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with Corners Rounded 4">
            <a:extLst>
              <a:ext uri="{FF2B5EF4-FFF2-40B4-BE49-F238E27FC236}">
                <a16:creationId xmlns:a16="http://schemas.microsoft.com/office/drawing/2014/main" id="{7FF391E4-ABCD-A431-07EE-38C8686F665E}"/>
              </a:ext>
            </a:extLst>
          </p:cNvPr>
          <p:cNvSpPr/>
          <p:nvPr/>
        </p:nvSpPr>
        <p:spPr>
          <a:xfrm>
            <a:off x="317455" y="3574872"/>
            <a:ext cx="6528747" cy="2634003"/>
          </a:xfrm>
          <a:prstGeom prst="wedgeRoundRectCallout">
            <a:avLst>
              <a:gd name="adj1" fmla="val 33768"/>
              <a:gd name="adj2" fmla="val 63209"/>
              <a:gd name="adj3" fmla="val 16667"/>
            </a:avLst>
          </a:prstGeom>
          <a:noFill/>
          <a:ln w="76200">
            <a:solidFill>
              <a:srgbClr val="058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880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F48C22BD-19C2-855B-C6B7-4B23B8A81402}"/>
              </a:ext>
            </a:extLst>
          </p:cNvPr>
          <p:cNvSpPr/>
          <p:nvPr/>
        </p:nvSpPr>
        <p:spPr>
          <a:xfrm>
            <a:off x="0" y="0"/>
            <a:ext cx="10172700" cy="1371600"/>
          </a:xfrm>
          <a:custGeom>
            <a:avLst/>
            <a:gdLst/>
            <a:ahLst/>
            <a:cxnLst/>
            <a:rect l="l" t="t" r="r" b="b"/>
            <a:pathLst>
              <a:path w="7973695" h="1371600">
                <a:moveTo>
                  <a:pt x="7973568" y="0"/>
                </a:moveTo>
                <a:lnTo>
                  <a:pt x="0" y="0"/>
                </a:lnTo>
                <a:lnTo>
                  <a:pt x="0" y="1371600"/>
                </a:lnTo>
                <a:lnTo>
                  <a:pt x="6318504" y="1371600"/>
                </a:lnTo>
                <a:lnTo>
                  <a:pt x="6365181" y="1370369"/>
                </a:lnTo>
                <a:lnTo>
                  <a:pt x="6410590" y="1366705"/>
                </a:lnTo>
                <a:lnTo>
                  <a:pt x="6454831" y="1360652"/>
                </a:lnTo>
                <a:lnTo>
                  <a:pt x="6497999" y="1352253"/>
                </a:lnTo>
                <a:lnTo>
                  <a:pt x="6540195" y="1341553"/>
                </a:lnTo>
                <a:lnTo>
                  <a:pt x="6581517" y="1328594"/>
                </a:lnTo>
                <a:lnTo>
                  <a:pt x="6622062" y="1313421"/>
                </a:lnTo>
                <a:lnTo>
                  <a:pt x="6661928" y="1296077"/>
                </a:lnTo>
                <a:lnTo>
                  <a:pt x="6701215" y="1276605"/>
                </a:lnTo>
                <a:lnTo>
                  <a:pt x="6740021" y="1255051"/>
                </a:lnTo>
                <a:lnTo>
                  <a:pt x="6778443" y="1231456"/>
                </a:lnTo>
                <a:lnTo>
                  <a:pt x="6816580" y="1205865"/>
                </a:lnTo>
                <a:lnTo>
                  <a:pt x="6854530" y="1178321"/>
                </a:lnTo>
                <a:lnTo>
                  <a:pt x="6892392" y="1148868"/>
                </a:lnTo>
                <a:lnTo>
                  <a:pt x="6930264" y="1117550"/>
                </a:lnTo>
                <a:lnTo>
                  <a:pt x="6968244" y="1084410"/>
                </a:lnTo>
                <a:lnTo>
                  <a:pt x="7006430" y="1049492"/>
                </a:lnTo>
                <a:lnTo>
                  <a:pt x="7044921" y="1012840"/>
                </a:lnTo>
                <a:lnTo>
                  <a:pt x="7083815" y="974498"/>
                </a:lnTo>
                <a:lnTo>
                  <a:pt x="7123210" y="934508"/>
                </a:lnTo>
                <a:lnTo>
                  <a:pt x="7163204" y="892915"/>
                </a:lnTo>
                <a:lnTo>
                  <a:pt x="7203897" y="849762"/>
                </a:lnTo>
                <a:lnTo>
                  <a:pt x="7245385" y="805093"/>
                </a:lnTo>
                <a:lnTo>
                  <a:pt x="7287768" y="758952"/>
                </a:lnTo>
                <a:lnTo>
                  <a:pt x="7973568" y="0"/>
                </a:lnTo>
                <a:close/>
              </a:path>
            </a:pathLst>
          </a:custGeom>
          <a:solidFill>
            <a:srgbClr val="004F7A">
              <a:alpha val="25000"/>
            </a:srgbClr>
          </a:solidFill>
        </p:spPr>
        <p:txBody>
          <a:bodyPr wrap="square" lIns="0" tIns="0" rIns="0" bIns="0" rtlCol="0"/>
          <a:lstStyle/>
          <a:p>
            <a:endParaRPr dirty="0"/>
          </a:p>
        </p:txBody>
      </p:sp>
      <p:sp>
        <p:nvSpPr>
          <p:cNvPr id="12" name="object 4">
            <a:extLst>
              <a:ext uri="{FF2B5EF4-FFF2-40B4-BE49-F238E27FC236}">
                <a16:creationId xmlns:a16="http://schemas.microsoft.com/office/drawing/2014/main" id="{4CF18BD4-5053-B8AB-D892-AD870157976C}"/>
              </a:ext>
            </a:extLst>
          </p:cNvPr>
          <p:cNvSpPr/>
          <p:nvPr/>
        </p:nvSpPr>
        <p:spPr>
          <a:xfrm>
            <a:off x="0" y="5989320"/>
            <a:ext cx="8293554" cy="868680"/>
          </a:xfrm>
          <a:custGeom>
            <a:avLst/>
            <a:gdLst/>
            <a:ahLst/>
            <a:cxnLst/>
            <a:rect l="l" t="t" r="r" b="b"/>
            <a:pathLst>
              <a:path w="6572250" h="868679">
                <a:moveTo>
                  <a:pt x="6457950" y="0"/>
                </a:moveTo>
                <a:lnTo>
                  <a:pt x="228600" y="0"/>
                </a:lnTo>
                <a:lnTo>
                  <a:pt x="182529" y="4644"/>
                </a:lnTo>
                <a:lnTo>
                  <a:pt x="139619" y="17964"/>
                </a:lnTo>
                <a:lnTo>
                  <a:pt x="100788" y="39041"/>
                </a:lnTo>
                <a:lnTo>
                  <a:pt x="66955" y="66955"/>
                </a:lnTo>
                <a:lnTo>
                  <a:pt x="39041" y="100788"/>
                </a:lnTo>
                <a:lnTo>
                  <a:pt x="17964" y="139619"/>
                </a:lnTo>
                <a:lnTo>
                  <a:pt x="4644" y="182529"/>
                </a:lnTo>
                <a:lnTo>
                  <a:pt x="0" y="228599"/>
                </a:lnTo>
                <a:lnTo>
                  <a:pt x="0" y="868679"/>
                </a:lnTo>
                <a:lnTo>
                  <a:pt x="6572250" y="868679"/>
                </a:lnTo>
                <a:lnTo>
                  <a:pt x="6572250" y="114299"/>
                </a:lnTo>
                <a:lnTo>
                  <a:pt x="6563268" y="69806"/>
                </a:lnTo>
                <a:lnTo>
                  <a:pt x="6538774" y="33475"/>
                </a:lnTo>
                <a:lnTo>
                  <a:pt x="6502443" y="8981"/>
                </a:lnTo>
                <a:lnTo>
                  <a:pt x="6457950" y="0"/>
                </a:lnTo>
                <a:close/>
              </a:path>
            </a:pathLst>
          </a:custGeom>
          <a:solidFill>
            <a:srgbClr val="EAF3E6"/>
          </a:solidFill>
        </p:spPr>
        <p:txBody>
          <a:bodyPr wrap="square" lIns="0" tIns="0" rIns="0" bIns="0" rtlCol="0"/>
          <a:lstStyle/>
          <a:p>
            <a:endParaRPr/>
          </a:p>
        </p:txBody>
      </p:sp>
      <p:sp>
        <p:nvSpPr>
          <p:cNvPr id="13" name="object 5">
            <a:extLst>
              <a:ext uri="{FF2B5EF4-FFF2-40B4-BE49-F238E27FC236}">
                <a16:creationId xmlns:a16="http://schemas.microsoft.com/office/drawing/2014/main" id="{637860CE-F29E-6E19-6014-6CA4699345AC}"/>
              </a:ext>
            </a:extLst>
          </p:cNvPr>
          <p:cNvSpPr/>
          <p:nvPr/>
        </p:nvSpPr>
        <p:spPr>
          <a:xfrm>
            <a:off x="0" y="6163262"/>
            <a:ext cx="12115800" cy="695325"/>
          </a:xfrm>
          <a:custGeom>
            <a:avLst/>
            <a:gdLst/>
            <a:ahLst/>
            <a:cxnLst/>
            <a:rect l="l" t="t" r="r" b="b"/>
            <a:pathLst>
              <a:path w="9601200" h="695325">
                <a:moveTo>
                  <a:pt x="8830335" y="0"/>
                </a:moveTo>
                <a:lnTo>
                  <a:pt x="8375904" y="412140"/>
                </a:lnTo>
                <a:lnTo>
                  <a:pt x="6735063" y="412686"/>
                </a:lnTo>
                <a:lnTo>
                  <a:pt x="6688925" y="409820"/>
                </a:lnTo>
                <a:lnTo>
                  <a:pt x="6648636" y="399745"/>
                </a:lnTo>
                <a:lnTo>
                  <a:pt x="6595725" y="349102"/>
                </a:lnTo>
                <a:lnTo>
                  <a:pt x="6588163" y="304101"/>
                </a:lnTo>
                <a:lnTo>
                  <a:pt x="6587113" y="247387"/>
                </a:lnTo>
                <a:lnTo>
                  <a:pt x="6582494" y="143245"/>
                </a:lnTo>
                <a:lnTo>
                  <a:pt x="6581444" y="94475"/>
                </a:lnTo>
                <a:lnTo>
                  <a:pt x="6552412" y="28601"/>
                </a:lnTo>
                <a:lnTo>
                  <a:pt x="6517408" y="9473"/>
                </a:lnTo>
                <a:lnTo>
                  <a:pt x="6469888" y="2590"/>
                </a:lnTo>
                <a:lnTo>
                  <a:pt x="388620" y="2590"/>
                </a:lnTo>
                <a:lnTo>
                  <a:pt x="335327" y="3291"/>
                </a:lnTo>
                <a:lnTo>
                  <a:pt x="285293" y="5758"/>
                </a:lnTo>
                <a:lnTo>
                  <a:pt x="238692" y="10541"/>
                </a:lnTo>
                <a:lnTo>
                  <a:pt x="195701" y="18190"/>
                </a:lnTo>
                <a:lnTo>
                  <a:pt x="156492" y="29253"/>
                </a:lnTo>
                <a:lnTo>
                  <a:pt x="121242" y="44281"/>
                </a:lnTo>
                <a:lnTo>
                  <a:pt x="63315" y="88428"/>
                </a:lnTo>
                <a:lnTo>
                  <a:pt x="23317" y="155025"/>
                </a:lnTo>
                <a:lnTo>
                  <a:pt x="10480" y="198116"/>
                </a:lnTo>
                <a:lnTo>
                  <a:pt x="2649" y="248467"/>
                </a:lnTo>
                <a:lnTo>
                  <a:pt x="0" y="306628"/>
                </a:lnTo>
                <a:lnTo>
                  <a:pt x="0" y="694740"/>
                </a:lnTo>
                <a:lnTo>
                  <a:pt x="9106109" y="694673"/>
                </a:lnTo>
                <a:lnTo>
                  <a:pt x="9165126" y="694204"/>
                </a:lnTo>
                <a:lnTo>
                  <a:pt x="9220452" y="692931"/>
                </a:lnTo>
                <a:lnTo>
                  <a:pt x="9272070" y="690452"/>
                </a:lnTo>
                <a:lnTo>
                  <a:pt x="9319965" y="686365"/>
                </a:lnTo>
                <a:lnTo>
                  <a:pt x="9364119" y="680268"/>
                </a:lnTo>
                <a:lnTo>
                  <a:pt x="9404518" y="671758"/>
                </a:lnTo>
                <a:lnTo>
                  <a:pt x="9441146" y="660435"/>
                </a:lnTo>
                <a:lnTo>
                  <a:pt x="9503022" y="627738"/>
                </a:lnTo>
                <a:lnTo>
                  <a:pt x="9549620" y="578960"/>
                </a:lnTo>
                <a:lnTo>
                  <a:pt x="9580811" y="510885"/>
                </a:lnTo>
                <a:lnTo>
                  <a:pt x="9590589" y="468606"/>
                </a:lnTo>
                <a:lnTo>
                  <a:pt x="9596468" y="420297"/>
                </a:lnTo>
                <a:lnTo>
                  <a:pt x="9598431" y="365556"/>
                </a:lnTo>
                <a:lnTo>
                  <a:pt x="9601200" y="2590"/>
                </a:lnTo>
                <a:lnTo>
                  <a:pt x="8830335" y="0"/>
                </a:lnTo>
                <a:close/>
              </a:path>
            </a:pathLst>
          </a:custGeom>
          <a:solidFill>
            <a:srgbClr val="285982"/>
          </a:solidFill>
        </p:spPr>
        <p:txBody>
          <a:bodyPr wrap="square" lIns="0" tIns="0" rIns="0" bIns="0" rtlCol="0"/>
          <a:lstStyle/>
          <a:p>
            <a:endParaRPr/>
          </a:p>
        </p:txBody>
      </p:sp>
      <p:pic>
        <p:nvPicPr>
          <p:cNvPr id="14" name="object 6">
            <a:extLst>
              <a:ext uri="{FF2B5EF4-FFF2-40B4-BE49-F238E27FC236}">
                <a16:creationId xmlns:a16="http://schemas.microsoft.com/office/drawing/2014/main" id="{07AB4606-51E9-F161-B94A-8F7656763FC1}"/>
              </a:ext>
            </a:extLst>
          </p:cNvPr>
          <p:cNvPicPr/>
          <p:nvPr/>
        </p:nvPicPr>
        <p:blipFill>
          <a:blip r:embed="rId3" cstate="print"/>
          <a:stretch>
            <a:fillRect/>
          </a:stretch>
        </p:blipFill>
        <p:spPr>
          <a:xfrm>
            <a:off x="8584938" y="5324208"/>
            <a:ext cx="2330712" cy="1371600"/>
          </a:xfrm>
          <a:prstGeom prst="rect">
            <a:avLst/>
          </a:prstGeom>
        </p:spPr>
      </p:pic>
      <p:grpSp>
        <p:nvGrpSpPr>
          <p:cNvPr id="20" name="Group 19">
            <a:extLst>
              <a:ext uri="{FF2B5EF4-FFF2-40B4-BE49-F238E27FC236}">
                <a16:creationId xmlns:a16="http://schemas.microsoft.com/office/drawing/2014/main" id="{5633E15B-F88C-3436-80B2-44060DA0A15C}"/>
              </a:ext>
            </a:extLst>
          </p:cNvPr>
          <p:cNvGrpSpPr/>
          <p:nvPr/>
        </p:nvGrpSpPr>
        <p:grpSpPr>
          <a:xfrm>
            <a:off x="8877298" y="256632"/>
            <a:ext cx="3084195" cy="3172368"/>
            <a:chOff x="6743696" y="228601"/>
            <a:chExt cx="3084195" cy="3172368"/>
          </a:xfrm>
        </p:grpSpPr>
        <p:sp>
          <p:nvSpPr>
            <p:cNvPr id="15" name="object 7">
              <a:extLst>
                <a:ext uri="{FF2B5EF4-FFF2-40B4-BE49-F238E27FC236}">
                  <a16:creationId xmlns:a16="http://schemas.microsoft.com/office/drawing/2014/main" id="{3FDDF32E-A0D9-FE07-536A-874F02CE81F4}"/>
                </a:ext>
              </a:extLst>
            </p:cNvPr>
            <p:cNvSpPr/>
            <p:nvPr/>
          </p:nvSpPr>
          <p:spPr>
            <a:xfrm>
              <a:off x="7589499" y="228601"/>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04E7A">
                <a:alpha val="19999"/>
              </a:srgbClr>
            </a:solidFill>
          </p:spPr>
          <p:txBody>
            <a:bodyPr wrap="square" lIns="0" tIns="0" rIns="0" bIns="0" rtlCol="0"/>
            <a:lstStyle/>
            <a:p>
              <a:endParaRPr/>
            </a:p>
          </p:txBody>
        </p:sp>
        <p:grpSp>
          <p:nvGrpSpPr>
            <p:cNvPr id="16" name="object 8">
              <a:extLst>
                <a:ext uri="{FF2B5EF4-FFF2-40B4-BE49-F238E27FC236}">
                  <a16:creationId xmlns:a16="http://schemas.microsoft.com/office/drawing/2014/main" id="{0CC14F43-FCFE-C752-730C-9553C43854E0}"/>
                </a:ext>
              </a:extLst>
            </p:cNvPr>
            <p:cNvGrpSpPr/>
            <p:nvPr/>
          </p:nvGrpSpPr>
          <p:grpSpPr>
            <a:xfrm>
              <a:off x="6743696" y="1102269"/>
              <a:ext cx="3084195" cy="2298700"/>
              <a:chOff x="6743696" y="1102269"/>
              <a:chExt cx="3084195" cy="2298700"/>
            </a:xfrm>
          </p:grpSpPr>
          <p:sp>
            <p:nvSpPr>
              <p:cNvPr id="17" name="object 9">
                <a:extLst>
                  <a:ext uri="{FF2B5EF4-FFF2-40B4-BE49-F238E27FC236}">
                    <a16:creationId xmlns:a16="http://schemas.microsoft.com/office/drawing/2014/main" id="{EA50DEBB-3450-C883-5C00-45AF424B3F67}"/>
                  </a:ext>
                </a:extLst>
              </p:cNvPr>
              <p:cNvSpPr/>
              <p:nvPr/>
            </p:nvSpPr>
            <p:spPr>
              <a:xfrm>
                <a:off x="7589499" y="1973747"/>
                <a:ext cx="1389380" cy="1427480"/>
              </a:xfrm>
              <a:custGeom>
                <a:avLst/>
                <a:gdLst/>
                <a:ahLst/>
                <a:cxnLst/>
                <a:rect l="l" t="t" r="r" b="b"/>
                <a:pathLst>
                  <a:path w="1389379" h="1427479">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48BB5">
                  <a:alpha val="19999"/>
                </a:srgbClr>
              </a:solidFill>
            </p:spPr>
            <p:txBody>
              <a:bodyPr wrap="square" lIns="0" tIns="0" rIns="0" bIns="0" rtlCol="0"/>
              <a:lstStyle/>
              <a:p>
                <a:endParaRPr/>
              </a:p>
            </p:txBody>
          </p:sp>
          <p:sp>
            <p:nvSpPr>
              <p:cNvPr id="18" name="object 10">
                <a:extLst>
                  <a:ext uri="{FF2B5EF4-FFF2-40B4-BE49-F238E27FC236}">
                    <a16:creationId xmlns:a16="http://schemas.microsoft.com/office/drawing/2014/main" id="{F3024C31-4F46-616D-76A0-952BEB913740}"/>
                  </a:ext>
                </a:extLst>
              </p:cNvPr>
              <p:cNvSpPr/>
              <p:nvPr/>
            </p:nvSpPr>
            <p:spPr>
              <a:xfrm>
                <a:off x="8437983" y="110369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37" y="847277"/>
                    </a:lnTo>
                    <a:lnTo>
                      <a:pt x="1371980" y="805023"/>
                    </a:lnTo>
                    <a:lnTo>
                      <a:pt x="1384965" y="760006"/>
                    </a:lnTo>
                    <a:lnTo>
                      <a:pt x="1389294" y="713606"/>
                    </a:lnTo>
                    <a:lnTo>
                      <a:pt x="1384965" y="667207"/>
                    </a:lnTo>
                    <a:lnTo>
                      <a:pt x="1371980" y="622189"/>
                    </a:lnTo>
                    <a:lnTo>
                      <a:pt x="1350337" y="579935"/>
                    </a:lnTo>
                    <a:lnTo>
                      <a:pt x="1320037" y="541826"/>
                    </a:lnTo>
                    <a:lnTo>
                      <a:pt x="861860" y="71151"/>
                    </a:lnTo>
                    <a:lnTo>
                      <a:pt x="824765" y="40022"/>
                    </a:lnTo>
                    <a:lnTo>
                      <a:pt x="783636" y="17787"/>
                    </a:lnTo>
                    <a:lnTo>
                      <a:pt x="739816" y="4446"/>
                    </a:lnTo>
                    <a:lnTo>
                      <a:pt x="694650" y="0"/>
                    </a:lnTo>
                    <a:close/>
                  </a:path>
                </a:pathLst>
              </a:custGeom>
              <a:solidFill>
                <a:srgbClr val="40AD49">
                  <a:alpha val="19999"/>
                </a:srgbClr>
              </a:solidFill>
            </p:spPr>
            <p:txBody>
              <a:bodyPr wrap="square" lIns="0" tIns="0" rIns="0" bIns="0" rtlCol="0"/>
              <a:lstStyle/>
              <a:p>
                <a:endParaRPr/>
              </a:p>
            </p:txBody>
          </p:sp>
          <p:sp>
            <p:nvSpPr>
              <p:cNvPr id="19" name="object 11">
                <a:extLst>
                  <a:ext uri="{FF2B5EF4-FFF2-40B4-BE49-F238E27FC236}">
                    <a16:creationId xmlns:a16="http://schemas.microsoft.com/office/drawing/2014/main" id="{06AEF038-BD34-224E-8EA1-9D38B23C2BEC}"/>
                  </a:ext>
                </a:extLst>
              </p:cNvPr>
              <p:cNvSpPr/>
              <p:nvPr/>
            </p:nvSpPr>
            <p:spPr>
              <a:xfrm>
                <a:off x="6743696" y="110226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33D9CA">
                  <a:alpha val="19999"/>
                </a:srgbClr>
              </a:solidFill>
            </p:spPr>
            <p:txBody>
              <a:bodyPr wrap="square" lIns="0" tIns="0" rIns="0" bIns="0" rtlCol="0"/>
              <a:lstStyle/>
              <a:p>
                <a:endParaRPr/>
              </a:p>
            </p:txBody>
          </p:sp>
        </p:grpSp>
      </p:grpSp>
      <p:sp>
        <p:nvSpPr>
          <p:cNvPr id="21" name="Title 1">
            <a:extLst>
              <a:ext uri="{FF2B5EF4-FFF2-40B4-BE49-F238E27FC236}">
                <a16:creationId xmlns:a16="http://schemas.microsoft.com/office/drawing/2014/main" id="{6B30396E-A882-85C4-5A84-C15F1F5FFD83}"/>
              </a:ext>
            </a:extLst>
          </p:cNvPr>
          <p:cNvSpPr txBox="1">
            <a:spLocks/>
          </p:cNvSpPr>
          <p:nvPr/>
        </p:nvSpPr>
        <p:spPr>
          <a:xfrm>
            <a:off x="1181272" y="643778"/>
            <a:ext cx="9600856" cy="6771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Challenges to Virtual Monitoring</a:t>
            </a:r>
          </a:p>
        </p:txBody>
      </p:sp>
      <p:sp>
        <p:nvSpPr>
          <p:cNvPr id="2" name="TextBox 1">
            <a:extLst>
              <a:ext uri="{FF2B5EF4-FFF2-40B4-BE49-F238E27FC236}">
                <a16:creationId xmlns:a16="http://schemas.microsoft.com/office/drawing/2014/main" id="{1CE19035-24D5-D983-F9B2-5C780BFF4BB1}"/>
              </a:ext>
            </a:extLst>
          </p:cNvPr>
          <p:cNvSpPr txBox="1"/>
          <p:nvPr/>
        </p:nvSpPr>
        <p:spPr>
          <a:xfrm>
            <a:off x="2255812" y="1807408"/>
            <a:ext cx="9010463" cy="3709349"/>
          </a:xfrm>
          <a:prstGeom prst="rect">
            <a:avLst/>
          </a:prstGeom>
          <a:noFill/>
        </p:spPr>
        <p:txBody>
          <a:bodyPr wrap="square" rtlCol="0">
            <a:spAutoFit/>
          </a:bodyPr>
          <a:lstStyle/>
          <a:p>
            <a:pPr>
              <a:lnSpc>
                <a:spcPct val="150000"/>
              </a:lnSpc>
            </a:pPr>
            <a:r>
              <a:rPr lang="en-US" sz="3200" dirty="0"/>
              <a:t>Technical Issues</a:t>
            </a:r>
          </a:p>
          <a:p>
            <a:pPr>
              <a:lnSpc>
                <a:spcPct val="150000"/>
              </a:lnSpc>
            </a:pPr>
            <a:r>
              <a:rPr lang="en-US" sz="3200" dirty="0"/>
              <a:t>No Access to Physical Surroundings</a:t>
            </a:r>
          </a:p>
          <a:p>
            <a:pPr>
              <a:lnSpc>
                <a:spcPct val="150000"/>
              </a:lnSpc>
            </a:pPr>
            <a:r>
              <a:rPr lang="en-US" sz="3200" dirty="0"/>
              <a:t>Less Engagement</a:t>
            </a:r>
          </a:p>
          <a:p>
            <a:pPr>
              <a:lnSpc>
                <a:spcPct val="150000"/>
              </a:lnSpc>
            </a:pPr>
            <a:r>
              <a:rPr lang="en-US" sz="3200" dirty="0"/>
              <a:t>No Privacy</a:t>
            </a:r>
          </a:p>
          <a:p>
            <a:pPr>
              <a:lnSpc>
                <a:spcPct val="150000"/>
              </a:lnSpc>
            </a:pPr>
            <a:r>
              <a:rPr lang="en-US" sz="3200" dirty="0"/>
              <a:t>More No Shows</a:t>
            </a:r>
          </a:p>
        </p:txBody>
      </p:sp>
      <p:pic>
        <p:nvPicPr>
          <p:cNvPr id="3" name="Graphic 2" descr="Work from home desk with solid fill">
            <a:extLst>
              <a:ext uri="{FF2B5EF4-FFF2-40B4-BE49-F238E27FC236}">
                <a16:creationId xmlns:a16="http://schemas.microsoft.com/office/drawing/2014/main" id="{EA3F2C10-1F3C-02A8-07BB-33B1B97BBD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9319" y="1913432"/>
            <a:ext cx="802086" cy="802086"/>
          </a:xfrm>
          <a:prstGeom prst="rect">
            <a:avLst/>
          </a:prstGeom>
        </p:spPr>
      </p:pic>
      <p:pic>
        <p:nvPicPr>
          <p:cNvPr id="7" name="Graphic 6" descr="Stopwatch with solid fill">
            <a:extLst>
              <a:ext uri="{FF2B5EF4-FFF2-40B4-BE49-F238E27FC236}">
                <a16:creationId xmlns:a16="http://schemas.microsoft.com/office/drawing/2014/main" id="{33C838BA-712F-21E1-6ADF-B32EB12747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350" y="4838639"/>
            <a:ext cx="802086" cy="802086"/>
          </a:xfrm>
          <a:prstGeom prst="rect">
            <a:avLst/>
          </a:prstGeom>
        </p:spPr>
      </p:pic>
      <p:pic>
        <p:nvPicPr>
          <p:cNvPr id="9" name="Graphic 8" descr="Security camera with solid fill">
            <a:extLst>
              <a:ext uri="{FF2B5EF4-FFF2-40B4-BE49-F238E27FC236}">
                <a16:creationId xmlns:a16="http://schemas.microsoft.com/office/drawing/2014/main" id="{DBC8E563-3E27-ACDA-149C-6546A9EE367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9319" y="4036200"/>
            <a:ext cx="733490" cy="733490"/>
          </a:xfrm>
          <a:prstGeom prst="rect">
            <a:avLst/>
          </a:prstGeom>
        </p:spPr>
      </p:pic>
      <p:pic>
        <p:nvPicPr>
          <p:cNvPr id="22" name="Graphic 21" descr="Building Brick Wall with solid fill">
            <a:extLst>
              <a:ext uri="{FF2B5EF4-FFF2-40B4-BE49-F238E27FC236}">
                <a16:creationId xmlns:a16="http://schemas.microsoft.com/office/drawing/2014/main" id="{531B9BA6-5BA1-5F14-9D6B-E551A9F0255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07448" y="3245115"/>
            <a:ext cx="858243" cy="858243"/>
          </a:xfrm>
          <a:prstGeom prst="rect">
            <a:avLst/>
          </a:prstGeom>
        </p:spPr>
      </p:pic>
      <p:pic>
        <p:nvPicPr>
          <p:cNvPr id="24" name="Graphic 23" descr="Couch with solid fill">
            <a:extLst>
              <a:ext uri="{FF2B5EF4-FFF2-40B4-BE49-F238E27FC236}">
                <a16:creationId xmlns:a16="http://schemas.microsoft.com/office/drawing/2014/main" id="{F1D028C7-B0CF-2DF6-C2DE-B430D26F067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76350" y="2606913"/>
            <a:ext cx="894860" cy="894860"/>
          </a:xfrm>
          <a:prstGeom prst="rect">
            <a:avLst/>
          </a:prstGeom>
        </p:spPr>
      </p:pic>
    </p:spTree>
    <p:extLst>
      <p:ext uri="{BB962C8B-B14F-4D97-AF65-F5344CB8AC3E}">
        <p14:creationId xmlns:p14="http://schemas.microsoft.com/office/powerpoint/2010/main" val="723966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F48C22BD-19C2-855B-C6B7-4B23B8A81402}"/>
              </a:ext>
            </a:extLst>
          </p:cNvPr>
          <p:cNvSpPr/>
          <p:nvPr/>
        </p:nvSpPr>
        <p:spPr>
          <a:xfrm>
            <a:off x="0" y="0"/>
            <a:ext cx="10172700" cy="1371600"/>
          </a:xfrm>
          <a:custGeom>
            <a:avLst/>
            <a:gdLst/>
            <a:ahLst/>
            <a:cxnLst/>
            <a:rect l="l" t="t" r="r" b="b"/>
            <a:pathLst>
              <a:path w="7973695" h="1371600">
                <a:moveTo>
                  <a:pt x="7973568" y="0"/>
                </a:moveTo>
                <a:lnTo>
                  <a:pt x="0" y="0"/>
                </a:lnTo>
                <a:lnTo>
                  <a:pt x="0" y="1371600"/>
                </a:lnTo>
                <a:lnTo>
                  <a:pt x="6318504" y="1371600"/>
                </a:lnTo>
                <a:lnTo>
                  <a:pt x="6365181" y="1370369"/>
                </a:lnTo>
                <a:lnTo>
                  <a:pt x="6410590" y="1366705"/>
                </a:lnTo>
                <a:lnTo>
                  <a:pt x="6454831" y="1360652"/>
                </a:lnTo>
                <a:lnTo>
                  <a:pt x="6497999" y="1352253"/>
                </a:lnTo>
                <a:lnTo>
                  <a:pt x="6540195" y="1341553"/>
                </a:lnTo>
                <a:lnTo>
                  <a:pt x="6581517" y="1328594"/>
                </a:lnTo>
                <a:lnTo>
                  <a:pt x="6622062" y="1313421"/>
                </a:lnTo>
                <a:lnTo>
                  <a:pt x="6661928" y="1296077"/>
                </a:lnTo>
                <a:lnTo>
                  <a:pt x="6701215" y="1276605"/>
                </a:lnTo>
                <a:lnTo>
                  <a:pt x="6740021" y="1255051"/>
                </a:lnTo>
                <a:lnTo>
                  <a:pt x="6778443" y="1231456"/>
                </a:lnTo>
                <a:lnTo>
                  <a:pt x="6816580" y="1205865"/>
                </a:lnTo>
                <a:lnTo>
                  <a:pt x="6854530" y="1178321"/>
                </a:lnTo>
                <a:lnTo>
                  <a:pt x="6892392" y="1148868"/>
                </a:lnTo>
                <a:lnTo>
                  <a:pt x="6930264" y="1117550"/>
                </a:lnTo>
                <a:lnTo>
                  <a:pt x="6968244" y="1084410"/>
                </a:lnTo>
                <a:lnTo>
                  <a:pt x="7006430" y="1049492"/>
                </a:lnTo>
                <a:lnTo>
                  <a:pt x="7044921" y="1012840"/>
                </a:lnTo>
                <a:lnTo>
                  <a:pt x="7083815" y="974498"/>
                </a:lnTo>
                <a:lnTo>
                  <a:pt x="7123210" y="934508"/>
                </a:lnTo>
                <a:lnTo>
                  <a:pt x="7163204" y="892915"/>
                </a:lnTo>
                <a:lnTo>
                  <a:pt x="7203897" y="849762"/>
                </a:lnTo>
                <a:lnTo>
                  <a:pt x="7245385" y="805093"/>
                </a:lnTo>
                <a:lnTo>
                  <a:pt x="7287768" y="758952"/>
                </a:lnTo>
                <a:lnTo>
                  <a:pt x="7973568" y="0"/>
                </a:lnTo>
                <a:close/>
              </a:path>
            </a:pathLst>
          </a:custGeom>
          <a:solidFill>
            <a:srgbClr val="004F7A">
              <a:alpha val="25000"/>
            </a:srgbClr>
          </a:solidFill>
        </p:spPr>
        <p:txBody>
          <a:bodyPr wrap="square" lIns="0" tIns="0" rIns="0" bIns="0" rtlCol="0"/>
          <a:lstStyle/>
          <a:p>
            <a:endParaRPr dirty="0"/>
          </a:p>
        </p:txBody>
      </p:sp>
      <p:sp>
        <p:nvSpPr>
          <p:cNvPr id="12" name="object 4">
            <a:extLst>
              <a:ext uri="{FF2B5EF4-FFF2-40B4-BE49-F238E27FC236}">
                <a16:creationId xmlns:a16="http://schemas.microsoft.com/office/drawing/2014/main" id="{4CF18BD4-5053-B8AB-D892-AD870157976C}"/>
              </a:ext>
            </a:extLst>
          </p:cNvPr>
          <p:cNvSpPr/>
          <p:nvPr/>
        </p:nvSpPr>
        <p:spPr>
          <a:xfrm>
            <a:off x="0" y="5989320"/>
            <a:ext cx="8293554" cy="868680"/>
          </a:xfrm>
          <a:custGeom>
            <a:avLst/>
            <a:gdLst/>
            <a:ahLst/>
            <a:cxnLst/>
            <a:rect l="l" t="t" r="r" b="b"/>
            <a:pathLst>
              <a:path w="6572250" h="868679">
                <a:moveTo>
                  <a:pt x="6457950" y="0"/>
                </a:moveTo>
                <a:lnTo>
                  <a:pt x="228600" y="0"/>
                </a:lnTo>
                <a:lnTo>
                  <a:pt x="182529" y="4644"/>
                </a:lnTo>
                <a:lnTo>
                  <a:pt x="139619" y="17964"/>
                </a:lnTo>
                <a:lnTo>
                  <a:pt x="100788" y="39041"/>
                </a:lnTo>
                <a:lnTo>
                  <a:pt x="66955" y="66955"/>
                </a:lnTo>
                <a:lnTo>
                  <a:pt x="39041" y="100788"/>
                </a:lnTo>
                <a:lnTo>
                  <a:pt x="17964" y="139619"/>
                </a:lnTo>
                <a:lnTo>
                  <a:pt x="4644" y="182529"/>
                </a:lnTo>
                <a:lnTo>
                  <a:pt x="0" y="228599"/>
                </a:lnTo>
                <a:lnTo>
                  <a:pt x="0" y="868679"/>
                </a:lnTo>
                <a:lnTo>
                  <a:pt x="6572250" y="868679"/>
                </a:lnTo>
                <a:lnTo>
                  <a:pt x="6572250" y="114299"/>
                </a:lnTo>
                <a:lnTo>
                  <a:pt x="6563268" y="69806"/>
                </a:lnTo>
                <a:lnTo>
                  <a:pt x="6538774" y="33475"/>
                </a:lnTo>
                <a:lnTo>
                  <a:pt x="6502443" y="8981"/>
                </a:lnTo>
                <a:lnTo>
                  <a:pt x="6457950" y="0"/>
                </a:lnTo>
                <a:close/>
              </a:path>
            </a:pathLst>
          </a:custGeom>
          <a:solidFill>
            <a:srgbClr val="EAF3E6"/>
          </a:solidFill>
        </p:spPr>
        <p:txBody>
          <a:bodyPr wrap="square" lIns="0" tIns="0" rIns="0" bIns="0" rtlCol="0"/>
          <a:lstStyle/>
          <a:p>
            <a:endParaRPr/>
          </a:p>
        </p:txBody>
      </p:sp>
      <p:sp>
        <p:nvSpPr>
          <p:cNvPr id="13" name="object 5">
            <a:extLst>
              <a:ext uri="{FF2B5EF4-FFF2-40B4-BE49-F238E27FC236}">
                <a16:creationId xmlns:a16="http://schemas.microsoft.com/office/drawing/2014/main" id="{637860CE-F29E-6E19-6014-6CA4699345AC}"/>
              </a:ext>
            </a:extLst>
          </p:cNvPr>
          <p:cNvSpPr/>
          <p:nvPr/>
        </p:nvSpPr>
        <p:spPr>
          <a:xfrm>
            <a:off x="0" y="6163262"/>
            <a:ext cx="12115800" cy="695325"/>
          </a:xfrm>
          <a:custGeom>
            <a:avLst/>
            <a:gdLst/>
            <a:ahLst/>
            <a:cxnLst/>
            <a:rect l="l" t="t" r="r" b="b"/>
            <a:pathLst>
              <a:path w="9601200" h="695325">
                <a:moveTo>
                  <a:pt x="8830335" y="0"/>
                </a:moveTo>
                <a:lnTo>
                  <a:pt x="8375904" y="412140"/>
                </a:lnTo>
                <a:lnTo>
                  <a:pt x="6735063" y="412686"/>
                </a:lnTo>
                <a:lnTo>
                  <a:pt x="6688925" y="409820"/>
                </a:lnTo>
                <a:lnTo>
                  <a:pt x="6648636" y="399745"/>
                </a:lnTo>
                <a:lnTo>
                  <a:pt x="6595725" y="349102"/>
                </a:lnTo>
                <a:lnTo>
                  <a:pt x="6588163" y="304101"/>
                </a:lnTo>
                <a:lnTo>
                  <a:pt x="6587113" y="247387"/>
                </a:lnTo>
                <a:lnTo>
                  <a:pt x="6582494" y="143245"/>
                </a:lnTo>
                <a:lnTo>
                  <a:pt x="6581444" y="94475"/>
                </a:lnTo>
                <a:lnTo>
                  <a:pt x="6552412" y="28601"/>
                </a:lnTo>
                <a:lnTo>
                  <a:pt x="6517408" y="9473"/>
                </a:lnTo>
                <a:lnTo>
                  <a:pt x="6469888" y="2590"/>
                </a:lnTo>
                <a:lnTo>
                  <a:pt x="388620" y="2590"/>
                </a:lnTo>
                <a:lnTo>
                  <a:pt x="335327" y="3291"/>
                </a:lnTo>
                <a:lnTo>
                  <a:pt x="285293" y="5758"/>
                </a:lnTo>
                <a:lnTo>
                  <a:pt x="238692" y="10541"/>
                </a:lnTo>
                <a:lnTo>
                  <a:pt x="195701" y="18190"/>
                </a:lnTo>
                <a:lnTo>
                  <a:pt x="156492" y="29253"/>
                </a:lnTo>
                <a:lnTo>
                  <a:pt x="121242" y="44281"/>
                </a:lnTo>
                <a:lnTo>
                  <a:pt x="63315" y="88428"/>
                </a:lnTo>
                <a:lnTo>
                  <a:pt x="23317" y="155025"/>
                </a:lnTo>
                <a:lnTo>
                  <a:pt x="10480" y="198116"/>
                </a:lnTo>
                <a:lnTo>
                  <a:pt x="2649" y="248467"/>
                </a:lnTo>
                <a:lnTo>
                  <a:pt x="0" y="306628"/>
                </a:lnTo>
                <a:lnTo>
                  <a:pt x="0" y="694740"/>
                </a:lnTo>
                <a:lnTo>
                  <a:pt x="9106109" y="694673"/>
                </a:lnTo>
                <a:lnTo>
                  <a:pt x="9165126" y="694204"/>
                </a:lnTo>
                <a:lnTo>
                  <a:pt x="9220452" y="692931"/>
                </a:lnTo>
                <a:lnTo>
                  <a:pt x="9272070" y="690452"/>
                </a:lnTo>
                <a:lnTo>
                  <a:pt x="9319965" y="686365"/>
                </a:lnTo>
                <a:lnTo>
                  <a:pt x="9364119" y="680268"/>
                </a:lnTo>
                <a:lnTo>
                  <a:pt x="9404518" y="671758"/>
                </a:lnTo>
                <a:lnTo>
                  <a:pt x="9441146" y="660435"/>
                </a:lnTo>
                <a:lnTo>
                  <a:pt x="9503022" y="627738"/>
                </a:lnTo>
                <a:lnTo>
                  <a:pt x="9549620" y="578960"/>
                </a:lnTo>
                <a:lnTo>
                  <a:pt x="9580811" y="510885"/>
                </a:lnTo>
                <a:lnTo>
                  <a:pt x="9590589" y="468606"/>
                </a:lnTo>
                <a:lnTo>
                  <a:pt x="9596468" y="420297"/>
                </a:lnTo>
                <a:lnTo>
                  <a:pt x="9598431" y="365556"/>
                </a:lnTo>
                <a:lnTo>
                  <a:pt x="9601200" y="2590"/>
                </a:lnTo>
                <a:lnTo>
                  <a:pt x="8830335" y="0"/>
                </a:lnTo>
                <a:close/>
              </a:path>
            </a:pathLst>
          </a:custGeom>
          <a:solidFill>
            <a:srgbClr val="285982"/>
          </a:solidFill>
        </p:spPr>
        <p:txBody>
          <a:bodyPr wrap="square" lIns="0" tIns="0" rIns="0" bIns="0" rtlCol="0"/>
          <a:lstStyle/>
          <a:p>
            <a:endParaRPr/>
          </a:p>
        </p:txBody>
      </p:sp>
      <p:pic>
        <p:nvPicPr>
          <p:cNvPr id="14" name="object 6">
            <a:extLst>
              <a:ext uri="{FF2B5EF4-FFF2-40B4-BE49-F238E27FC236}">
                <a16:creationId xmlns:a16="http://schemas.microsoft.com/office/drawing/2014/main" id="{07AB4606-51E9-F161-B94A-8F7656763FC1}"/>
              </a:ext>
            </a:extLst>
          </p:cNvPr>
          <p:cNvPicPr/>
          <p:nvPr/>
        </p:nvPicPr>
        <p:blipFill>
          <a:blip r:embed="rId3" cstate="print"/>
          <a:stretch>
            <a:fillRect/>
          </a:stretch>
        </p:blipFill>
        <p:spPr>
          <a:xfrm>
            <a:off x="8584938" y="5324208"/>
            <a:ext cx="2330712" cy="1371600"/>
          </a:xfrm>
          <a:prstGeom prst="rect">
            <a:avLst/>
          </a:prstGeom>
        </p:spPr>
      </p:pic>
      <p:grpSp>
        <p:nvGrpSpPr>
          <p:cNvPr id="20" name="Group 19">
            <a:extLst>
              <a:ext uri="{FF2B5EF4-FFF2-40B4-BE49-F238E27FC236}">
                <a16:creationId xmlns:a16="http://schemas.microsoft.com/office/drawing/2014/main" id="{5633E15B-F88C-3436-80B2-44060DA0A15C}"/>
              </a:ext>
            </a:extLst>
          </p:cNvPr>
          <p:cNvGrpSpPr/>
          <p:nvPr/>
        </p:nvGrpSpPr>
        <p:grpSpPr>
          <a:xfrm>
            <a:off x="8877298" y="256632"/>
            <a:ext cx="3084195" cy="3172368"/>
            <a:chOff x="6743696" y="228601"/>
            <a:chExt cx="3084195" cy="3172368"/>
          </a:xfrm>
        </p:grpSpPr>
        <p:sp>
          <p:nvSpPr>
            <p:cNvPr id="15" name="object 7">
              <a:extLst>
                <a:ext uri="{FF2B5EF4-FFF2-40B4-BE49-F238E27FC236}">
                  <a16:creationId xmlns:a16="http://schemas.microsoft.com/office/drawing/2014/main" id="{3FDDF32E-A0D9-FE07-536A-874F02CE81F4}"/>
                </a:ext>
              </a:extLst>
            </p:cNvPr>
            <p:cNvSpPr/>
            <p:nvPr/>
          </p:nvSpPr>
          <p:spPr>
            <a:xfrm>
              <a:off x="7589499" y="228601"/>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04E7A">
                <a:alpha val="19999"/>
              </a:srgbClr>
            </a:solidFill>
          </p:spPr>
          <p:txBody>
            <a:bodyPr wrap="square" lIns="0" tIns="0" rIns="0" bIns="0" rtlCol="0"/>
            <a:lstStyle/>
            <a:p>
              <a:endParaRPr/>
            </a:p>
          </p:txBody>
        </p:sp>
        <p:grpSp>
          <p:nvGrpSpPr>
            <p:cNvPr id="16" name="object 8">
              <a:extLst>
                <a:ext uri="{FF2B5EF4-FFF2-40B4-BE49-F238E27FC236}">
                  <a16:creationId xmlns:a16="http://schemas.microsoft.com/office/drawing/2014/main" id="{0CC14F43-FCFE-C752-730C-9553C43854E0}"/>
                </a:ext>
              </a:extLst>
            </p:cNvPr>
            <p:cNvGrpSpPr/>
            <p:nvPr/>
          </p:nvGrpSpPr>
          <p:grpSpPr>
            <a:xfrm>
              <a:off x="6743696" y="1102269"/>
              <a:ext cx="3084195" cy="2298700"/>
              <a:chOff x="6743696" y="1102269"/>
              <a:chExt cx="3084195" cy="2298700"/>
            </a:xfrm>
          </p:grpSpPr>
          <p:sp>
            <p:nvSpPr>
              <p:cNvPr id="17" name="object 9">
                <a:extLst>
                  <a:ext uri="{FF2B5EF4-FFF2-40B4-BE49-F238E27FC236}">
                    <a16:creationId xmlns:a16="http://schemas.microsoft.com/office/drawing/2014/main" id="{EA50DEBB-3450-C883-5C00-45AF424B3F67}"/>
                  </a:ext>
                </a:extLst>
              </p:cNvPr>
              <p:cNvSpPr/>
              <p:nvPr/>
            </p:nvSpPr>
            <p:spPr>
              <a:xfrm>
                <a:off x="7589499" y="1973747"/>
                <a:ext cx="1389380" cy="1427480"/>
              </a:xfrm>
              <a:custGeom>
                <a:avLst/>
                <a:gdLst/>
                <a:ahLst/>
                <a:cxnLst/>
                <a:rect l="l" t="t" r="r" b="b"/>
                <a:pathLst>
                  <a:path w="1389379" h="1427479">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48BB5">
                  <a:alpha val="19999"/>
                </a:srgbClr>
              </a:solidFill>
            </p:spPr>
            <p:txBody>
              <a:bodyPr wrap="square" lIns="0" tIns="0" rIns="0" bIns="0" rtlCol="0"/>
              <a:lstStyle/>
              <a:p>
                <a:endParaRPr/>
              </a:p>
            </p:txBody>
          </p:sp>
          <p:sp>
            <p:nvSpPr>
              <p:cNvPr id="18" name="object 10">
                <a:extLst>
                  <a:ext uri="{FF2B5EF4-FFF2-40B4-BE49-F238E27FC236}">
                    <a16:creationId xmlns:a16="http://schemas.microsoft.com/office/drawing/2014/main" id="{F3024C31-4F46-616D-76A0-952BEB913740}"/>
                  </a:ext>
                </a:extLst>
              </p:cNvPr>
              <p:cNvSpPr/>
              <p:nvPr/>
            </p:nvSpPr>
            <p:spPr>
              <a:xfrm>
                <a:off x="8437983" y="110369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37" y="847277"/>
                    </a:lnTo>
                    <a:lnTo>
                      <a:pt x="1371980" y="805023"/>
                    </a:lnTo>
                    <a:lnTo>
                      <a:pt x="1384965" y="760006"/>
                    </a:lnTo>
                    <a:lnTo>
                      <a:pt x="1389294" y="713606"/>
                    </a:lnTo>
                    <a:lnTo>
                      <a:pt x="1384965" y="667207"/>
                    </a:lnTo>
                    <a:lnTo>
                      <a:pt x="1371980" y="622189"/>
                    </a:lnTo>
                    <a:lnTo>
                      <a:pt x="1350337" y="579935"/>
                    </a:lnTo>
                    <a:lnTo>
                      <a:pt x="1320037" y="541826"/>
                    </a:lnTo>
                    <a:lnTo>
                      <a:pt x="861860" y="71151"/>
                    </a:lnTo>
                    <a:lnTo>
                      <a:pt x="824765" y="40022"/>
                    </a:lnTo>
                    <a:lnTo>
                      <a:pt x="783636" y="17787"/>
                    </a:lnTo>
                    <a:lnTo>
                      <a:pt x="739816" y="4446"/>
                    </a:lnTo>
                    <a:lnTo>
                      <a:pt x="694650" y="0"/>
                    </a:lnTo>
                    <a:close/>
                  </a:path>
                </a:pathLst>
              </a:custGeom>
              <a:solidFill>
                <a:srgbClr val="40AD49">
                  <a:alpha val="19999"/>
                </a:srgbClr>
              </a:solidFill>
            </p:spPr>
            <p:txBody>
              <a:bodyPr wrap="square" lIns="0" tIns="0" rIns="0" bIns="0" rtlCol="0"/>
              <a:lstStyle/>
              <a:p>
                <a:endParaRPr/>
              </a:p>
            </p:txBody>
          </p:sp>
          <p:sp>
            <p:nvSpPr>
              <p:cNvPr id="19" name="object 11">
                <a:extLst>
                  <a:ext uri="{FF2B5EF4-FFF2-40B4-BE49-F238E27FC236}">
                    <a16:creationId xmlns:a16="http://schemas.microsoft.com/office/drawing/2014/main" id="{06AEF038-BD34-224E-8EA1-9D38B23C2BEC}"/>
                  </a:ext>
                </a:extLst>
              </p:cNvPr>
              <p:cNvSpPr/>
              <p:nvPr/>
            </p:nvSpPr>
            <p:spPr>
              <a:xfrm>
                <a:off x="6743696" y="110226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33D9CA">
                  <a:alpha val="19999"/>
                </a:srgbClr>
              </a:solidFill>
            </p:spPr>
            <p:txBody>
              <a:bodyPr wrap="square" lIns="0" tIns="0" rIns="0" bIns="0" rtlCol="0"/>
              <a:lstStyle/>
              <a:p>
                <a:endParaRPr/>
              </a:p>
            </p:txBody>
          </p:sp>
        </p:grpSp>
      </p:grpSp>
      <p:sp>
        <p:nvSpPr>
          <p:cNvPr id="21" name="Title 1">
            <a:extLst>
              <a:ext uri="{FF2B5EF4-FFF2-40B4-BE49-F238E27FC236}">
                <a16:creationId xmlns:a16="http://schemas.microsoft.com/office/drawing/2014/main" id="{6B30396E-A882-85C4-5A84-C15F1F5FFD83}"/>
              </a:ext>
            </a:extLst>
          </p:cNvPr>
          <p:cNvSpPr txBox="1">
            <a:spLocks/>
          </p:cNvSpPr>
          <p:nvPr/>
        </p:nvSpPr>
        <p:spPr>
          <a:xfrm>
            <a:off x="1181272" y="643778"/>
            <a:ext cx="9600856" cy="6771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Challenges to Virtual Monitoring</a:t>
            </a:r>
          </a:p>
        </p:txBody>
      </p:sp>
      <p:sp>
        <p:nvSpPr>
          <p:cNvPr id="3" name="TextBox 2">
            <a:extLst>
              <a:ext uri="{FF2B5EF4-FFF2-40B4-BE49-F238E27FC236}">
                <a16:creationId xmlns:a16="http://schemas.microsoft.com/office/drawing/2014/main" id="{996F6C84-0E99-43D5-3238-E7C2A6AFFA95}"/>
              </a:ext>
            </a:extLst>
          </p:cNvPr>
          <p:cNvSpPr txBox="1"/>
          <p:nvPr/>
        </p:nvSpPr>
        <p:spPr>
          <a:xfrm>
            <a:off x="466256" y="3887322"/>
            <a:ext cx="11408290" cy="2246769"/>
          </a:xfrm>
          <a:prstGeom prst="rect">
            <a:avLst/>
          </a:prstGeom>
          <a:noFill/>
        </p:spPr>
        <p:txBody>
          <a:bodyPr wrap="square">
            <a:spAutoFit/>
          </a:bodyPr>
          <a:lstStyle/>
          <a:p>
            <a:r>
              <a:rPr lang="en-US" sz="2800" i="1" dirty="0">
                <a:solidFill>
                  <a:srgbClr val="058BB5"/>
                </a:solidFill>
                <a:latin typeface="Times New Roman" panose="02020603050405020304" pitchFamily="18" charset="0"/>
              </a:rPr>
              <a:t>“I think in the beginning of [COVID-19] and virtual monitoring, individuals were really uncomfortable and didn't want to do anything online. With support, guidance, training, patience, and time, they became more confident and saw that they could do virtual and most enjoyed it.” </a:t>
            </a:r>
            <a:endParaRPr lang="en-US" sz="2800" dirty="0">
              <a:solidFill>
                <a:srgbClr val="058BB5"/>
              </a:solidFill>
              <a:latin typeface="Times New Roman" panose="02020603050405020304" pitchFamily="18" charset="0"/>
            </a:endParaRPr>
          </a:p>
          <a:p>
            <a:r>
              <a:rPr lang="en-US" sz="2800" i="1" dirty="0">
                <a:solidFill>
                  <a:srgbClr val="058BB5"/>
                </a:solidFill>
                <a:latin typeface="Times New Roman" panose="02020603050405020304" pitchFamily="18" charset="0"/>
              </a:rPr>
              <a:t>– Program Coordinator </a:t>
            </a:r>
            <a:endParaRPr lang="en-US" sz="2800" dirty="0">
              <a:solidFill>
                <a:srgbClr val="058BB5"/>
              </a:solidFill>
            </a:endParaRPr>
          </a:p>
        </p:txBody>
      </p:sp>
      <p:sp>
        <p:nvSpPr>
          <p:cNvPr id="4" name="Speech Bubble: Rectangle with Corners Rounded 3">
            <a:extLst>
              <a:ext uri="{FF2B5EF4-FFF2-40B4-BE49-F238E27FC236}">
                <a16:creationId xmlns:a16="http://schemas.microsoft.com/office/drawing/2014/main" id="{8EA55449-C1BE-5DBA-F31D-177E7F2EEFF1}"/>
              </a:ext>
            </a:extLst>
          </p:cNvPr>
          <p:cNvSpPr/>
          <p:nvPr/>
        </p:nvSpPr>
        <p:spPr>
          <a:xfrm>
            <a:off x="335470" y="1387515"/>
            <a:ext cx="11408290" cy="2011696"/>
          </a:xfrm>
          <a:prstGeom prst="wedgeRoundRectCallout">
            <a:avLst>
              <a:gd name="adj1" fmla="val -15481"/>
              <a:gd name="adj2" fmla="val 60174"/>
              <a:gd name="adj3" fmla="val 16667"/>
            </a:avLst>
          </a:prstGeom>
          <a:noFill/>
          <a:ln w="76200">
            <a:solidFill>
              <a:srgbClr val="41A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D339275-0A6A-38FC-6E57-D24206A9E5BA}"/>
              </a:ext>
            </a:extLst>
          </p:cNvPr>
          <p:cNvSpPr txBox="1"/>
          <p:nvPr/>
        </p:nvSpPr>
        <p:spPr>
          <a:xfrm>
            <a:off x="512507" y="1533838"/>
            <a:ext cx="11166986" cy="1815882"/>
          </a:xfrm>
          <a:prstGeom prst="rect">
            <a:avLst/>
          </a:prstGeom>
          <a:noFill/>
        </p:spPr>
        <p:txBody>
          <a:bodyPr wrap="square">
            <a:spAutoFit/>
          </a:bodyPr>
          <a:lstStyle/>
          <a:p>
            <a:r>
              <a:rPr lang="en-US" sz="2800" i="1" dirty="0">
                <a:solidFill>
                  <a:srgbClr val="41AD49"/>
                </a:solidFill>
                <a:latin typeface="Times New Roman" panose="02020603050405020304" pitchFamily="18" charset="0"/>
              </a:rPr>
              <a:t>“People are often more friendly in person, particularly parents and guardians. Parents and guardians are often wary of people asking questions of or about people with IDD. It’s harder to build trust virtually than it is in person.” – Monitor without a disability </a:t>
            </a:r>
            <a:endParaRPr lang="en-US" sz="2800" dirty="0">
              <a:solidFill>
                <a:srgbClr val="41AD49"/>
              </a:solidFill>
            </a:endParaRPr>
          </a:p>
        </p:txBody>
      </p:sp>
      <p:sp>
        <p:nvSpPr>
          <p:cNvPr id="7" name="Speech Bubble: Rectangle with Corners Rounded 6">
            <a:extLst>
              <a:ext uri="{FF2B5EF4-FFF2-40B4-BE49-F238E27FC236}">
                <a16:creationId xmlns:a16="http://schemas.microsoft.com/office/drawing/2014/main" id="{F633A955-2623-84A3-6C5C-A8FE4986A76E}"/>
              </a:ext>
            </a:extLst>
          </p:cNvPr>
          <p:cNvSpPr/>
          <p:nvPr/>
        </p:nvSpPr>
        <p:spPr>
          <a:xfrm>
            <a:off x="317454" y="3742296"/>
            <a:ext cx="11408290" cy="2634003"/>
          </a:xfrm>
          <a:prstGeom prst="wedgeRoundRectCallout">
            <a:avLst>
              <a:gd name="adj1" fmla="val 11867"/>
              <a:gd name="adj2" fmla="val 61742"/>
              <a:gd name="adj3" fmla="val 16667"/>
            </a:avLst>
          </a:prstGeom>
          <a:noFill/>
          <a:ln w="76200">
            <a:solidFill>
              <a:srgbClr val="058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1616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F48C22BD-19C2-855B-C6B7-4B23B8A81402}"/>
              </a:ext>
            </a:extLst>
          </p:cNvPr>
          <p:cNvSpPr/>
          <p:nvPr/>
        </p:nvSpPr>
        <p:spPr>
          <a:xfrm>
            <a:off x="0" y="0"/>
            <a:ext cx="10172700" cy="1371600"/>
          </a:xfrm>
          <a:custGeom>
            <a:avLst/>
            <a:gdLst/>
            <a:ahLst/>
            <a:cxnLst/>
            <a:rect l="l" t="t" r="r" b="b"/>
            <a:pathLst>
              <a:path w="7973695" h="1371600">
                <a:moveTo>
                  <a:pt x="7973568" y="0"/>
                </a:moveTo>
                <a:lnTo>
                  <a:pt x="0" y="0"/>
                </a:lnTo>
                <a:lnTo>
                  <a:pt x="0" y="1371600"/>
                </a:lnTo>
                <a:lnTo>
                  <a:pt x="6318504" y="1371600"/>
                </a:lnTo>
                <a:lnTo>
                  <a:pt x="6365181" y="1370369"/>
                </a:lnTo>
                <a:lnTo>
                  <a:pt x="6410590" y="1366705"/>
                </a:lnTo>
                <a:lnTo>
                  <a:pt x="6454831" y="1360652"/>
                </a:lnTo>
                <a:lnTo>
                  <a:pt x="6497999" y="1352253"/>
                </a:lnTo>
                <a:lnTo>
                  <a:pt x="6540195" y="1341553"/>
                </a:lnTo>
                <a:lnTo>
                  <a:pt x="6581517" y="1328594"/>
                </a:lnTo>
                <a:lnTo>
                  <a:pt x="6622062" y="1313421"/>
                </a:lnTo>
                <a:lnTo>
                  <a:pt x="6661928" y="1296077"/>
                </a:lnTo>
                <a:lnTo>
                  <a:pt x="6701215" y="1276605"/>
                </a:lnTo>
                <a:lnTo>
                  <a:pt x="6740021" y="1255051"/>
                </a:lnTo>
                <a:lnTo>
                  <a:pt x="6778443" y="1231456"/>
                </a:lnTo>
                <a:lnTo>
                  <a:pt x="6816580" y="1205865"/>
                </a:lnTo>
                <a:lnTo>
                  <a:pt x="6854530" y="1178321"/>
                </a:lnTo>
                <a:lnTo>
                  <a:pt x="6892392" y="1148868"/>
                </a:lnTo>
                <a:lnTo>
                  <a:pt x="6930264" y="1117550"/>
                </a:lnTo>
                <a:lnTo>
                  <a:pt x="6968244" y="1084410"/>
                </a:lnTo>
                <a:lnTo>
                  <a:pt x="7006430" y="1049492"/>
                </a:lnTo>
                <a:lnTo>
                  <a:pt x="7044921" y="1012840"/>
                </a:lnTo>
                <a:lnTo>
                  <a:pt x="7083815" y="974498"/>
                </a:lnTo>
                <a:lnTo>
                  <a:pt x="7123210" y="934508"/>
                </a:lnTo>
                <a:lnTo>
                  <a:pt x="7163204" y="892915"/>
                </a:lnTo>
                <a:lnTo>
                  <a:pt x="7203897" y="849762"/>
                </a:lnTo>
                <a:lnTo>
                  <a:pt x="7245385" y="805093"/>
                </a:lnTo>
                <a:lnTo>
                  <a:pt x="7287768" y="758952"/>
                </a:lnTo>
                <a:lnTo>
                  <a:pt x="7973568" y="0"/>
                </a:lnTo>
                <a:close/>
              </a:path>
            </a:pathLst>
          </a:custGeom>
          <a:solidFill>
            <a:srgbClr val="004F7A">
              <a:alpha val="25000"/>
            </a:srgbClr>
          </a:solidFill>
        </p:spPr>
        <p:txBody>
          <a:bodyPr wrap="square" lIns="0" tIns="0" rIns="0" bIns="0" rtlCol="0"/>
          <a:lstStyle/>
          <a:p>
            <a:endParaRPr dirty="0"/>
          </a:p>
        </p:txBody>
      </p:sp>
      <p:sp>
        <p:nvSpPr>
          <p:cNvPr id="12" name="object 4">
            <a:extLst>
              <a:ext uri="{FF2B5EF4-FFF2-40B4-BE49-F238E27FC236}">
                <a16:creationId xmlns:a16="http://schemas.microsoft.com/office/drawing/2014/main" id="{4CF18BD4-5053-B8AB-D892-AD870157976C}"/>
              </a:ext>
            </a:extLst>
          </p:cNvPr>
          <p:cNvSpPr/>
          <p:nvPr/>
        </p:nvSpPr>
        <p:spPr>
          <a:xfrm>
            <a:off x="0" y="5989320"/>
            <a:ext cx="8293554" cy="868680"/>
          </a:xfrm>
          <a:custGeom>
            <a:avLst/>
            <a:gdLst/>
            <a:ahLst/>
            <a:cxnLst/>
            <a:rect l="l" t="t" r="r" b="b"/>
            <a:pathLst>
              <a:path w="6572250" h="868679">
                <a:moveTo>
                  <a:pt x="6457950" y="0"/>
                </a:moveTo>
                <a:lnTo>
                  <a:pt x="228600" y="0"/>
                </a:lnTo>
                <a:lnTo>
                  <a:pt x="182529" y="4644"/>
                </a:lnTo>
                <a:lnTo>
                  <a:pt x="139619" y="17964"/>
                </a:lnTo>
                <a:lnTo>
                  <a:pt x="100788" y="39041"/>
                </a:lnTo>
                <a:lnTo>
                  <a:pt x="66955" y="66955"/>
                </a:lnTo>
                <a:lnTo>
                  <a:pt x="39041" y="100788"/>
                </a:lnTo>
                <a:lnTo>
                  <a:pt x="17964" y="139619"/>
                </a:lnTo>
                <a:lnTo>
                  <a:pt x="4644" y="182529"/>
                </a:lnTo>
                <a:lnTo>
                  <a:pt x="0" y="228599"/>
                </a:lnTo>
                <a:lnTo>
                  <a:pt x="0" y="868679"/>
                </a:lnTo>
                <a:lnTo>
                  <a:pt x="6572250" y="868679"/>
                </a:lnTo>
                <a:lnTo>
                  <a:pt x="6572250" y="114299"/>
                </a:lnTo>
                <a:lnTo>
                  <a:pt x="6563268" y="69806"/>
                </a:lnTo>
                <a:lnTo>
                  <a:pt x="6538774" y="33475"/>
                </a:lnTo>
                <a:lnTo>
                  <a:pt x="6502443" y="8981"/>
                </a:lnTo>
                <a:lnTo>
                  <a:pt x="6457950" y="0"/>
                </a:lnTo>
                <a:close/>
              </a:path>
            </a:pathLst>
          </a:custGeom>
          <a:solidFill>
            <a:srgbClr val="EAF3E6"/>
          </a:solidFill>
        </p:spPr>
        <p:txBody>
          <a:bodyPr wrap="square" lIns="0" tIns="0" rIns="0" bIns="0" rtlCol="0"/>
          <a:lstStyle/>
          <a:p>
            <a:endParaRPr/>
          </a:p>
        </p:txBody>
      </p:sp>
      <p:sp>
        <p:nvSpPr>
          <p:cNvPr id="13" name="object 5">
            <a:extLst>
              <a:ext uri="{FF2B5EF4-FFF2-40B4-BE49-F238E27FC236}">
                <a16:creationId xmlns:a16="http://schemas.microsoft.com/office/drawing/2014/main" id="{637860CE-F29E-6E19-6014-6CA4699345AC}"/>
              </a:ext>
            </a:extLst>
          </p:cNvPr>
          <p:cNvSpPr/>
          <p:nvPr/>
        </p:nvSpPr>
        <p:spPr>
          <a:xfrm>
            <a:off x="0" y="6163262"/>
            <a:ext cx="12115800" cy="695325"/>
          </a:xfrm>
          <a:custGeom>
            <a:avLst/>
            <a:gdLst/>
            <a:ahLst/>
            <a:cxnLst/>
            <a:rect l="l" t="t" r="r" b="b"/>
            <a:pathLst>
              <a:path w="9601200" h="695325">
                <a:moveTo>
                  <a:pt x="8830335" y="0"/>
                </a:moveTo>
                <a:lnTo>
                  <a:pt x="8375904" y="412140"/>
                </a:lnTo>
                <a:lnTo>
                  <a:pt x="6735063" y="412686"/>
                </a:lnTo>
                <a:lnTo>
                  <a:pt x="6688925" y="409820"/>
                </a:lnTo>
                <a:lnTo>
                  <a:pt x="6648636" y="399745"/>
                </a:lnTo>
                <a:lnTo>
                  <a:pt x="6595725" y="349102"/>
                </a:lnTo>
                <a:lnTo>
                  <a:pt x="6588163" y="304101"/>
                </a:lnTo>
                <a:lnTo>
                  <a:pt x="6587113" y="247387"/>
                </a:lnTo>
                <a:lnTo>
                  <a:pt x="6582494" y="143245"/>
                </a:lnTo>
                <a:lnTo>
                  <a:pt x="6581444" y="94475"/>
                </a:lnTo>
                <a:lnTo>
                  <a:pt x="6552412" y="28601"/>
                </a:lnTo>
                <a:lnTo>
                  <a:pt x="6517408" y="9473"/>
                </a:lnTo>
                <a:lnTo>
                  <a:pt x="6469888" y="2590"/>
                </a:lnTo>
                <a:lnTo>
                  <a:pt x="388620" y="2590"/>
                </a:lnTo>
                <a:lnTo>
                  <a:pt x="335327" y="3291"/>
                </a:lnTo>
                <a:lnTo>
                  <a:pt x="285293" y="5758"/>
                </a:lnTo>
                <a:lnTo>
                  <a:pt x="238692" y="10541"/>
                </a:lnTo>
                <a:lnTo>
                  <a:pt x="195701" y="18190"/>
                </a:lnTo>
                <a:lnTo>
                  <a:pt x="156492" y="29253"/>
                </a:lnTo>
                <a:lnTo>
                  <a:pt x="121242" y="44281"/>
                </a:lnTo>
                <a:lnTo>
                  <a:pt x="63315" y="88428"/>
                </a:lnTo>
                <a:lnTo>
                  <a:pt x="23317" y="155025"/>
                </a:lnTo>
                <a:lnTo>
                  <a:pt x="10480" y="198116"/>
                </a:lnTo>
                <a:lnTo>
                  <a:pt x="2649" y="248467"/>
                </a:lnTo>
                <a:lnTo>
                  <a:pt x="0" y="306628"/>
                </a:lnTo>
                <a:lnTo>
                  <a:pt x="0" y="694740"/>
                </a:lnTo>
                <a:lnTo>
                  <a:pt x="9106109" y="694673"/>
                </a:lnTo>
                <a:lnTo>
                  <a:pt x="9165126" y="694204"/>
                </a:lnTo>
                <a:lnTo>
                  <a:pt x="9220452" y="692931"/>
                </a:lnTo>
                <a:lnTo>
                  <a:pt x="9272070" y="690452"/>
                </a:lnTo>
                <a:lnTo>
                  <a:pt x="9319965" y="686365"/>
                </a:lnTo>
                <a:lnTo>
                  <a:pt x="9364119" y="680268"/>
                </a:lnTo>
                <a:lnTo>
                  <a:pt x="9404518" y="671758"/>
                </a:lnTo>
                <a:lnTo>
                  <a:pt x="9441146" y="660435"/>
                </a:lnTo>
                <a:lnTo>
                  <a:pt x="9503022" y="627738"/>
                </a:lnTo>
                <a:lnTo>
                  <a:pt x="9549620" y="578960"/>
                </a:lnTo>
                <a:lnTo>
                  <a:pt x="9580811" y="510885"/>
                </a:lnTo>
                <a:lnTo>
                  <a:pt x="9590589" y="468606"/>
                </a:lnTo>
                <a:lnTo>
                  <a:pt x="9596468" y="420297"/>
                </a:lnTo>
                <a:lnTo>
                  <a:pt x="9598431" y="365556"/>
                </a:lnTo>
                <a:lnTo>
                  <a:pt x="9601200" y="2590"/>
                </a:lnTo>
                <a:lnTo>
                  <a:pt x="8830335" y="0"/>
                </a:lnTo>
                <a:close/>
              </a:path>
            </a:pathLst>
          </a:custGeom>
          <a:solidFill>
            <a:srgbClr val="285982"/>
          </a:solidFill>
        </p:spPr>
        <p:txBody>
          <a:bodyPr wrap="square" lIns="0" tIns="0" rIns="0" bIns="0" rtlCol="0"/>
          <a:lstStyle/>
          <a:p>
            <a:endParaRPr/>
          </a:p>
        </p:txBody>
      </p:sp>
      <p:pic>
        <p:nvPicPr>
          <p:cNvPr id="14" name="object 6">
            <a:extLst>
              <a:ext uri="{FF2B5EF4-FFF2-40B4-BE49-F238E27FC236}">
                <a16:creationId xmlns:a16="http://schemas.microsoft.com/office/drawing/2014/main" id="{07AB4606-51E9-F161-B94A-8F7656763FC1}"/>
              </a:ext>
            </a:extLst>
          </p:cNvPr>
          <p:cNvPicPr/>
          <p:nvPr/>
        </p:nvPicPr>
        <p:blipFill>
          <a:blip r:embed="rId3" cstate="print"/>
          <a:stretch>
            <a:fillRect/>
          </a:stretch>
        </p:blipFill>
        <p:spPr>
          <a:xfrm>
            <a:off x="8584938" y="5324208"/>
            <a:ext cx="2330712" cy="1371600"/>
          </a:xfrm>
          <a:prstGeom prst="rect">
            <a:avLst/>
          </a:prstGeom>
        </p:spPr>
      </p:pic>
      <p:grpSp>
        <p:nvGrpSpPr>
          <p:cNvPr id="20" name="Group 19">
            <a:extLst>
              <a:ext uri="{FF2B5EF4-FFF2-40B4-BE49-F238E27FC236}">
                <a16:creationId xmlns:a16="http://schemas.microsoft.com/office/drawing/2014/main" id="{5633E15B-F88C-3436-80B2-44060DA0A15C}"/>
              </a:ext>
            </a:extLst>
          </p:cNvPr>
          <p:cNvGrpSpPr/>
          <p:nvPr/>
        </p:nvGrpSpPr>
        <p:grpSpPr>
          <a:xfrm>
            <a:off x="8877298" y="256632"/>
            <a:ext cx="3084195" cy="3172368"/>
            <a:chOff x="6743696" y="228601"/>
            <a:chExt cx="3084195" cy="3172368"/>
          </a:xfrm>
        </p:grpSpPr>
        <p:sp>
          <p:nvSpPr>
            <p:cNvPr id="15" name="object 7">
              <a:extLst>
                <a:ext uri="{FF2B5EF4-FFF2-40B4-BE49-F238E27FC236}">
                  <a16:creationId xmlns:a16="http://schemas.microsoft.com/office/drawing/2014/main" id="{3FDDF32E-A0D9-FE07-536A-874F02CE81F4}"/>
                </a:ext>
              </a:extLst>
            </p:cNvPr>
            <p:cNvSpPr/>
            <p:nvPr/>
          </p:nvSpPr>
          <p:spPr>
            <a:xfrm>
              <a:off x="7589499" y="228601"/>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04E7A">
                <a:alpha val="19999"/>
              </a:srgbClr>
            </a:solidFill>
          </p:spPr>
          <p:txBody>
            <a:bodyPr wrap="square" lIns="0" tIns="0" rIns="0" bIns="0" rtlCol="0"/>
            <a:lstStyle/>
            <a:p>
              <a:endParaRPr/>
            </a:p>
          </p:txBody>
        </p:sp>
        <p:grpSp>
          <p:nvGrpSpPr>
            <p:cNvPr id="16" name="object 8">
              <a:extLst>
                <a:ext uri="{FF2B5EF4-FFF2-40B4-BE49-F238E27FC236}">
                  <a16:creationId xmlns:a16="http://schemas.microsoft.com/office/drawing/2014/main" id="{0CC14F43-FCFE-C752-730C-9553C43854E0}"/>
                </a:ext>
              </a:extLst>
            </p:cNvPr>
            <p:cNvGrpSpPr/>
            <p:nvPr/>
          </p:nvGrpSpPr>
          <p:grpSpPr>
            <a:xfrm>
              <a:off x="6743696" y="1102269"/>
              <a:ext cx="3084195" cy="2298700"/>
              <a:chOff x="6743696" y="1102269"/>
              <a:chExt cx="3084195" cy="2298700"/>
            </a:xfrm>
          </p:grpSpPr>
          <p:sp>
            <p:nvSpPr>
              <p:cNvPr id="17" name="object 9">
                <a:extLst>
                  <a:ext uri="{FF2B5EF4-FFF2-40B4-BE49-F238E27FC236}">
                    <a16:creationId xmlns:a16="http://schemas.microsoft.com/office/drawing/2014/main" id="{EA50DEBB-3450-C883-5C00-45AF424B3F67}"/>
                  </a:ext>
                </a:extLst>
              </p:cNvPr>
              <p:cNvSpPr/>
              <p:nvPr/>
            </p:nvSpPr>
            <p:spPr>
              <a:xfrm>
                <a:off x="7589499" y="1973747"/>
                <a:ext cx="1389380" cy="1427480"/>
              </a:xfrm>
              <a:custGeom>
                <a:avLst/>
                <a:gdLst/>
                <a:ahLst/>
                <a:cxnLst/>
                <a:rect l="l" t="t" r="r" b="b"/>
                <a:pathLst>
                  <a:path w="1389379" h="1427479">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48BB5">
                  <a:alpha val="19999"/>
                </a:srgbClr>
              </a:solidFill>
            </p:spPr>
            <p:txBody>
              <a:bodyPr wrap="square" lIns="0" tIns="0" rIns="0" bIns="0" rtlCol="0"/>
              <a:lstStyle/>
              <a:p>
                <a:endParaRPr/>
              </a:p>
            </p:txBody>
          </p:sp>
          <p:sp>
            <p:nvSpPr>
              <p:cNvPr id="18" name="object 10">
                <a:extLst>
                  <a:ext uri="{FF2B5EF4-FFF2-40B4-BE49-F238E27FC236}">
                    <a16:creationId xmlns:a16="http://schemas.microsoft.com/office/drawing/2014/main" id="{F3024C31-4F46-616D-76A0-952BEB913740}"/>
                  </a:ext>
                </a:extLst>
              </p:cNvPr>
              <p:cNvSpPr/>
              <p:nvPr/>
            </p:nvSpPr>
            <p:spPr>
              <a:xfrm>
                <a:off x="8437983" y="110369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37" y="847277"/>
                    </a:lnTo>
                    <a:lnTo>
                      <a:pt x="1371980" y="805023"/>
                    </a:lnTo>
                    <a:lnTo>
                      <a:pt x="1384965" y="760006"/>
                    </a:lnTo>
                    <a:lnTo>
                      <a:pt x="1389294" y="713606"/>
                    </a:lnTo>
                    <a:lnTo>
                      <a:pt x="1384965" y="667207"/>
                    </a:lnTo>
                    <a:lnTo>
                      <a:pt x="1371980" y="622189"/>
                    </a:lnTo>
                    <a:lnTo>
                      <a:pt x="1350337" y="579935"/>
                    </a:lnTo>
                    <a:lnTo>
                      <a:pt x="1320037" y="541826"/>
                    </a:lnTo>
                    <a:lnTo>
                      <a:pt x="861860" y="71151"/>
                    </a:lnTo>
                    <a:lnTo>
                      <a:pt x="824765" y="40022"/>
                    </a:lnTo>
                    <a:lnTo>
                      <a:pt x="783636" y="17787"/>
                    </a:lnTo>
                    <a:lnTo>
                      <a:pt x="739816" y="4446"/>
                    </a:lnTo>
                    <a:lnTo>
                      <a:pt x="694650" y="0"/>
                    </a:lnTo>
                    <a:close/>
                  </a:path>
                </a:pathLst>
              </a:custGeom>
              <a:solidFill>
                <a:srgbClr val="40AD49">
                  <a:alpha val="19999"/>
                </a:srgbClr>
              </a:solidFill>
            </p:spPr>
            <p:txBody>
              <a:bodyPr wrap="square" lIns="0" tIns="0" rIns="0" bIns="0" rtlCol="0"/>
              <a:lstStyle/>
              <a:p>
                <a:endParaRPr/>
              </a:p>
            </p:txBody>
          </p:sp>
          <p:sp>
            <p:nvSpPr>
              <p:cNvPr id="19" name="object 11">
                <a:extLst>
                  <a:ext uri="{FF2B5EF4-FFF2-40B4-BE49-F238E27FC236}">
                    <a16:creationId xmlns:a16="http://schemas.microsoft.com/office/drawing/2014/main" id="{06AEF038-BD34-224E-8EA1-9D38B23C2BEC}"/>
                  </a:ext>
                </a:extLst>
              </p:cNvPr>
              <p:cNvSpPr/>
              <p:nvPr/>
            </p:nvSpPr>
            <p:spPr>
              <a:xfrm>
                <a:off x="6743696" y="110226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33D9CA">
                  <a:alpha val="19999"/>
                </a:srgbClr>
              </a:solidFill>
            </p:spPr>
            <p:txBody>
              <a:bodyPr wrap="square" lIns="0" tIns="0" rIns="0" bIns="0" rtlCol="0"/>
              <a:lstStyle/>
              <a:p>
                <a:endParaRPr/>
              </a:p>
            </p:txBody>
          </p:sp>
        </p:grpSp>
      </p:grpSp>
      <p:sp>
        <p:nvSpPr>
          <p:cNvPr id="21" name="Title 1">
            <a:extLst>
              <a:ext uri="{FF2B5EF4-FFF2-40B4-BE49-F238E27FC236}">
                <a16:creationId xmlns:a16="http://schemas.microsoft.com/office/drawing/2014/main" id="{6B30396E-A882-85C4-5A84-C15F1F5FFD83}"/>
              </a:ext>
            </a:extLst>
          </p:cNvPr>
          <p:cNvSpPr txBox="1">
            <a:spLocks/>
          </p:cNvSpPr>
          <p:nvPr/>
        </p:nvSpPr>
        <p:spPr>
          <a:xfrm>
            <a:off x="1181272" y="643778"/>
            <a:ext cx="9600856" cy="67710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Quality of Virtual Monitoring</a:t>
            </a:r>
          </a:p>
        </p:txBody>
      </p:sp>
      <p:pic>
        <p:nvPicPr>
          <p:cNvPr id="2" name="Picture 1">
            <a:extLst>
              <a:ext uri="{FF2B5EF4-FFF2-40B4-BE49-F238E27FC236}">
                <a16:creationId xmlns:a16="http://schemas.microsoft.com/office/drawing/2014/main" id="{8A066477-C8EC-AF91-E02E-9AF58BF74161}"/>
              </a:ext>
            </a:extLst>
          </p:cNvPr>
          <p:cNvPicPr>
            <a:picLocks noChangeAspect="1"/>
          </p:cNvPicPr>
          <p:nvPr/>
        </p:nvPicPr>
        <p:blipFill>
          <a:blip r:embed="rId4">
            <a:duotone>
              <a:schemeClr val="accent1">
                <a:shade val="45000"/>
                <a:satMod val="135000"/>
              </a:schemeClr>
              <a:prstClr val="white"/>
            </a:duotone>
          </a:blip>
          <a:stretch>
            <a:fillRect/>
          </a:stretch>
        </p:blipFill>
        <p:spPr>
          <a:xfrm>
            <a:off x="1695147" y="2951524"/>
            <a:ext cx="3006619" cy="2911272"/>
          </a:xfrm>
          <a:prstGeom prst="rect">
            <a:avLst/>
          </a:prstGeom>
        </p:spPr>
      </p:pic>
      <p:sp>
        <p:nvSpPr>
          <p:cNvPr id="4" name="Text Box 12">
            <a:extLst>
              <a:ext uri="{FF2B5EF4-FFF2-40B4-BE49-F238E27FC236}">
                <a16:creationId xmlns:a16="http://schemas.microsoft.com/office/drawing/2014/main" id="{79FE0705-E05C-1CAD-CECF-80789D2D1340}"/>
              </a:ext>
            </a:extLst>
          </p:cNvPr>
          <p:cNvSpPr txBox="1"/>
          <p:nvPr/>
        </p:nvSpPr>
        <p:spPr>
          <a:xfrm>
            <a:off x="1079522" y="1649006"/>
            <a:ext cx="4559279" cy="291127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fontAlgn="base"/>
            <a:r>
              <a:rPr lang="en-US" sz="2800" dirty="0">
                <a:solidFill>
                  <a:srgbClr val="222222"/>
                </a:solidFill>
                <a:ea typeface="Times New Roman" panose="02020603050405020304" pitchFamily="18" charset="0"/>
              </a:rPr>
              <a:t>Monitor Success in Getting People Involved During Virtual Interviews (n=88) </a:t>
            </a:r>
            <a:endParaRPr lang="en-US" sz="2800" dirty="0">
              <a:ea typeface="Times New Roman" panose="02020603050405020304" pitchFamily="18" charset="0"/>
            </a:endParaRPr>
          </a:p>
        </p:txBody>
      </p:sp>
      <p:sp>
        <p:nvSpPr>
          <p:cNvPr id="5" name="Text Box 14">
            <a:extLst>
              <a:ext uri="{FF2B5EF4-FFF2-40B4-BE49-F238E27FC236}">
                <a16:creationId xmlns:a16="http://schemas.microsoft.com/office/drawing/2014/main" id="{C5DE1187-D769-A496-6FDB-B8024FF37597}"/>
              </a:ext>
            </a:extLst>
          </p:cNvPr>
          <p:cNvSpPr txBox="1"/>
          <p:nvPr/>
        </p:nvSpPr>
        <p:spPr>
          <a:xfrm>
            <a:off x="6254424" y="1617126"/>
            <a:ext cx="5485186" cy="1384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fontAlgn="base">
              <a:spcAft>
                <a:spcPts val="200"/>
              </a:spcAft>
            </a:pPr>
            <a:r>
              <a:rPr lang="en-US" sz="2800" dirty="0">
                <a:solidFill>
                  <a:srgbClr val="000000"/>
                </a:solidFill>
                <a:ea typeface="Yu Gothic Light" panose="020B0300000000000000" pitchFamily="34" charset="-128"/>
              </a:rPr>
              <a:t>Monitor Success in Gaining Information from Interviewees during Virtual Interviews (n=86) </a:t>
            </a:r>
            <a:endParaRPr lang="en-US" sz="2800" dirty="0">
              <a:ea typeface="Times New Roman" panose="02020603050405020304" pitchFamily="18" charset="0"/>
            </a:endParaRPr>
          </a:p>
        </p:txBody>
      </p:sp>
      <p:pic>
        <p:nvPicPr>
          <p:cNvPr id="6" name="Picture 5">
            <a:extLst>
              <a:ext uri="{FF2B5EF4-FFF2-40B4-BE49-F238E27FC236}">
                <a16:creationId xmlns:a16="http://schemas.microsoft.com/office/drawing/2014/main" id="{BA52F847-DCD5-782D-0374-3DCAE9EED061}"/>
              </a:ext>
            </a:extLst>
          </p:cNvPr>
          <p:cNvPicPr>
            <a:picLocks noChangeAspect="1"/>
          </p:cNvPicPr>
          <p:nvPr/>
        </p:nvPicPr>
        <p:blipFill>
          <a:blip r:embed="rId5">
            <a:clrChange>
              <a:clrFrom>
                <a:srgbClr val="FFFFFF"/>
              </a:clrFrom>
              <a:clrTo>
                <a:srgbClr val="FFFFFF">
                  <a:alpha val="0"/>
                </a:srgbClr>
              </a:clrTo>
            </a:clrChange>
            <a:duotone>
              <a:schemeClr val="accent6">
                <a:shade val="45000"/>
                <a:satMod val="135000"/>
              </a:schemeClr>
              <a:prstClr val="white"/>
            </a:duotone>
          </a:blip>
          <a:stretch>
            <a:fillRect/>
          </a:stretch>
        </p:blipFill>
        <p:spPr>
          <a:xfrm>
            <a:off x="6785361" y="2987444"/>
            <a:ext cx="3307775" cy="2930292"/>
          </a:xfrm>
          <a:prstGeom prst="rect">
            <a:avLst/>
          </a:prstGeom>
        </p:spPr>
      </p:pic>
    </p:spTree>
    <p:extLst>
      <p:ext uri="{BB962C8B-B14F-4D97-AF65-F5344CB8AC3E}">
        <p14:creationId xmlns:p14="http://schemas.microsoft.com/office/powerpoint/2010/main" val="3449252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F48C22BD-19C2-855B-C6B7-4B23B8A81402}"/>
              </a:ext>
            </a:extLst>
          </p:cNvPr>
          <p:cNvSpPr/>
          <p:nvPr/>
        </p:nvSpPr>
        <p:spPr>
          <a:xfrm>
            <a:off x="0" y="0"/>
            <a:ext cx="10172700" cy="1371600"/>
          </a:xfrm>
          <a:custGeom>
            <a:avLst/>
            <a:gdLst/>
            <a:ahLst/>
            <a:cxnLst/>
            <a:rect l="l" t="t" r="r" b="b"/>
            <a:pathLst>
              <a:path w="7973695" h="1371600">
                <a:moveTo>
                  <a:pt x="7973568" y="0"/>
                </a:moveTo>
                <a:lnTo>
                  <a:pt x="0" y="0"/>
                </a:lnTo>
                <a:lnTo>
                  <a:pt x="0" y="1371600"/>
                </a:lnTo>
                <a:lnTo>
                  <a:pt x="6318504" y="1371600"/>
                </a:lnTo>
                <a:lnTo>
                  <a:pt x="6365181" y="1370369"/>
                </a:lnTo>
                <a:lnTo>
                  <a:pt x="6410590" y="1366705"/>
                </a:lnTo>
                <a:lnTo>
                  <a:pt x="6454831" y="1360652"/>
                </a:lnTo>
                <a:lnTo>
                  <a:pt x="6497999" y="1352253"/>
                </a:lnTo>
                <a:lnTo>
                  <a:pt x="6540195" y="1341553"/>
                </a:lnTo>
                <a:lnTo>
                  <a:pt x="6581517" y="1328594"/>
                </a:lnTo>
                <a:lnTo>
                  <a:pt x="6622062" y="1313421"/>
                </a:lnTo>
                <a:lnTo>
                  <a:pt x="6661928" y="1296077"/>
                </a:lnTo>
                <a:lnTo>
                  <a:pt x="6701215" y="1276605"/>
                </a:lnTo>
                <a:lnTo>
                  <a:pt x="6740021" y="1255051"/>
                </a:lnTo>
                <a:lnTo>
                  <a:pt x="6778443" y="1231456"/>
                </a:lnTo>
                <a:lnTo>
                  <a:pt x="6816580" y="1205865"/>
                </a:lnTo>
                <a:lnTo>
                  <a:pt x="6854530" y="1178321"/>
                </a:lnTo>
                <a:lnTo>
                  <a:pt x="6892392" y="1148868"/>
                </a:lnTo>
                <a:lnTo>
                  <a:pt x="6930264" y="1117550"/>
                </a:lnTo>
                <a:lnTo>
                  <a:pt x="6968244" y="1084410"/>
                </a:lnTo>
                <a:lnTo>
                  <a:pt x="7006430" y="1049492"/>
                </a:lnTo>
                <a:lnTo>
                  <a:pt x="7044921" y="1012840"/>
                </a:lnTo>
                <a:lnTo>
                  <a:pt x="7083815" y="974498"/>
                </a:lnTo>
                <a:lnTo>
                  <a:pt x="7123210" y="934508"/>
                </a:lnTo>
                <a:lnTo>
                  <a:pt x="7163204" y="892915"/>
                </a:lnTo>
                <a:lnTo>
                  <a:pt x="7203897" y="849762"/>
                </a:lnTo>
                <a:lnTo>
                  <a:pt x="7245385" y="805093"/>
                </a:lnTo>
                <a:lnTo>
                  <a:pt x="7287768" y="758952"/>
                </a:lnTo>
                <a:lnTo>
                  <a:pt x="7973568" y="0"/>
                </a:lnTo>
                <a:close/>
              </a:path>
            </a:pathLst>
          </a:custGeom>
          <a:solidFill>
            <a:srgbClr val="004F7A">
              <a:alpha val="25000"/>
            </a:srgbClr>
          </a:solidFill>
        </p:spPr>
        <p:txBody>
          <a:bodyPr wrap="square" lIns="0" tIns="0" rIns="0" bIns="0" rtlCol="0"/>
          <a:lstStyle/>
          <a:p>
            <a:endParaRPr dirty="0"/>
          </a:p>
        </p:txBody>
      </p:sp>
      <p:sp>
        <p:nvSpPr>
          <p:cNvPr id="12" name="object 4">
            <a:extLst>
              <a:ext uri="{FF2B5EF4-FFF2-40B4-BE49-F238E27FC236}">
                <a16:creationId xmlns:a16="http://schemas.microsoft.com/office/drawing/2014/main" id="{4CF18BD4-5053-B8AB-D892-AD870157976C}"/>
              </a:ext>
            </a:extLst>
          </p:cNvPr>
          <p:cNvSpPr/>
          <p:nvPr/>
        </p:nvSpPr>
        <p:spPr>
          <a:xfrm>
            <a:off x="0" y="5989320"/>
            <a:ext cx="8293554" cy="868680"/>
          </a:xfrm>
          <a:custGeom>
            <a:avLst/>
            <a:gdLst/>
            <a:ahLst/>
            <a:cxnLst/>
            <a:rect l="l" t="t" r="r" b="b"/>
            <a:pathLst>
              <a:path w="6572250" h="868679">
                <a:moveTo>
                  <a:pt x="6457950" y="0"/>
                </a:moveTo>
                <a:lnTo>
                  <a:pt x="228600" y="0"/>
                </a:lnTo>
                <a:lnTo>
                  <a:pt x="182529" y="4644"/>
                </a:lnTo>
                <a:lnTo>
                  <a:pt x="139619" y="17964"/>
                </a:lnTo>
                <a:lnTo>
                  <a:pt x="100788" y="39041"/>
                </a:lnTo>
                <a:lnTo>
                  <a:pt x="66955" y="66955"/>
                </a:lnTo>
                <a:lnTo>
                  <a:pt x="39041" y="100788"/>
                </a:lnTo>
                <a:lnTo>
                  <a:pt x="17964" y="139619"/>
                </a:lnTo>
                <a:lnTo>
                  <a:pt x="4644" y="182529"/>
                </a:lnTo>
                <a:lnTo>
                  <a:pt x="0" y="228599"/>
                </a:lnTo>
                <a:lnTo>
                  <a:pt x="0" y="868679"/>
                </a:lnTo>
                <a:lnTo>
                  <a:pt x="6572250" y="868679"/>
                </a:lnTo>
                <a:lnTo>
                  <a:pt x="6572250" y="114299"/>
                </a:lnTo>
                <a:lnTo>
                  <a:pt x="6563268" y="69806"/>
                </a:lnTo>
                <a:lnTo>
                  <a:pt x="6538774" y="33475"/>
                </a:lnTo>
                <a:lnTo>
                  <a:pt x="6502443" y="8981"/>
                </a:lnTo>
                <a:lnTo>
                  <a:pt x="6457950" y="0"/>
                </a:lnTo>
                <a:close/>
              </a:path>
            </a:pathLst>
          </a:custGeom>
          <a:solidFill>
            <a:srgbClr val="EAF3E6"/>
          </a:solidFill>
        </p:spPr>
        <p:txBody>
          <a:bodyPr wrap="square" lIns="0" tIns="0" rIns="0" bIns="0" rtlCol="0"/>
          <a:lstStyle/>
          <a:p>
            <a:endParaRPr/>
          </a:p>
        </p:txBody>
      </p:sp>
      <p:sp>
        <p:nvSpPr>
          <p:cNvPr id="13" name="object 5">
            <a:extLst>
              <a:ext uri="{FF2B5EF4-FFF2-40B4-BE49-F238E27FC236}">
                <a16:creationId xmlns:a16="http://schemas.microsoft.com/office/drawing/2014/main" id="{637860CE-F29E-6E19-6014-6CA4699345AC}"/>
              </a:ext>
            </a:extLst>
          </p:cNvPr>
          <p:cNvSpPr/>
          <p:nvPr/>
        </p:nvSpPr>
        <p:spPr>
          <a:xfrm>
            <a:off x="0" y="6163262"/>
            <a:ext cx="12115800" cy="695325"/>
          </a:xfrm>
          <a:custGeom>
            <a:avLst/>
            <a:gdLst/>
            <a:ahLst/>
            <a:cxnLst/>
            <a:rect l="l" t="t" r="r" b="b"/>
            <a:pathLst>
              <a:path w="9601200" h="695325">
                <a:moveTo>
                  <a:pt x="8830335" y="0"/>
                </a:moveTo>
                <a:lnTo>
                  <a:pt x="8375904" y="412140"/>
                </a:lnTo>
                <a:lnTo>
                  <a:pt x="6735063" y="412686"/>
                </a:lnTo>
                <a:lnTo>
                  <a:pt x="6688925" y="409820"/>
                </a:lnTo>
                <a:lnTo>
                  <a:pt x="6648636" y="399745"/>
                </a:lnTo>
                <a:lnTo>
                  <a:pt x="6595725" y="349102"/>
                </a:lnTo>
                <a:lnTo>
                  <a:pt x="6588163" y="304101"/>
                </a:lnTo>
                <a:lnTo>
                  <a:pt x="6587113" y="247387"/>
                </a:lnTo>
                <a:lnTo>
                  <a:pt x="6582494" y="143245"/>
                </a:lnTo>
                <a:lnTo>
                  <a:pt x="6581444" y="94475"/>
                </a:lnTo>
                <a:lnTo>
                  <a:pt x="6552412" y="28601"/>
                </a:lnTo>
                <a:lnTo>
                  <a:pt x="6517408" y="9473"/>
                </a:lnTo>
                <a:lnTo>
                  <a:pt x="6469888" y="2590"/>
                </a:lnTo>
                <a:lnTo>
                  <a:pt x="388620" y="2590"/>
                </a:lnTo>
                <a:lnTo>
                  <a:pt x="335327" y="3291"/>
                </a:lnTo>
                <a:lnTo>
                  <a:pt x="285293" y="5758"/>
                </a:lnTo>
                <a:lnTo>
                  <a:pt x="238692" y="10541"/>
                </a:lnTo>
                <a:lnTo>
                  <a:pt x="195701" y="18190"/>
                </a:lnTo>
                <a:lnTo>
                  <a:pt x="156492" y="29253"/>
                </a:lnTo>
                <a:lnTo>
                  <a:pt x="121242" y="44281"/>
                </a:lnTo>
                <a:lnTo>
                  <a:pt x="63315" y="88428"/>
                </a:lnTo>
                <a:lnTo>
                  <a:pt x="23317" y="155025"/>
                </a:lnTo>
                <a:lnTo>
                  <a:pt x="10480" y="198116"/>
                </a:lnTo>
                <a:lnTo>
                  <a:pt x="2649" y="248467"/>
                </a:lnTo>
                <a:lnTo>
                  <a:pt x="0" y="306628"/>
                </a:lnTo>
                <a:lnTo>
                  <a:pt x="0" y="694740"/>
                </a:lnTo>
                <a:lnTo>
                  <a:pt x="9106109" y="694673"/>
                </a:lnTo>
                <a:lnTo>
                  <a:pt x="9165126" y="694204"/>
                </a:lnTo>
                <a:lnTo>
                  <a:pt x="9220452" y="692931"/>
                </a:lnTo>
                <a:lnTo>
                  <a:pt x="9272070" y="690452"/>
                </a:lnTo>
                <a:lnTo>
                  <a:pt x="9319965" y="686365"/>
                </a:lnTo>
                <a:lnTo>
                  <a:pt x="9364119" y="680268"/>
                </a:lnTo>
                <a:lnTo>
                  <a:pt x="9404518" y="671758"/>
                </a:lnTo>
                <a:lnTo>
                  <a:pt x="9441146" y="660435"/>
                </a:lnTo>
                <a:lnTo>
                  <a:pt x="9503022" y="627738"/>
                </a:lnTo>
                <a:lnTo>
                  <a:pt x="9549620" y="578960"/>
                </a:lnTo>
                <a:lnTo>
                  <a:pt x="9580811" y="510885"/>
                </a:lnTo>
                <a:lnTo>
                  <a:pt x="9590589" y="468606"/>
                </a:lnTo>
                <a:lnTo>
                  <a:pt x="9596468" y="420297"/>
                </a:lnTo>
                <a:lnTo>
                  <a:pt x="9598431" y="365556"/>
                </a:lnTo>
                <a:lnTo>
                  <a:pt x="9601200" y="2590"/>
                </a:lnTo>
                <a:lnTo>
                  <a:pt x="8830335" y="0"/>
                </a:lnTo>
                <a:close/>
              </a:path>
            </a:pathLst>
          </a:custGeom>
          <a:solidFill>
            <a:srgbClr val="285982"/>
          </a:solidFill>
        </p:spPr>
        <p:txBody>
          <a:bodyPr wrap="square" lIns="0" tIns="0" rIns="0" bIns="0" rtlCol="0"/>
          <a:lstStyle/>
          <a:p>
            <a:endParaRPr/>
          </a:p>
        </p:txBody>
      </p:sp>
      <p:pic>
        <p:nvPicPr>
          <p:cNvPr id="14" name="object 6">
            <a:extLst>
              <a:ext uri="{FF2B5EF4-FFF2-40B4-BE49-F238E27FC236}">
                <a16:creationId xmlns:a16="http://schemas.microsoft.com/office/drawing/2014/main" id="{07AB4606-51E9-F161-B94A-8F7656763FC1}"/>
              </a:ext>
            </a:extLst>
          </p:cNvPr>
          <p:cNvPicPr/>
          <p:nvPr/>
        </p:nvPicPr>
        <p:blipFill>
          <a:blip r:embed="rId3" cstate="print"/>
          <a:stretch>
            <a:fillRect/>
          </a:stretch>
        </p:blipFill>
        <p:spPr>
          <a:xfrm>
            <a:off x="8584938" y="5324208"/>
            <a:ext cx="2330712" cy="1371600"/>
          </a:xfrm>
          <a:prstGeom prst="rect">
            <a:avLst/>
          </a:prstGeom>
        </p:spPr>
      </p:pic>
      <p:grpSp>
        <p:nvGrpSpPr>
          <p:cNvPr id="20" name="Group 19">
            <a:extLst>
              <a:ext uri="{FF2B5EF4-FFF2-40B4-BE49-F238E27FC236}">
                <a16:creationId xmlns:a16="http://schemas.microsoft.com/office/drawing/2014/main" id="{5633E15B-F88C-3436-80B2-44060DA0A15C}"/>
              </a:ext>
            </a:extLst>
          </p:cNvPr>
          <p:cNvGrpSpPr/>
          <p:nvPr/>
        </p:nvGrpSpPr>
        <p:grpSpPr>
          <a:xfrm>
            <a:off x="8877298" y="256632"/>
            <a:ext cx="3084195" cy="3172368"/>
            <a:chOff x="6743696" y="228601"/>
            <a:chExt cx="3084195" cy="3172368"/>
          </a:xfrm>
        </p:grpSpPr>
        <p:sp>
          <p:nvSpPr>
            <p:cNvPr id="15" name="object 7">
              <a:extLst>
                <a:ext uri="{FF2B5EF4-FFF2-40B4-BE49-F238E27FC236}">
                  <a16:creationId xmlns:a16="http://schemas.microsoft.com/office/drawing/2014/main" id="{3FDDF32E-A0D9-FE07-536A-874F02CE81F4}"/>
                </a:ext>
              </a:extLst>
            </p:cNvPr>
            <p:cNvSpPr/>
            <p:nvPr/>
          </p:nvSpPr>
          <p:spPr>
            <a:xfrm>
              <a:off x="7589499" y="228601"/>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04E7A">
                <a:alpha val="19999"/>
              </a:srgbClr>
            </a:solidFill>
          </p:spPr>
          <p:txBody>
            <a:bodyPr wrap="square" lIns="0" tIns="0" rIns="0" bIns="0" rtlCol="0"/>
            <a:lstStyle/>
            <a:p>
              <a:endParaRPr/>
            </a:p>
          </p:txBody>
        </p:sp>
        <p:grpSp>
          <p:nvGrpSpPr>
            <p:cNvPr id="16" name="object 8">
              <a:extLst>
                <a:ext uri="{FF2B5EF4-FFF2-40B4-BE49-F238E27FC236}">
                  <a16:creationId xmlns:a16="http://schemas.microsoft.com/office/drawing/2014/main" id="{0CC14F43-FCFE-C752-730C-9553C43854E0}"/>
                </a:ext>
              </a:extLst>
            </p:cNvPr>
            <p:cNvGrpSpPr/>
            <p:nvPr/>
          </p:nvGrpSpPr>
          <p:grpSpPr>
            <a:xfrm>
              <a:off x="6743696" y="1102269"/>
              <a:ext cx="3084195" cy="2298700"/>
              <a:chOff x="6743696" y="1102269"/>
              <a:chExt cx="3084195" cy="2298700"/>
            </a:xfrm>
          </p:grpSpPr>
          <p:sp>
            <p:nvSpPr>
              <p:cNvPr id="17" name="object 9">
                <a:extLst>
                  <a:ext uri="{FF2B5EF4-FFF2-40B4-BE49-F238E27FC236}">
                    <a16:creationId xmlns:a16="http://schemas.microsoft.com/office/drawing/2014/main" id="{EA50DEBB-3450-C883-5C00-45AF424B3F67}"/>
                  </a:ext>
                </a:extLst>
              </p:cNvPr>
              <p:cNvSpPr/>
              <p:nvPr/>
            </p:nvSpPr>
            <p:spPr>
              <a:xfrm>
                <a:off x="7589499" y="1973747"/>
                <a:ext cx="1389380" cy="1427480"/>
              </a:xfrm>
              <a:custGeom>
                <a:avLst/>
                <a:gdLst/>
                <a:ahLst/>
                <a:cxnLst/>
                <a:rect l="l" t="t" r="r" b="b"/>
                <a:pathLst>
                  <a:path w="1389379" h="1427479">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48BB5">
                  <a:alpha val="19999"/>
                </a:srgbClr>
              </a:solidFill>
            </p:spPr>
            <p:txBody>
              <a:bodyPr wrap="square" lIns="0" tIns="0" rIns="0" bIns="0" rtlCol="0"/>
              <a:lstStyle/>
              <a:p>
                <a:endParaRPr/>
              </a:p>
            </p:txBody>
          </p:sp>
          <p:sp>
            <p:nvSpPr>
              <p:cNvPr id="18" name="object 10">
                <a:extLst>
                  <a:ext uri="{FF2B5EF4-FFF2-40B4-BE49-F238E27FC236}">
                    <a16:creationId xmlns:a16="http://schemas.microsoft.com/office/drawing/2014/main" id="{F3024C31-4F46-616D-76A0-952BEB913740}"/>
                  </a:ext>
                </a:extLst>
              </p:cNvPr>
              <p:cNvSpPr/>
              <p:nvPr/>
            </p:nvSpPr>
            <p:spPr>
              <a:xfrm>
                <a:off x="8437983" y="110369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37" y="847277"/>
                    </a:lnTo>
                    <a:lnTo>
                      <a:pt x="1371980" y="805023"/>
                    </a:lnTo>
                    <a:lnTo>
                      <a:pt x="1384965" y="760006"/>
                    </a:lnTo>
                    <a:lnTo>
                      <a:pt x="1389294" y="713606"/>
                    </a:lnTo>
                    <a:lnTo>
                      <a:pt x="1384965" y="667207"/>
                    </a:lnTo>
                    <a:lnTo>
                      <a:pt x="1371980" y="622189"/>
                    </a:lnTo>
                    <a:lnTo>
                      <a:pt x="1350337" y="579935"/>
                    </a:lnTo>
                    <a:lnTo>
                      <a:pt x="1320037" y="541826"/>
                    </a:lnTo>
                    <a:lnTo>
                      <a:pt x="861860" y="71151"/>
                    </a:lnTo>
                    <a:lnTo>
                      <a:pt x="824765" y="40022"/>
                    </a:lnTo>
                    <a:lnTo>
                      <a:pt x="783636" y="17787"/>
                    </a:lnTo>
                    <a:lnTo>
                      <a:pt x="739816" y="4446"/>
                    </a:lnTo>
                    <a:lnTo>
                      <a:pt x="694650" y="0"/>
                    </a:lnTo>
                    <a:close/>
                  </a:path>
                </a:pathLst>
              </a:custGeom>
              <a:solidFill>
                <a:srgbClr val="40AD49">
                  <a:alpha val="19999"/>
                </a:srgbClr>
              </a:solidFill>
            </p:spPr>
            <p:txBody>
              <a:bodyPr wrap="square" lIns="0" tIns="0" rIns="0" bIns="0" rtlCol="0"/>
              <a:lstStyle/>
              <a:p>
                <a:endParaRPr/>
              </a:p>
            </p:txBody>
          </p:sp>
          <p:sp>
            <p:nvSpPr>
              <p:cNvPr id="19" name="object 11">
                <a:extLst>
                  <a:ext uri="{FF2B5EF4-FFF2-40B4-BE49-F238E27FC236}">
                    <a16:creationId xmlns:a16="http://schemas.microsoft.com/office/drawing/2014/main" id="{06AEF038-BD34-224E-8EA1-9D38B23C2BEC}"/>
                  </a:ext>
                </a:extLst>
              </p:cNvPr>
              <p:cNvSpPr/>
              <p:nvPr/>
            </p:nvSpPr>
            <p:spPr>
              <a:xfrm>
                <a:off x="6743696" y="110226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33D9CA">
                  <a:alpha val="19999"/>
                </a:srgbClr>
              </a:solidFill>
            </p:spPr>
            <p:txBody>
              <a:bodyPr wrap="square" lIns="0" tIns="0" rIns="0" bIns="0" rtlCol="0"/>
              <a:lstStyle/>
              <a:p>
                <a:endParaRPr/>
              </a:p>
            </p:txBody>
          </p:sp>
        </p:grpSp>
      </p:grpSp>
      <p:sp>
        <p:nvSpPr>
          <p:cNvPr id="21" name="Title 1">
            <a:extLst>
              <a:ext uri="{FF2B5EF4-FFF2-40B4-BE49-F238E27FC236}">
                <a16:creationId xmlns:a16="http://schemas.microsoft.com/office/drawing/2014/main" id="{6B30396E-A882-85C4-5A84-C15F1F5FFD83}"/>
              </a:ext>
            </a:extLst>
          </p:cNvPr>
          <p:cNvSpPr txBox="1">
            <a:spLocks/>
          </p:cNvSpPr>
          <p:nvPr/>
        </p:nvSpPr>
        <p:spPr>
          <a:xfrm>
            <a:off x="1181272" y="643778"/>
            <a:ext cx="9600856" cy="67710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Overall Experience</a:t>
            </a:r>
          </a:p>
        </p:txBody>
      </p:sp>
      <p:sp>
        <p:nvSpPr>
          <p:cNvPr id="3" name="TextBox 2">
            <a:extLst>
              <a:ext uri="{FF2B5EF4-FFF2-40B4-BE49-F238E27FC236}">
                <a16:creationId xmlns:a16="http://schemas.microsoft.com/office/drawing/2014/main" id="{D514CC29-9E3F-447E-01D3-09B067262B67}"/>
              </a:ext>
            </a:extLst>
          </p:cNvPr>
          <p:cNvSpPr txBox="1"/>
          <p:nvPr/>
        </p:nvSpPr>
        <p:spPr>
          <a:xfrm>
            <a:off x="8692271" y="1428454"/>
            <a:ext cx="3578106" cy="4001095"/>
          </a:xfrm>
          <a:prstGeom prst="rect">
            <a:avLst/>
          </a:prstGeom>
          <a:noFill/>
        </p:spPr>
        <p:txBody>
          <a:bodyPr wrap="square" rtlCol="0">
            <a:spAutoFit/>
          </a:bodyPr>
          <a:lstStyle/>
          <a:p>
            <a:r>
              <a:rPr lang="en-US" sz="2800" dirty="0"/>
              <a:t>Monitors with Disabilities: </a:t>
            </a:r>
            <a:r>
              <a:rPr lang="en-US" sz="2800" b="1" dirty="0">
                <a:ln>
                  <a:solidFill>
                    <a:schemeClr val="tx2"/>
                  </a:solidFill>
                </a:ln>
                <a:solidFill>
                  <a:srgbClr val="FFC000"/>
                </a:solidFill>
              </a:rPr>
              <a:t>8.9</a:t>
            </a:r>
          </a:p>
          <a:p>
            <a:endParaRPr lang="en-US" sz="1000" b="1" dirty="0"/>
          </a:p>
          <a:p>
            <a:r>
              <a:rPr lang="en-US" sz="2800" dirty="0"/>
              <a:t>Monitors Who Were Family Members: </a:t>
            </a:r>
            <a:r>
              <a:rPr lang="en-US" sz="2800" b="1" dirty="0">
                <a:solidFill>
                  <a:srgbClr val="41AD49"/>
                </a:solidFill>
              </a:rPr>
              <a:t>8.5</a:t>
            </a:r>
            <a:endParaRPr lang="en-US" sz="2800" b="1" dirty="0"/>
          </a:p>
          <a:p>
            <a:endParaRPr lang="en-US" sz="1000" b="1" dirty="0"/>
          </a:p>
          <a:p>
            <a:r>
              <a:rPr lang="en-US" sz="2800" dirty="0"/>
              <a:t>Monitors without Disabilities: </a:t>
            </a:r>
            <a:r>
              <a:rPr lang="en-US" sz="2800" b="1" dirty="0">
                <a:solidFill>
                  <a:schemeClr val="accent6">
                    <a:lumMod val="75000"/>
                  </a:schemeClr>
                </a:solidFill>
              </a:rPr>
              <a:t>8.6</a:t>
            </a:r>
          </a:p>
          <a:p>
            <a:endParaRPr lang="en-US" sz="1000" b="1" dirty="0"/>
          </a:p>
          <a:p>
            <a:r>
              <a:rPr lang="en-US" sz="2800" dirty="0"/>
              <a:t>Program </a:t>
            </a:r>
          </a:p>
          <a:p>
            <a:r>
              <a:rPr lang="en-US" sz="2800" dirty="0"/>
              <a:t>Coordinators: </a:t>
            </a:r>
            <a:r>
              <a:rPr lang="en-US" sz="2800" b="1" dirty="0">
                <a:solidFill>
                  <a:schemeClr val="accent1">
                    <a:lumMod val="75000"/>
                  </a:schemeClr>
                </a:solidFill>
              </a:rPr>
              <a:t>7.7</a:t>
            </a:r>
          </a:p>
        </p:txBody>
      </p:sp>
      <p:pic>
        <p:nvPicPr>
          <p:cNvPr id="4" name="Picture 3">
            <a:extLst>
              <a:ext uri="{FF2B5EF4-FFF2-40B4-BE49-F238E27FC236}">
                <a16:creationId xmlns:a16="http://schemas.microsoft.com/office/drawing/2014/main" id="{B0FFF529-E273-FB25-DE22-960B0F94D33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264" y="1700001"/>
            <a:ext cx="8293554" cy="3812525"/>
          </a:xfrm>
          <a:prstGeom prst="rect">
            <a:avLst/>
          </a:prstGeom>
          <a:noFill/>
        </p:spPr>
      </p:pic>
    </p:spTree>
    <p:extLst>
      <p:ext uri="{BB962C8B-B14F-4D97-AF65-F5344CB8AC3E}">
        <p14:creationId xmlns:p14="http://schemas.microsoft.com/office/powerpoint/2010/main" val="3143226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F48C22BD-19C2-855B-C6B7-4B23B8A81402}"/>
              </a:ext>
            </a:extLst>
          </p:cNvPr>
          <p:cNvSpPr/>
          <p:nvPr/>
        </p:nvSpPr>
        <p:spPr>
          <a:xfrm>
            <a:off x="0" y="0"/>
            <a:ext cx="10172700" cy="1371600"/>
          </a:xfrm>
          <a:custGeom>
            <a:avLst/>
            <a:gdLst/>
            <a:ahLst/>
            <a:cxnLst/>
            <a:rect l="l" t="t" r="r" b="b"/>
            <a:pathLst>
              <a:path w="7973695" h="1371600">
                <a:moveTo>
                  <a:pt x="7973568" y="0"/>
                </a:moveTo>
                <a:lnTo>
                  <a:pt x="0" y="0"/>
                </a:lnTo>
                <a:lnTo>
                  <a:pt x="0" y="1371600"/>
                </a:lnTo>
                <a:lnTo>
                  <a:pt x="6318504" y="1371600"/>
                </a:lnTo>
                <a:lnTo>
                  <a:pt x="6365181" y="1370369"/>
                </a:lnTo>
                <a:lnTo>
                  <a:pt x="6410590" y="1366705"/>
                </a:lnTo>
                <a:lnTo>
                  <a:pt x="6454831" y="1360652"/>
                </a:lnTo>
                <a:lnTo>
                  <a:pt x="6497999" y="1352253"/>
                </a:lnTo>
                <a:lnTo>
                  <a:pt x="6540195" y="1341553"/>
                </a:lnTo>
                <a:lnTo>
                  <a:pt x="6581517" y="1328594"/>
                </a:lnTo>
                <a:lnTo>
                  <a:pt x="6622062" y="1313421"/>
                </a:lnTo>
                <a:lnTo>
                  <a:pt x="6661928" y="1296077"/>
                </a:lnTo>
                <a:lnTo>
                  <a:pt x="6701215" y="1276605"/>
                </a:lnTo>
                <a:lnTo>
                  <a:pt x="6740021" y="1255051"/>
                </a:lnTo>
                <a:lnTo>
                  <a:pt x="6778443" y="1231456"/>
                </a:lnTo>
                <a:lnTo>
                  <a:pt x="6816580" y="1205865"/>
                </a:lnTo>
                <a:lnTo>
                  <a:pt x="6854530" y="1178321"/>
                </a:lnTo>
                <a:lnTo>
                  <a:pt x="6892392" y="1148868"/>
                </a:lnTo>
                <a:lnTo>
                  <a:pt x="6930264" y="1117550"/>
                </a:lnTo>
                <a:lnTo>
                  <a:pt x="6968244" y="1084410"/>
                </a:lnTo>
                <a:lnTo>
                  <a:pt x="7006430" y="1049492"/>
                </a:lnTo>
                <a:lnTo>
                  <a:pt x="7044921" y="1012840"/>
                </a:lnTo>
                <a:lnTo>
                  <a:pt x="7083815" y="974498"/>
                </a:lnTo>
                <a:lnTo>
                  <a:pt x="7123210" y="934508"/>
                </a:lnTo>
                <a:lnTo>
                  <a:pt x="7163204" y="892915"/>
                </a:lnTo>
                <a:lnTo>
                  <a:pt x="7203897" y="849762"/>
                </a:lnTo>
                <a:lnTo>
                  <a:pt x="7245385" y="805093"/>
                </a:lnTo>
                <a:lnTo>
                  <a:pt x="7287768" y="758952"/>
                </a:lnTo>
                <a:lnTo>
                  <a:pt x="7973568" y="0"/>
                </a:lnTo>
                <a:close/>
              </a:path>
            </a:pathLst>
          </a:custGeom>
          <a:solidFill>
            <a:srgbClr val="004F7A">
              <a:alpha val="25000"/>
            </a:srgbClr>
          </a:solidFill>
        </p:spPr>
        <p:txBody>
          <a:bodyPr wrap="square" lIns="0" tIns="0" rIns="0" bIns="0" rtlCol="0"/>
          <a:lstStyle/>
          <a:p>
            <a:endParaRPr dirty="0"/>
          </a:p>
        </p:txBody>
      </p:sp>
      <p:sp>
        <p:nvSpPr>
          <p:cNvPr id="12" name="object 4">
            <a:extLst>
              <a:ext uri="{FF2B5EF4-FFF2-40B4-BE49-F238E27FC236}">
                <a16:creationId xmlns:a16="http://schemas.microsoft.com/office/drawing/2014/main" id="{4CF18BD4-5053-B8AB-D892-AD870157976C}"/>
              </a:ext>
            </a:extLst>
          </p:cNvPr>
          <p:cNvSpPr/>
          <p:nvPr/>
        </p:nvSpPr>
        <p:spPr>
          <a:xfrm>
            <a:off x="0" y="5989320"/>
            <a:ext cx="8293554" cy="868680"/>
          </a:xfrm>
          <a:custGeom>
            <a:avLst/>
            <a:gdLst/>
            <a:ahLst/>
            <a:cxnLst/>
            <a:rect l="l" t="t" r="r" b="b"/>
            <a:pathLst>
              <a:path w="6572250" h="868679">
                <a:moveTo>
                  <a:pt x="6457950" y="0"/>
                </a:moveTo>
                <a:lnTo>
                  <a:pt x="228600" y="0"/>
                </a:lnTo>
                <a:lnTo>
                  <a:pt x="182529" y="4644"/>
                </a:lnTo>
                <a:lnTo>
                  <a:pt x="139619" y="17964"/>
                </a:lnTo>
                <a:lnTo>
                  <a:pt x="100788" y="39041"/>
                </a:lnTo>
                <a:lnTo>
                  <a:pt x="66955" y="66955"/>
                </a:lnTo>
                <a:lnTo>
                  <a:pt x="39041" y="100788"/>
                </a:lnTo>
                <a:lnTo>
                  <a:pt x="17964" y="139619"/>
                </a:lnTo>
                <a:lnTo>
                  <a:pt x="4644" y="182529"/>
                </a:lnTo>
                <a:lnTo>
                  <a:pt x="0" y="228599"/>
                </a:lnTo>
                <a:lnTo>
                  <a:pt x="0" y="868679"/>
                </a:lnTo>
                <a:lnTo>
                  <a:pt x="6572250" y="868679"/>
                </a:lnTo>
                <a:lnTo>
                  <a:pt x="6572250" y="114299"/>
                </a:lnTo>
                <a:lnTo>
                  <a:pt x="6563268" y="69806"/>
                </a:lnTo>
                <a:lnTo>
                  <a:pt x="6538774" y="33475"/>
                </a:lnTo>
                <a:lnTo>
                  <a:pt x="6502443" y="8981"/>
                </a:lnTo>
                <a:lnTo>
                  <a:pt x="6457950" y="0"/>
                </a:lnTo>
                <a:close/>
              </a:path>
            </a:pathLst>
          </a:custGeom>
          <a:solidFill>
            <a:srgbClr val="EAF3E6"/>
          </a:solidFill>
        </p:spPr>
        <p:txBody>
          <a:bodyPr wrap="square" lIns="0" tIns="0" rIns="0" bIns="0" rtlCol="0"/>
          <a:lstStyle/>
          <a:p>
            <a:endParaRPr/>
          </a:p>
        </p:txBody>
      </p:sp>
      <p:sp>
        <p:nvSpPr>
          <p:cNvPr id="13" name="object 5">
            <a:extLst>
              <a:ext uri="{FF2B5EF4-FFF2-40B4-BE49-F238E27FC236}">
                <a16:creationId xmlns:a16="http://schemas.microsoft.com/office/drawing/2014/main" id="{637860CE-F29E-6E19-6014-6CA4699345AC}"/>
              </a:ext>
            </a:extLst>
          </p:cNvPr>
          <p:cNvSpPr/>
          <p:nvPr/>
        </p:nvSpPr>
        <p:spPr>
          <a:xfrm>
            <a:off x="0" y="6163262"/>
            <a:ext cx="12115800" cy="695325"/>
          </a:xfrm>
          <a:custGeom>
            <a:avLst/>
            <a:gdLst/>
            <a:ahLst/>
            <a:cxnLst/>
            <a:rect l="l" t="t" r="r" b="b"/>
            <a:pathLst>
              <a:path w="9601200" h="695325">
                <a:moveTo>
                  <a:pt x="8830335" y="0"/>
                </a:moveTo>
                <a:lnTo>
                  <a:pt x="8375904" y="412140"/>
                </a:lnTo>
                <a:lnTo>
                  <a:pt x="6735063" y="412686"/>
                </a:lnTo>
                <a:lnTo>
                  <a:pt x="6688925" y="409820"/>
                </a:lnTo>
                <a:lnTo>
                  <a:pt x="6648636" y="399745"/>
                </a:lnTo>
                <a:lnTo>
                  <a:pt x="6595725" y="349102"/>
                </a:lnTo>
                <a:lnTo>
                  <a:pt x="6588163" y="304101"/>
                </a:lnTo>
                <a:lnTo>
                  <a:pt x="6587113" y="247387"/>
                </a:lnTo>
                <a:lnTo>
                  <a:pt x="6582494" y="143245"/>
                </a:lnTo>
                <a:lnTo>
                  <a:pt x="6581444" y="94475"/>
                </a:lnTo>
                <a:lnTo>
                  <a:pt x="6552412" y="28601"/>
                </a:lnTo>
                <a:lnTo>
                  <a:pt x="6517408" y="9473"/>
                </a:lnTo>
                <a:lnTo>
                  <a:pt x="6469888" y="2590"/>
                </a:lnTo>
                <a:lnTo>
                  <a:pt x="388620" y="2590"/>
                </a:lnTo>
                <a:lnTo>
                  <a:pt x="335327" y="3291"/>
                </a:lnTo>
                <a:lnTo>
                  <a:pt x="285293" y="5758"/>
                </a:lnTo>
                <a:lnTo>
                  <a:pt x="238692" y="10541"/>
                </a:lnTo>
                <a:lnTo>
                  <a:pt x="195701" y="18190"/>
                </a:lnTo>
                <a:lnTo>
                  <a:pt x="156492" y="29253"/>
                </a:lnTo>
                <a:lnTo>
                  <a:pt x="121242" y="44281"/>
                </a:lnTo>
                <a:lnTo>
                  <a:pt x="63315" y="88428"/>
                </a:lnTo>
                <a:lnTo>
                  <a:pt x="23317" y="155025"/>
                </a:lnTo>
                <a:lnTo>
                  <a:pt x="10480" y="198116"/>
                </a:lnTo>
                <a:lnTo>
                  <a:pt x="2649" y="248467"/>
                </a:lnTo>
                <a:lnTo>
                  <a:pt x="0" y="306628"/>
                </a:lnTo>
                <a:lnTo>
                  <a:pt x="0" y="694740"/>
                </a:lnTo>
                <a:lnTo>
                  <a:pt x="9106109" y="694673"/>
                </a:lnTo>
                <a:lnTo>
                  <a:pt x="9165126" y="694204"/>
                </a:lnTo>
                <a:lnTo>
                  <a:pt x="9220452" y="692931"/>
                </a:lnTo>
                <a:lnTo>
                  <a:pt x="9272070" y="690452"/>
                </a:lnTo>
                <a:lnTo>
                  <a:pt x="9319965" y="686365"/>
                </a:lnTo>
                <a:lnTo>
                  <a:pt x="9364119" y="680268"/>
                </a:lnTo>
                <a:lnTo>
                  <a:pt x="9404518" y="671758"/>
                </a:lnTo>
                <a:lnTo>
                  <a:pt x="9441146" y="660435"/>
                </a:lnTo>
                <a:lnTo>
                  <a:pt x="9503022" y="627738"/>
                </a:lnTo>
                <a:lnTo>
                  <a:pt x="9549620" y="578960"/>
                </a:lnTo>
                <a:lnTo>
                  <a:pt x="9580811" y="510885"/>
                </a:lnTo>
                <a:lnTo>
                  <a:pt x="9590589" y="468606"/>
                </a:lnTo>
                <a:lnTo>
                  <a:pt x="9596468" y="420297"/>
                </a:lnTo>
                <a:lnTo>
                  <a:pt x="9598431" y="365556"/>
                </a:lnTo>
                <a:lnTo>
                  <a:pt x="9601200" y="2590"/>
                </a:lnTo>
                <a:lnTo>
                  <a:pt x="8830335" y="0"/>
                </a:lnTo>
                <a:close/>
              </a:path>
            </a:pathLst>
          </a:custGeom>
          <a:solidFill>
            <a:srgbClr val="285982"/>
          </a:solidFill>
        </p:spPr>
        <p:txBody>
          <a:bodyPr wrap="square" lIns="0" tIns="0" rIns="0" bIns="0" rtlCol="0"/>
          <a:lstStyle/>
          <a:p>
            <a:endParaRPr/>
          </a:p>
        </p:txBody>
      </p:sp>
      <p:pic>
        <p:nvPicPr>
          <p:cNvPr id="14" name="object 6">
            <a:extLst>
              <a:ext uri="{FF2B5EF4-FFF2-40B4-BE49-F238E27FC236}">
                <a16:creationId xmlns:a16="http://schemas.microsoft.com/office/drawing/2014/main" id="{07AB4606-51E9-F161-B94A-8F7656763FC1}"/>
              </a:ext>
            </a:extLst>
          </p:cNvPr>
          <p:cNvPicPr/>
          <p:nvPr/>
        </p:nvPicPr>
        <p:blipFill>
          <a:blip r:embed="rId3" cstate="print"/>
          <a:stretch>
            <a:fillRect/>
          </a:stretch>
        </p:blipFill>
        <p:spPr>
          <a:xfrm>
            <a:off x="8584938" y="5324208"/>
            <a:ext cx="2330712" cy="1371600"/>
          </a:xfrm>
          <a:prstGeom prst="rect">
            <a:avLst/>
          </a:prstGeom>
        </p:spPr>
      </p:pic>
      <p:grpSp>
        <p:nvGrpSpPr>
          <p:cNvPr id="20" name="Group 19">
            <a:extLst>
              <a:ext uri="{FF2B5EF4-FFF2-40B4-BE49-F238E27FC236}">
                <a16:creationId xmlns:a16="http://schemas.microsoft.com/office/drawing/2014/main" id="{5633E15B-F88C-3436-80B2-44060DA0A15C}"/>
              </a:ext>
            </a:extLst>
          </p:cNvPr>
          <p:cNvGrpSpPr/>
          <p:nvPr/>
        </p:nvGrpSpPr>
        <p:grpSpPr>
          <a:xfrm>
            <a:off x="8877298" y="256632"/>
            <a:ext cx="3084195" cy="3172368"/>
            <a:chOff x="6743696" y="228601"/>
            <a:chExt cx="3084195" cy="3172368"/>
          </a:xfrm>
        </p:grpSpPr>
        <p:sp>
          <p:nvSpPr>
            <p:cNvPr id="15" name="object 7">
              <a:extLst>
                <a:ext uri="{FF2B5EF4-FFF2-40B4-BE49-F238E27FC236}">
                  <a16:creationId xmlns:a16="http://schemas.microsoft.com/office/drawing/2014/main" id="{3FDDF32E-A0D9-FE07-536A-874F02CE81F4}"/>
                </a:ext>
              </a:extLst>
            </p:cNvPr>
            <p:cNvSpPr/>
            <p:nvPr/>
          </p:nvSpPr>
          <p:spPr>
            <a:xfrm>
              <a:off x="7589499" y="228601"/>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04E7A">
                <a:alpha val="19999"/>
              </a:srgbClr>
            </a:solidFill>
          </p:spPr>
          <p:txBody>
            <a:bodyPr wrap="square" lIns="0" tIns="0" rIns="0" bIns="0" rtlCol="0"/>
            <a:lstStyle/>
            <a:p>
              <a:endParaRPr/>
            </a:p>
          </p:txBody>
        </p:sp>
        <p:grpSp>
          <p:nvGrpSpPr>
            <p:cNvPr id="16" name="object 8">
              <a:extLst>
                <a:ext uri="{FF2B5EF4-FFF2-40B4-BE49-F238E27FC236}">
                  <a16:creationId xmlns:a16="http://schemas.microsoft.com/office/drawing/2014/main" id="{0CC14F43-FCFE-C752-730C-9553C43854E0}"/>
                </a:ext>
              </a:extLst>
            </p:cNvPr>
            <p:cNvGrpSpPr/>
            <p:nvPr/>
          </p:nvGrpSpPr>
          <p:grpSpPr>
            <a:xfrm>
              <a:off x="6743696" y="1102269"/>
              <a:ext cx="3084195" cy="2298700"/>
              <a:chOff x="6743696" y="1102269"/>
              <a:chExt cx="3084195" cy="2298700"/>
            </a:xfrm>
          </p:grpSpPr>
          <p:sp>
            <p:nvSpPr>
              <p:cNvPr id="17" name="object 9">
                <a:extLst>
                  <a:ext uri="{FF2B5EF4-FFF2-40B4-BE49-F238E27FC236}">
                    <a16:creationId xmlns:a16="http://schemas.microsoft.com/office/drawing/2014/main" id="{EA50DEBB-3450-C883-5C00-45AF424B3F67}"/>
                  </a:ext>
                </a:extLst>
              </p:cNvPr>
              <p:cNvSpPr/>
              <p:nvPr/>
            </p:nvSpPr>
            <p:spPr>
              <a:xfrm>
                <a:off x="7589499" y="1973747"/>
                <a:ext cx="1389380" cy="1427480"/>
              </a:xfrm>
              <a:custGeom>
                <a:avLst/>
                <a:gdLst/>
                <a:ahLst/>
                <a:cxnLst/>
                <a:rect l="l" t="t" r="r" b="b"/>
                <a:pathLst>
                  <a:path w="1389379" h="1427479">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48BB5">
                  <a:alpha val="19999"/>
                </a:srgbClr>
              </a:solidFill>
            </p:spPr>
            <p:txBody>
              <a:bodyPr wrap="square" lIns="0" tIns="0" rIns="0" bIns="0" rtlCol="0"/>
              <a:lstStyle/>
              <a:p>
                <a:endParaRPr/>
              </a:p>
            </p:txBody>
          </p:sp>
          <p:sp>
            <p:nvSpPr>
              <p:cNvPr id="18" name="object 10">
                <a:extLst>
                  <a:ext uri="{FF2B5EF4-FFF2-40B4-BE49-F238E27FC236}">
                    <a16:creationId xmlns:a16="http://schemas.microsoft.com/office/drawing/2014/main" id="{F3024C31-4F46-616D-76A0-952BEB913740}"/>
                  </a:ext>
                </a:extLst>
              </p:cNvPr>
              <p:cNvSpPr/>
              <p:nvPr/>
            </p:nvSpPr>
            <p:spPr>
              <a:xfrm>
                <a:off x="8437983" y="110369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37" y="847277"/>
                    </a:lnTo>
                    <a:lnTo>
                      <a:pt x="1371980" y="805023"/>
                    </a:lnTo>
                    <a:lnTo>
                      <a:pt x="1384965" y="760006"/>
                    </a:lnTo>
                    <a:lnTo>
                      <a:pt x="1389294" y="713606"/>
                    </a:lnTo>
                    <a:lnTo>
                      <a:pt x="1384965" y="667207"/>
                    </a:lnTo>
                    <a:lnTo>
                      <a:pt x="1371980" y="622189"/>
                    </a:lnTo>
                    <a:lnTo>
                      <a:pt x="1350337" y="579935"/>
                    </a:lnTo>
                    <a:lnTo>
                      <a:pt x="1320037" y="541826"/>
                    </a:lnTo>
                    <a:lnTo>
                      <a:pt x="861860" y="71151"/>
                    </a:lnTo>
                    <a:lnTo>
                      <a:pt x="824765" y="40022"/>
                    </a:lnTo>
                    <a:lnTo>
                      <a:pt x="783636" y="17787"/>
                    </a:lnTo>
                    <a:lnTo>
                      <a:pt x="739816" y="4446"/>
                    </a:lnTo>
                    <a:lnTo>
                      <a:pt x="694650" y="0"/>
                    </a:lnTo>
                    <a:close/>
                  </a:path>
                </a:pathLst>
              </a:custGeom>
              <a:solidFill>
                <a:srgbClr val="40AD49">
                  <a:alpha val="19999"/>
                </a:srgbClr>
              </a:solidFill>
            </p:spPr>
            <p:txBody>
              <a:bodyPr wrap="square" lIns="0" tIns="0" rIns="0" bIns="0" rtlCol="0"/>
              <a:lstStyle/>
              <a:p>
                <a:endParaRPr/>
              </a:p>
            </p:txBody>
          </p:sp>
          <p:sp>
            <p:nvSpPr>
              <p:cNvPr id="19" name="object 11">
                <a:extLst>
                  <a:ext uri="{FF2B5EF4-FFF2-40B4-BE49-F238E27FC236}">
                    <a16:creationId xmlns:a16="http://schemas.microsoft.com/office/drawing/2014/main" id="{06AEF038-BD34-224E-8EA1-9D38B23C2BEC}"/>
                  </a:ext>
                </a:extLst>
              </p:cNvPr>
              <p:cNvSpPr/>
              <p:nvPr/>
            </p:nvSpPr>
            <p:spPr>
              <a:xfrm>
                <a:off x="6743696" y="110226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33D9CA">
                  <a:alpha val="19999"/>
                </a:srgbClr>
              </a:solidFill>
            </p:spPr>
            <p:txBody>
              <a:bodyPr wrap="square" lIns="0" tIns="0" rIns="0" bIns="0" rtlCol="0"/>
              <a:lstStyle/>
              <a:p>
                <a:endParaRPr/>
              </a:p>
            </p:txBody>
          </p:sp>
        </p:grpSp>
      </p:grpSp>
      <p:sp>
        <p:nvSpPr>
          <p:cNvPr id="21" name="Title 1">
            <a:extLst>
              <a:ext uri="{FF2B5EF4-FFF2-40B4-BE49-F238E27FC236}">
                <a16:creationId xmlns:a16="http://schemas.microsoft.com/office/drawing/2014/main" id="{6B30396E-A882-85C4-5A84-C15F1F5FFD83}"/>
              </a:ext>
            </a:extLst>
          </p:cNvPr>
          <p:cNvSpPr txBox="1">
            <a:spLocks/>
          </p:cNvSpPr>
          <p:nvPr/>
        </p:nvSpPr>
        <p:spPr>
          <a:xfrm>
            <a:off x="1181272" y="643778"/>
            <a:ext cx="9600856" cy="67710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Overall Recommendations</a:t>
            </a:r>
          </a:p>
        </p:txBody>
      </p:sp>
      <p:sp>
        <p:nvSpPr>
          <p:cNvPr id="3" name="TextBox 2">
            <a:extLst>
              <a:ext uri="{FF2B5EF4-FFF2-40B4-BE49-F238E27FC236}">
                <a16:creationId xmlns:a16="http://schemas.microsoft.com/office/drawing/2014/main" id="{5F27713A-DB47-2BE5-02B3-47C4977EA67C}"/>
              </a:ext>
            </a:extLst>
          </p:cNvPr>
          <p:cNvSpPr txBox="1"/>
          <p:nvPr/>
        </p:nvSpPr>
        <p:spPr>
          <a:xfrm>
            <a:off x="2322342" y="1647282"/>
            <a:ext cx="9361715" cy="3709349"/>
          </a:xfrm>
          <a:prstGeom prst="rect">
            <a:avLst/>
          </a:prstGeom>
          <a:noFill/>
        </p:spPr>
        <p:txBody>
          <a:bodyPr wrap="square" rtlCol="0">
            <a:spAutoFit/>
          </a:bodyPr>
          <a:lstStyle/>
          <a:p>
            <a:pPr>
              <a:lnSpc>
                <a:spcPct val="150000"/>
              </a:lnSpc>
            </a:pPr>
            <a:r>
              <a:rPr lang="en-US" sz="3200" dirty="0"/>
              <a:t>Personalized support and training</a:t>
            </a:r>
          </a:p>
          <a:p>
            <a:pPr>
              <a:lnSpc>
                <a:spcPct val="150000"/>
              </a:lnSpc>
            </a:pPr>
            <a:r>
              <a:rPr lang="en-US" sz="3200" dirty="0"/>
              <a:t>Multi-formatted training and ongoing support</a:t>
            </a:r>
          </a:p>
          <a:p>
            <a:pPr>
              <a:lnSpc>
                <a:spcPct val="150000"/>
              </a:lnSpc>
            </a:pPr>
            <a:r>
              <a:rPr lang="en-US" sz="3200" dirty="0"/>
              <a:t>Tangible training and reference materials</a:t>
            </a:r>
          </a:p>
          <a:p>
            <a:pPr>
              <a:lnSpc>
                <a:spcPct val="150000"/>
              </a:lnSpc>
            </a:pPr>
            <a:r>
              <a:rPr lang="en-US" sz="3200" dirty="0"/>
              <a:t>Ongoing support and training</a:t>
            </a:r>
          </a:p>
          <a:p>
            <a:pPr>
              <a:lnSpc>
                <a:spcPct val="150000"/>
              </a:lnSpc>
            </a:pPr>
            <a:r>
              <a:rPr lang="en-US" sz="3200" dirty="0"/>
              <a:t>Invite support staff to training</a:t>
            </a:r>
          </a:p>
        </p:txBody>
      </p:sp>
      <p:pic>
        <p:nvPicPr>
          <p:cNvPr id="5" name="Graphic 4" descr="Cycle with people with solid fill">
            <a:extLst>
              <a:ext uri="{FF2B5EF4-FFF2-40B4-BE49-F238E27FC236}">
                <a16:creationId xmlns:a16="http://schemas.microsoft.com/office/drawing/2014/main" id="{CC1663FA-CD1C-9970-7AC2-BA17414371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3463" y="4654029"/>
            <a:ext cx="914400" cy="914400"/>
          </a:xfrm>
          <a:prstGeom prst="rect">
            <a:avLst/>
          </a:prstGeom>
        </p:spPr>
      </p:pic>
      <p:pic>
        <p:nvPicPr>
          <p:cNvPr id="9" name="Graphic 8" descr="Call center with solid fill">
            <a:extLst>
              <a:ext uri="{FF2B5EF4-FFF2-40B4-BE49-F238E27FC236}">
                <a16:creationId xmlns:a16="http://schemas.microsoft.com/office/drawing/2014/main" id="{F3D3C12A-1EDC-5AE0-2BEB-855323ECDE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4607" y="3948080"/>
            <a:ext cx="739885" cy="739885"/>
          </a:xfrm>
          <a:prstGeom prst="rect">
            <a:avLst/>
          </a:prstGeom>
        </p:spPr>
      </p:pic>
      <p:pic>
        <p:nvPicPr>
          <p:cNvPr id="22" name="Graphic 21" descr="Checklist with solid fill">
            <a:extLst>
              <a:ext uri="{FF2B5EF4-FFF2-40B4-BE49-F238E27FC236}">
                <a16:creationId xmlns:a16="http://schemas.microsoft.com/office/drawing/2014/main" id="{0DBF0410-B616-325D-3CE5-4C822A06D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21815" y="3173744"/>
            <a:ext cx="673654" cy="673654"/>
          </a:xfrm>
          <a:prstGeom prst="rect">
            <a:avLst/>
          </a:prstGeom>
        </p:spPr>
      </p:pic>
      <p:pic>
        <p:nvPicPr>
          <p:cNvPr id="24" name="Graphic 23" descr="Theatre with solid fill">
            <a:extLst>
              <a:ext uri="{FF2B5EF4-FFF2-40B4-BE49-F238E27FC236}">
                <a16:creationId xmlns:a16="http://schemas.microsoft.com/office/drawing/2014/main" id="{C20848F5-3556-07A0-B6C7-92A084CD36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63900" y="2454685"/>
            <a:ext cx="589484" cy="589484"/>
          </a:xfrm>
          <a:prstGeom prst="rect">
            <a:avLst/>
          </a:prstGeom>
        </p:spPr>
      </p:pic>
      <p:pic>
        <p:nvPicPr>
          <p:cNvPr id="26" name="Graphic 25" descr="Boardroom with solid fill">
            <a:extLst>
              <a:ext uri="{FF2B5EF4-FFF2-40B4-BE49-F238E27FC236}">
                <a16:creationId xmlns:a16="http://schemas.microsoft.com/office/drawing/2014/main" id="{F5CB7BD5-1496-4785-5416-0BBE164899D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81272" y="1560194"/>
            <a:ext cx="914400" cy="914400"/>
          </a:xfrm>
          <a:prstGeom prst="rect">
            <a:avLst/>
          </a:prstGeom>
        </p:spPr>
      </p:pic>
    </p:spTree>
    <p:extLst>
      <p:ext uri="{BB962C8B-B14F-4D97-AF65-F5344CB8AC3E}">
        <p14:creationId xmlns:p14="http://schemas.microsoft.com/office/powerpoint/2010/main" val="2587093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F48C22BD-19C2-855B-C6B7-4B23B8A81402}"/>
              </a:ext>
            </a:extLst>
          </p:cNvPr>
          <p:cNvSpPr/>
          <p:nvPr/>
        </p:nvSpPr>
        <p:spPr>
          <a:xfrm>
            <a:off x="0" y="0"/>
            <a:ext cx="10172700" cy="1371600"/>
          </a:xfrm>
          <a:custGeom>
            <a:avLst/>
            <a:gdLst/>
            <a:ahLst/>
            <a:cxnLst/>
            <a:rect l="l" t="t" r="r" b="b"/>
            <a:pathLst>
              <a:path w="7973695" h="1371600">
                <a:moveTo>
                  <a:pt x="7973568" y="0"/>
                </a:moveTo>
                <a:lnTo>
                  <a:pt x="0" y="0"/>
                </a:lnTo>
                <a:lnTo>
                  <a:pt x="0" y="1371600"/>
                </a:lnTo>
                <a:lnTo>
                  <a:pt x="6318504" y="1371600"/>
                </a:lnTo>
                <a:lnTo>
                  <a:pt x="6365181" y="1370369"/>
                </a:lnTo>
                <a:lnTo>
                  <a:pt x="6410590" y="1366705"/>
                </a:lnTo>
                <a:lnTo>
                  <a:pt x="6454831" y="1360652"/>
                </a:lnTo>
                <a:lnTo>
                  <a:pt x="6497999" y="1352253"/>
                </a:lnTo>
                <a:lnTo>
                  <a:pt x="6540195" y="1341553"/>
                </a:lnTo>
                <a:lnTo>
                  <a:pt x="6581517" y="1328594"/>
                </a:lnTo>
                <a:lnTo>
                  <a:pt x="6622062" y="1313421"/>
                </a:lnTo>
                <a:lnTo>
                  <a:pt x="6661928" y="1296077"/>
                </a:lnTo>
                <a:lnTo>
                  <a:pt x="6701215" y="1276605"/>
                </a:lnTo>
                <a:lnTo>
                  <a:pt x="6740021" y="1255051"/>
                </a:lnTo>
                <a:lnTo>
                  <a:pt x="6778443" y="1231456"/>
                </a:lnTo>
                <a:lnTo>
                  <a:pt x="6816580" y="1205865"/>
                </a:lnTo>
                <a:lnTo>
                  <a:pt x="6854530" y="1178321"/>
                </a:lnTo>
                <a:lnTo>
                  <a:pt x="6892392" y="1148868"/>
                </a:lnTo>
                <a:lnTo>
                  <a:pt x="6930264" y="1117550"/>
                </a:lnTo>
                <a:lnTo>
                  <a:pt x="6968244" y="1084410"/>
                </a:lnTo>
                <a:lnTo>
                  <a:pt x="7006430" y="1049492"/>
                </a:lnTo>
                <a:lnTo>
                  <a:pt x="7044921" y="1012840"/>
                </a:lnTo>
                <a:lnTo>
                  <a:pt x="7083815" y="974498"/>
                </a:lnTo>
                <a:lnTo>
                  <a:pt x="7123210" y="934508"/>
                </a:lnTo>
                <a:lnTo>
                  <a:pt x="7163204" y="892915"/>
                </a:lnTo>
                <a:lnTo>
                  <a:pt x="7203897" y="849762"/>
                </a:lnTo>
                <a:lnTo>
                  <a:pt x="7245385" y="805093"/>
                </a:lnTo>
                <a:lnTo>
                  <a:pt x="7287768" y="758952"/>
                </a:lnTo>
                <a:lnTo>
                  <a:pt x="7973568" y="0"/>
                </a:lnTo>
                <a:close/>
              </a:path>
            </a:pathLst>
          </a:custGeom>
          <a:solidFill>
            <a:srgbClr val="004F7A">
              <a:alpha val="25000"/>
            </a:srgbClr>
          </a:solidFill>
        </p:spPr>
        <p:txBody>
          <a:bodyPr wrap="square" lIns="0" tIns="0" rIns="0" bIns="0" rtlCol="0"/>
          <a:lstStyle/>
          <a:p>
            <a:endParaRPr dirty="0"/>
          </a:p>
        </p:txBody>
      </p:sp>
      <p:sp>
        <p:nvSpPr>
          <p:cNvPr id="12" name="object 4">
            <a:extLst>
              <a:ext uri="{FF2B5EF4-FFF2-40B4-BE49-F238E27FC236}">
                <a16:creationId xmlns:a16="http://schemas.microsoft.com/office/drawing/2014/main" id="{4CF18BD4-5053-B8AB-D892-AD870157976C}"/>
              </a:ext>
            </a:extLst>
          </p:cNvPr>
          <p:cNvSpPr/>
          <p:nvPr/>
        </p:nvSpPr>
        <p:spPr>
          <a:xfrm>
            <a:off x="0" y="5989320"/>
            <a:ext cx="8293554" cy="868680"/>
          </a:xfrm>
          <a:custGeom>
            <a:avLst/>
            <a:gdLst/>
            <a:ahLst/>
            <a:cxnLst/>
            <a:rect l="l" t="t" r="r" b="b"/>
            <a:pathLst>
              <a:path w="6572250" h="868679">
                <a:moveTo>
                  <a:pt x="6457950" y="0"/>
                </a:moveTo>
                <a:lnTo>
                  <a:pt x="228600" y="0"/>
                </a:lnTo>
                <a:lnTo>
                  <a:pt x="182529" y="4644"/>
                </a:lnTo>
                <a:lnTo>
                  <a:pt x="139619" y="17964"/>
                </a:lnTo>
                <a:lnTo>
                  <a:pt x="100788" y="39041"/>
                </a:lnTo>
                <a:lnTo>
                  <a:pt x="66955" y="66955"/>
                </a:lnTo>
                <a:lnTo>
                  <a:pt x="39041" y="100788"/>
                </a:lnTo>
                <a:lnTo>
                  <a:pt x="17964" y="139619"/>
                </a:lnTo>
                <a:lnTo>
                  <a:pt x="4644" y="182529"/>
                </a:lnTo>
                <a:lnTo>
                  <a:pt x="0" y="228599"/>
                </a:lnTo>
                <a:lnTo>
                  <a:pt x="0" y="868679"/>
                </a:lnTo>
                <a:lnTo>
                  <a:pt x="6572250" y="868679"/>
                </a:lnTo>
                <a:lnTo>
                  <a:pt x="6572250" y="114299"/>
                </a:lnTo>
                <a:lnTo>
                  <a:pt x="6563268" y="69806"/>
                </a:lnTo>
                <a:lnTo>
                  <a:pt x="6538774" y="33475"/>
                </a:lnTo>
                <a:lnTo>
                  <a:pt x="6502443" y="8981"/>
                </a:lnTo>
                <a:lnTo>
                  <a:pt x="6457950" y="0"/>
                </a:lnTo>
                <a:close/>
              </a:path>
            </a:pathLst>
          </a:custGeom>
          <a:solidFill>
            <a:srgbClr val="EAF3E6"/>
          </a:solidFill>
        </p:spPr>
        <p:txBody>
          <a:bodyPr wrap="square" lIns="0" tIns="0" rIns="0" bIns="0" rtlCol="0"/>
          <a:lstStyle/>
          <a:p>
            <a:endParaRPr/>
          </a:p>
        </p:txBody>
      </p:sp>
      <p:sp>
        <p:nvSpPr>
          <p:cNvPr id="13" name="object 5">
            <a:extLst>
              <a:ext uri="{FF2B5EF4-FFF2-40B4-BE49-F238E27FC236}">
                <a16:creationId xmlns:a16="http://schemas.microsoft.com/office/drawing/2014/main" id="{637860CE-F29E-6E19-6014-6CA4699345AC}"/>
              </a:ext>
            </a:extLst>
          </p:cNvPr>
          <p:cNvSpPr/>
          <p:nvPr/>
        </p:nvSpPr>
        <p:spPr>
          <a:xfrm>
            <a:off x="0" y="6163262"/>
            <a:ext cx="12115800" cy="695325"/>
          </a:xfrm>
          <a:custGeom>
            <a:avLst/>
            <a:gdLst/>
            <a:ahLst/>
            <a:cxnLst/>
            <a:rect l="l" t="t" r="r" b="b"/>
            <a:pathLst>
              <a:path w="9601200" h="695325">
                <a:moveTo>
                  <a:pt x="8830335" y="0"/>
                </a:moveTo>
                <a:lnTo>
                  <a:pt x="8375904" y="412140"/>
                </a:lnTo>
                <a:lnTo>
                  <a:pt x="6735063" y="412686"/>
                </a:lnTo>
                <a:lnTo>
                  <a:pt x="6688925" y="409820"/>
                </a:lnTo>
                <a:lnTo>
                  <a:pt x="6648636" y="399745"/>
                </a:lnTo>
                <a:lnTo>
                  <a:pt x="6595725" y="349102"/>
                </a:lnTo>
                <a:lnTo>
                  <a:pt x="6588163" y="304101"/>
                </a:lnTo>
                <a:lnTo>
                  <a:pt x="6587113" y="247387"/>
                </a:lnTo>
                <a:lnTo>
                  <a:pt x="6582494" y="143245"/>
                </a:lnTo>
                <a:lnTo>
                  <a:pt x="6581444" y="94475"/>
                </a:lnTo>
                <a:lnTo>
                  <a:pt x="6552412" y="28601"/>
                </a:lnTo>
                <a:lnTo>
                  <a:pt x="6517408" y="9473"/>
                </a:lnTo>
                <a:lnTo>
                  <a:pt x="6469888" y="2590"/>
                </a:lnTo>
                <a:lnTo>
                  <a:pt x="388620" y="2590"/>
                </a:lnTo>
                <a:lnTo>
                  <a:pt x="335327" y="3291"/>
                </a:lnTo>
                <a:lnTo>
                  <a:pt x="285293" y="5758"/>
                </a:lnTo>
                <a:lnTo>
                  <a:pt x="238692" y="10541"/>
                </a:lnTo>
                <a:lnTo>
                  <a:pt x="195701" y="18190"/>
                </a:lnTo>
                <a:lnTo>
                  <a:pt x="156492" y="29253"/>
                </a:lnTo>
                <a:lnTo>
                  <a:pt x="121242" y="44281"/>
                </a:lnTo>
                <a:lnTo>
                  <a:pt x="63315" y="88428"/>
                </a:lnTo>
                <a:lnTo>
                  <a:pt x="23317" y="155025"/>
                </a:lnTo>
                <a:lnTo>
                  <a:pt x="10480" y="198116"/>
                </a:lnTo>
                <a:lnTo>
                  <a:pt x="2649" y="248467"/>
                </a:lnTo>
                <a:lnTo>
                  <a:pt x="0" y="306628"/>
                </a:lnTo>
                <a:lnTo>
                  <a:pt x="0" y="694740"/>
                </a:lnTo>
                <a:lnTo>
                  <a:pt x="9106109" y="694673"/>
                </a:lnTo>
                <a:lnTo>
                  <a:pt x="9165126" y="694204"/>
                </a:lnTo>
                <a:lnTo>
                  <a:pt x="9220452" y="692931"/>
                </a:lnTo>
                <a:lnTo>
                  <a:pt x="9272070" y="690452"/>
                </a:lnTo>
                <a:lnTo>
                  <a:pt x="9319965" y="686365"/>
                </a:lnTo>
                <a:lnTo>
                  <a:pt x="9364119" y="680268"/>
                </a:lnTo>
                <a:lnTo>
                  <a:pt x="9404518" y="671758"/>
                </a:lnTo>
                <a:lnTo>
                  <a:pt x="9441146" y="660435"/>
                </a:lnTo>
                <a:lnTo>
                  <a:pt x="9503022" y="627738"/>
                </a:lnTo>
                <a:lnTo>
                  <a:pt x="9549620" y="578960"/>
                </a:lnTo>
                <a:lnTo>
                  <a:pt x="9580811" y="510885"/>
                </a:lnTo>
                <a:lnTo>
                  <a:pt x="9590589" y="468606"/>
                </a:lnTo>
                <a:lnTo>
                  <a:pt x="9596468" y="420297"/>
                </a:lnTo>
                <a:lnTo>
                  <a:pt x="9598431" y="365556"/>
                </a:lnTo>
                <a:lnTo>
                  <a:pt x="9601200" y="2590"/>
                </a:lnTo>
                <a:lnTo>
                  <a:pt x="8830335" y="0"/>
                </a:lnTo>
                <a:close/>
              </a:path>
            </a:pathLst>
          </a:custGeom>
          <a:solidFill>
            <a:srgbClr val="285982"/>
          </a:solidFill>
        </p:spPr>
        <p:txBody>
          <a:bodyPr wrap="square" lIns="0" tIns="0" rIns="0" bIns="0" rtlCol="0"/>
          <a:lstStyle/>
          <a:p>
            <a:endParaRPr/>
          </a:p>
        </p:txBody>
      </p:sp>
      <p:pic>
        <p:nvPicPr>
          <p:cNvPr id="14" name="object 6">
            <a:extLst>
              <a:ext uri="{FF2B5EF4-FFF2-40B4-BE49-F238E27FC236}">
                <a16:creationId xmlns:a16="http://schemas.microsoft.com/office/drawing/2014/main" id="{07AB4606-51E9-F161-B94A-8F7656763FC1}"/>
              </a:ext>
            </a:extLst>
          </p:cNvPr>
          <p:cNvPicPr/>
          <p:nvPr/>
        </p:nvPicPr>
        <p:blipFill>
          <a:blip r:embed="rId2" cstate="print"/>
          <a:stretch>
            <a:fillRect/>
          </a:stretch>
        </p:blipFill>
        <p:spPr>
          <a:xfrm>
            <a:off x="8584938" y="5324208"/>
            <a:ext cx="2330712" cy="1371600"/>
          </a:xfrm>
          <a:prstGeom prst="rect">
            <a:avLst/>
          </a:prstGeom>
        </p:spPr>
      </p:pic>
      <p:grpSp>
        <p:nvGrpSpPr>
          <p:cNvPr id="20" name="Group 19">
            <a:extLst>
              <a:ext uri="{FF2B5EF4-FFF2-40B4-BE49-F238E27FC236}">
                <a16:creationId xmlns:a16="http://schemas.microsoft.com/office/drawing/2014/main" id="{5633E15B-F88C-3436-80B2-44060DA0A15C}"/>
              </a:ext>
            </a:extLst>
          </p:cNvPr>
          <p:cNvGrpSpPr/>
          <p:nvPr/>
        </p:nvGrpSpPr>
        <p:grpSpPr>
          <a:xfrm>
            <a:off x="8877298" y="256632"/>
            <a:ext cx="3084195" cy="3172368"/>
            <a:chOff x="6743696" y="228601"/>
            <a:chExt cx="3084195" cy="3172368"/>
          </a:xfrm>
        </p:grpSpPr>
        <p:sp>
          <p:nvSpPr>
            <p:cNvPr id="15" name="object 7">
              <a:extLst>
                <a:ext uri="{FF2B5EF4-FFF2-40B4-BE49-F238E27FC236}">
                  <a16:creationId xmlns:a16="http://schemas.microsoft.com/office/drawing/2014/main" id="{3FDDF32E-A0D9-FE07-536A-874F02CE81F4}"/>
                </a:ext>
              </a:extLst>
            </p:cNvPr>
            <p:cNvSpPr/>
            <p:nvPr/>
          </p:nvSpPr>
          <p:spPr>
            <a:xfrm>
              <a:off x="7589499" y="228601"/>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04E7A">
                <a:alpha val="19999"/>
              </a:srgbClr>
            </a:solidFill>
          </p:spPr>
          <p:txBody>
            <a:bodyPr wrap="square" lIns="0" tIns="0" rIns="0" bIns="0" rtlCol="0"/>
            <a:lstStyle/>
            <a:p>
              <a:endParaRPr/>
            </a:p>
          </p:txBody>
        </p:sp>
        <p:grpSp>
          <p:nvGrpSpPr>
            <p:cNvPr id="16" name="object 8">
              <a:extLst>
                <a:ext uri="{FF2B5EF4-FFF2-40B4-BE49-F238E27FC236}">
                  <a16:creationId xmlns:a16="http://schemas.microsoft.com/office/drawing/2014/main" id="{0CC14F43-FCFE-C752-730C-9553C43854E0}"/>
                </a:ext>
              </a:extLst>
            </p:cNvPr>
            <p:cNvGrpSpPr/>
            <p:nvPr/>
          </p:nvGrpSpPr>
          <p:grpSpPr>
            <a:xfrm>
              <a:off x="6743696" y="1102269"/>
              <a:ext cx="3084195" cy="2298700"/>
              <a:chOff x="6743696" y="1102269"/>
              <a:chExt cx="3084195" cy="2298700"/>
            </a:xfrm>
          </p:grpSpPr>
          <p:sp>
            <p:nvSpPr>
              <p:cNvPr id="17" name="object 9">
                <a:extLst>
                  <a:ext uri="{FF2B5EF4-FFF2-40B4-BE49-F238E27FC236}">
                    <a16:creationId xmlns:a16="http://schemas.microsoft.com/office/drawing/2014/main" id="{EA50DEBB-3450-C883-5C00-45AF424B3F67}"/>
                  </a:ext>
                </a:extLst>
              </p:cNvPr>
              <p:cNvSpPr/>
              <p:nvPr/>
            </p:nvSpPr>
            <p:spPr>
              <a:xfrm>
                <a:off x="7589499" y="1973747"/>
                <a:ext cx="1389380" cy="1427480"/>
              </a:xfrm>
              <a:custGeom>
                <a:avLst/>
                <a:gdLst/>
                <a:ahLst/>
                <a:cxnLst/>
                <a:rect l="l" t="t" r="r" b="b"/>
                <a:pathLst>
                  <a:path w="1389379" h="1427479">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48BB5">
                  <a:alpha val="19999"/>
                </a:srgbClr>
              </a:solidFill>
            </p:spPr>
            <p:txBody>
              <a:bodyPr wrap="square" lIns="0" tIns="0" rIns="0" bIns="0" rtlCol="0"/>
              <a:lstStyle/>
              <a:p>
                <a:endParaRPr/>
              </a:p>
            </p:txBody>
          </p:sp>
          <p:sp>
            <p:nvSpPr>
              <p:cNvPr id="18" name="object 10">
                <a:extLst>
                  <a:ext uri="{FF2B5EF4-FFF2-40B4-BE49-F238E27FC236}">
                    <a16:creationId xmlns:a16="http://schemas.microsoft.com/office/drawing/2014/main" id="{F3024C31-4F46-616D-76A0-952BEB913740}"/>
                  </a:ext>
                </a:extLst>
              </p:cNvPr>
              <p:cNvSpPr/>
              <p:nvPr/>
            </p:nvSpPr>
            <p:spPr>
              <a:xfrm>
                <a:off x="8437983" y="110369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37" y="847277"/>
                    </a:lnTo>
                    <a:lnTo>
                      <a:pt x="1371980" y="805023"/>
                    </a:lnTo>
                    <a:lnTo>
                      <a:pt x="1384965" y="760006"/>
                    </a:lnTo>
                    <a:lnTo>
                      <a:pt x="1389294" y="713606"/>
                    </a:lnTo>
                    <a:lnTo>
                      <a:pt x="1384965" y="667207"/>
                    </a:lnTo>
                    <a:lnTo>
                      <a:pt x="1371980" y="622189"/>
                    </a:lnTo>
                    <a:lnTo>
                      <a:pt x="1350337" y="579935"/>
                    </a:lnTo>
                    <a:lnTo>
                      <a:pt x="1320037" y="541826"/>
                    </a:lnTo>
                    <a:lnTo>
                      <a:pt x="861860" y="71151"/>
                    </a:lnTo>
                    <a:lnTo>
                      <a:pt x="824765" y="40022"/>
                    </a:lnTo>
                    <a:lnTo>
                      <a:pt x="783636" y="17787"/>
                    </a:lnTo>
                    <a:lnTo>
                      <a:pt x="739816" y="4446"/>
                    </a:lnTo>
                    <a:lnTo>
                      <a:pt x="694650" y="0"/>
                    </a:lnTo>
                    <a:close/>
                  </a:path>
                </a:pathLst>
              </a:custGeom>
              <a:solidFill>
                <a:srgbClr val="40AD49">
                  <a:alpha val="19999"/>
                </a:srgbClr>
              </a:solidFill>
            </p:spPr>
            <p:txBody>
              <a:bodyPr wrap="square" lIns="0" tIns="0" rIns="0" bIns="0" rtlCol="0"/>
              <a:lstStyle/>
              <a:p>
                <a:endParaRPr/>
              </a:p>
            </p:txBody>
          </p:sp>
          <p:sp>
            <p:nvSpPr>
              <p:cNvPr id="19" name="object 11">
                <a:extLst>
                  <a:ext uri="{FF2B5EF4-FFF2-40B4-BE49-F238E27FC236}">
                    <a16:creationId xmlns:a16="http://schemas.microsoft.com/office/drawing/2014/main" id="{06AEF038-BD34-224E-8EA1-9D38B23C2BEC}"/>
                  </a:ext>
                </a:extLst>
              </p:cNvPr>
              <p:cNvSpPr/>
              <p:nvPr/>
            </p:nvSpPr>
            <p:spPr>
              <a:xfrm>
                <a:off x="6743696" y="110226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33D9CA">
                  <a:alpha val="19999"/>
                </a:srgbClr>
              </a:solidFill>
            </p:spPr>
            <p:txBody>
              <a:bodyPr wrap="square" lIns="0" tIns="0" rIns="0" bIns="0" rtlCol="0"/>
              <a:lstStyle/>
              <a:p>
                <a:endParaRPr/>
              </a:p>
            </p:txBody>
          </p:sp>
        </p:grpSp>
      </p:grpSp>
      <p:sp>
        <p:nvSpPr>
          <p:cNvPr id="21" name="Title 1">
            <a:extLst>
              <a:ext uri="{FF2B5EF4-FFF2-40B4-BE49-F238E27FC236}">
                <a16:creationId xmlns:a16="http://schemas.microsoft.com/office/drawing/2014/main" id="{6B30396E-A882-85C4-5A84-C15F1F5FFD83}"/>
              </a:ext>
            </a:extLst>
          </p:cNvPr>
          <p:cNvSpPr txBox="1">
            <a:spLocks/>
          </p:cNvSpPr>
          <p:nvPr/>
        </p:nvSpPr>
        <p:spPr>
          <a:xfrm>
            <a:off x="1181272" y="643778"/>
            <a:ext cx="9600856" cy="67710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Comments? Questions?</a:t>
            </a:r>
          </a:p>
        </p:txBody>
      </p:sp>
      <p:sp>
        <p:nvSpPr>
          <p:cNvPr id="3" name="TextBox 2">
            <a:extLst>
              <a:ext uri="{FF2B5EF4-FFF2-40B4-BE49-F238E27FC236}">
                <a16:creationId xmlns:a16="http://schemas.microsoft.com/office/drawing/2014/main" id="{E4750E81-65B0-2095-5E9C-8EFCC14695C2}"/>
              </a:ext>
            </a:extLst>
          </p:cNvPr>
          <p:cNvSpPr txBox="1"/>
          <p:nvPr/>
        </p:nvSpPr>
        <p:spPr>
          <a:xfrm>
            <a:off x="873623" y="2523166"/>
            <a:ext cx="9152878" cy="2554545"/>
          </a:xfrm>
          <a:prstGeom prst="rect">
            <a:avLst/>
          </a:prstGeom>
          <a:noFill/>
        </p:spPr>
        <p:txBody>
          <a:bodyPr wrap="square" rtlCol="0">
            <a:spAutoFit/>
          </a:bodyPr>
          <a:lstStyle/>
          <a:p>
            <a:r>
              <a:rPr lang="en-US" sz="4000" dirty="0"/>
              <a:t>Cory Gilden 	</a:t>
            </a:r>
            <a:r>
              <a:rPr lang="en-US" sz="4000" dirty="0">
                <a:hlinkClick r:id="rId3"/>
              </a:rPr>
              <a:t>cgilden@natleadership.org</a:t>
            </a:r>
            <a:endParaRPr lang="en-US" sz="4000" dirty="0"/>
          </a:p>
          <a:p>
            <a:endParaRPr lang="en-US" sz="4000" dirty="0"/>
          </a:p>
          <a:p>
            <a:r>
              <a:rPr lang="en-US" sz="4000" dirty="0"/>
              <a:t>Caitlin Bailey </a:t>
            </a:r>
            <a:r>
              <a:rPr lang="en-US" sz="4000" dirty="0">
                <a:hlinkClick r:id="rId4"/>
              </a:rPr>
              <a:t>cbailey@natleadership.org</a:t>
            </a:r>
            <a:endParaRPr lang="en-US" sz="4000" dirty="0"/>
          </a:p>
          <a:p>
            <a:r>
              <a:rPr lang="en-US" sz="4000" dirty="0"/>
              <a:t> </a:t>
            </a:r>
          </a:p>
        </p:txBody>
      </p:sp>
    </p:spTree>
    <p:extLst>
      <p:ext uri="{BB962C8B-B14F-4D97-AF65-F5344CB8AC3E}">
        <p14:creationId xmlns:p14="http://schemas.microsoft.com/office/powerpoint/2010/main" val="1975921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F48C22BD-19C2-855B-C6B7-4B23B8A81402}"/>
              </a:ext>
            </a:extLst>
          </p:cNvPr>
          <p:cNvSpPr/>
          <p:nvPr/>
        </p:nvSpPr>
        <p:spPr>
          <a:xfrm>
            <a:off x="0" y="0"/>
            <a:ext cx="10172700" cy="1371600"/>
          </a:xfrm>
          <a:custGeom>
            <a:avLst/>
            <a:gdLst/>
            <a:ahLst/>
            <a:cxnLst/>
            <a:rect l="l" t="t" r="r" b="b"/>
            <a:pathLst>
              <a:path w="7973695" h="1371600">
                <a:moveTo>
                  <a:pt x="7973568" y="0"/>
                </a:moveTo>
                <a:lnTo>
                  <a:pt x="0" y="0"/>
                </a:lnTo>
                <a:lnTo>
                  <a:pt x="0" y="1371600"/>
                </a:lnTo>
                <a:lnTo>
                  <a:pt x="6318504" y="1371600"/>
                </a:lnTo>
                <a:lnTo>
                  <a:pt x="6365181" y="1370369"/>
                </a:lnTo>
                <a:lnTo>
                  <a:pt x="6410590" y="1366705"/>
                </a:lnTo>
                <a:lnTo>
                  <a:pt x="6454831" y="1360652"/>
                </a:lnTo>
                <a:lnTo>
                  <a:pt x="6497999" y="1352253"/>
                </a:lnTo>
                <a:lnTo>
                  <a:pt x="6540195" y="1341553"/>
                </a:lnTo>
                <a:lnTo>
                  <a:pt x="6581517" y="1328594"/>
                </a:lnTo>
                <a:lnTo>
                  <a:pt x="6622062" y="1313421"/>
                </a:lnTo>
                <a:lnTo>
                  <a:pt x="6661928" y="1296077"/>
                </a:lnTo>
                <a:lnTo>
                  <a:pt x="6701215" y="1276605"/>
                </a:lnTo>
                <a:lnTo>
                  <a:pt x="6740021" y="1255051"/>
                </a:lnTo>
                <a:lnTo>
                  <a:pt x="6778443" y="1231456"/>
                </a:lnTo>
                <a:lnTo>
                  <a:pt x="6816580" y="1205865"/>
                </a:lnTo>
                <a:lnTo>
                  <a:pt x="6854530" y="1178321"/>
                </a:lnTo>
                <a:lnTo>
                  <a:pt x="6892392" y="1148868"/>
                </a:lnTo>
                <a:lnTo>
                  <a:pt x="6930264" y="1117550"/>
                </a:lnTo>
                <a:lnTo>
                  <a:pt x="6968244" y="1084410"/>
                </a:lnTo>
                <a:lnTo>
                  <a:pt x="7006430" y="1049492"/>
                </a:lnTo>
                <a:lnTo>
                  <a:pt x="7044921" y="1012840"/>
                </a:lnTo>
                <a:lnTo>
                  <a:pt x="7083815" y="974498"/>
                </a:lnTo>
                <a:lnTo>
                  <a:pt x="7123210" y="934508"/>
                </a:lnTo>
                <a:lnTo>
                  <a:pt x="7163204" y="892915"/>
                </a:lnTo>
                <a:lnTo>
                  <a:pt x="7203897" y="849762"/>
                </a:lnTo>
                <a:lnTo>
                  <a:pt x="7245385" y="805093"/>
                </a:lnTo>
                <a:lnTo>
                  <a:pt x="7287768" y="758952"/>
                </a:lnTo>
                <a:lnTo>
                  <a:pt x="7973568" y="0"/>
                </a:lnTo>
                <a:close/>
              </a:path>
            </a:pathLst>
          </a:custGeom>
          <a:solidFill>
            <a:srgbClr val="004F7A">
              <a:alpha val="25000"/>
            </a:srgbClr>
          </a:solidFill>
        </p:spPr>
        <p:txBody>
          <a:bodyPr wrap="square" lIns="0" tIns="0" rIns="0" bIns="0" rtlCol="0"/>
          <a:lstStyle/>
          <a:p>
            <a:endParaRPr dirty="0"/>
          </a:p>
        </p:txBody>
      </p:sp>
      <p:sp>
        <p:nvSpPr>
          <p:cNvPr id="12" name="object 4">
            <a:extLst>
              <a:ext uri="{FF2B5EF4-FFF2-40B4-BE49-F238E27FC236}">
                <a16:creationId xmlns:a16="http://schemas.microsoft.com/office/drawing/2014/main" id="{4CF18BD4-5053-B8AB-D892-AD870157976C}"/>
              </a:ext>
            </a:extLst>
          </p:cNvPr>
          <p:cNvSpPr/>
          <p:nvPr/>
        </p:nvSpPr>
        <p:spPr>
          <a:xfrm>
            <a:off x="0" y="5989320"/>
            <a:ext cx="8293554" cy="868680"/>
          </a:xfrm>
          <a:custGeom>
            <a:avLst/>
            <a:gdLst/>
            <a:ahLst/>
            <a:cxnLst/>
            <a:rect l="l" t="t" r="r" b="b"/>
            <a:pathLst>
              <a:path w="6572250" h="868679">
                <a:moveTo>
                  <a:pt x="6457950" y="0"/>
                </a:moveTo>
                <a:lnTo>
                  <a:pt x="228600" y="0"/>
                </a:lnTo>
                <a:lnTo>
                  <a:pt x="182529" y="4644"/>
                </a:lnTo>
                <a:lnTo>
                  <a:pt x="139619" y="17964"/>
                </a:lnTo>
                <a:lnTo>
                  <a:pt x="100788" y="39041"/>
                </a:lnTo>
                <a:lnTo>
                  <a:pt x="66955" y="66955"/>
                </a:lnTo>
                <a:lnTo>
                  <a:pt x="39041" y="100788"/>
                </a:lnTo>
                <a:lnTo>
                  <a:pt x="17964" y="139619"/>
                </a:lnTo>
                <a:lnTo>
                  <a:pt x="4644" y="182529"/>
                </a:lnTo>
                <a:lnTo>
                  <a:pt x="0" y="228599"/>
                </a:lnTo>
                <a:lnTo>
                  <a:pt x="0" y="868679"/>
                </a:lnTo>
                <a:lnTo>
                  <a:pt x="6572250" y="868679"/>
                </a:lnTo>
                <a:lnTo>
                  <a:pt x="6572250" y="114299"/>
                </a:lnTo>
                <a:lnTo>
                  <a:pt x="6563268" y="69806"/>
                </a:lnTo>
                <a:lnTo>
                  <a:pt x="6538774" y="33475"/>
                </a:lnTo>
                <a:lnTo>
                  <a:pt x="6502443" y="8981"/>
                </a:lnTo>
                <a:lnTo>
                  <a:pt x="6457950" y="0"/>
                </a:lnTo>
                <a:close/>
              </a:path>
            </a:pathLst>
          </a:custGeom>
          <a:solidFill>
            <a:srgbClr val="EAF3E6"/>
          </a:solidFill>
        </p:spPr>
        <p:txBody>
          <a:bodyPr wrap="square" lIns="0" tIns="0" rIns="0" bIns="0" rtlCol="0"/>
          <a:lstStyle/>
          <a:p>
            <a:endParaRPr/>
          </a:p>
        </p:txBody>
      </p:sp>
      <p:sp>
        <p:nvSpPr>
          <p:cNvPr id="13" name="object 5">
            <a:extLst>
              <a:ext uri="{FF2B5EF4-FFF2-40B4-BE49-F238E27FC236}">
                <a16:creationId xmlns:a16="http://schemas.microsoft.com/office/drawing/2014/main" id="{637860CE-F29E-6E19-6014-6CA4699345AC}"/>
              </a:ext>
            </a:extLst>
          </p:cNvPr>
          <p:cNvSpPr/>
          <p:nvPr/>
        </p:nvSpPr>
        <p:spPr>
          <a:xfrm>
            <a:off x="0" y="6163262"/>
            <a:ext cx="12115800" cy="695325"/>
          </a:xfrm>
          <a:custGeom>
            <a:avLst/>
            <a:gdLst/>
            <a:ahLst/>
            <a:cxnLst/>
            <a:rect l="l" t="t" r="r" b="b"/>
            <a:pathLst>
              <a:path w="9601200" h="695325">
                <a:moveTo>
                  <a:pt x="8830335" y="0"/>
                </a:moveTo>
                <a:lnTo>
                  <a:pt x="8375904" y="412140"/>
                </a:lnTo>
                <a:lnTo>
                  <a:pt x="6735063" y="412686"/>
                </a:lnTo>
                <a:lnTo>
                  <a:pt x="6688925" y="409820"/>
                </a:lnTo>
                <a:lnTo>
                  <a:pt x="6648636" y="399745"/>
                </a:lnTo>
                <a:lnTo>
                  <a:pt x="6595725" y="349102"/>
                </a:lnTo>
                <a:lnTo>
                  <a:pt x="6588163" y="304101"/>
                </a:lnTo>
                <a:lnTo>
                  <a:pt x="6587113" y="247387"/>
                </a:lnTo>
                <a:lnTo>
                  <a:pt x="6582494" y="143245"/>
                </a:lnTo>
                <a:lnTo>
                  <a:pt x="6581444" y="94475"/>
                </a:lnTo>
                <a:lnTo>
                  <a:pt x="6552412" y="28601"/>
                </a:lnTo>
                <a:lnTo>
                  <a:pt x="6517408" y="9473"/>
                </a:lnTo>
                <a:lnTo>
                  <a:pt x="6469888" y="2590"/>
                </a:lnTo>
                <a:lnTo>
                  <a:pt x="388620" y="2590"/>
                </a:lnTo>
                <a:lnTo>
                  <a:pt x="335327" y="3291"/>
                </a:lnTo>
                <a:lnTo>
                  <a:pt x="285293" y="5758"/>
                </a:lnTo>
                <a:lnTo>
                  <a:pt x="238692" y="10541"/>
                </a:lnTo>
                <a:lnTo>
                  <a:pt x="195701" y="18190"/>
                </a:lnTo>
                <a:lnTo>
                  <a:pt x="156492" y="29253"/>
                </a:lnTo>
                <a:lnTo>
                  <a:pt x="121242" y="44281"/>
                </a:lnTo>
                <a:lnTo>
                  <a:pt x="63315" y="88428"/>
                </a:lnTo>
                <a:lnTo>
                  <a:pt x="23317" y="155025"/>
                </a:lnTo>
                <a:lnTo>
                  <a:pt x="10480" y="198116"/>
                </a:lnTo>
                <a:lnTo>
                  <a:pt x="2649" y="248467"/>
                </a:lnTo>
                <a:lnTo>
                  <a:pt x="0" y="306628"/>
                </a:lnTo>
                <a:lnTo>
                  <a:pt x="0" y="694740"/>
                </a:lnTo>
                <a:lnTo>
                  <a:pt x="9106109" y="694673"/>
                </a:lnTo>
                <a:lnTo>
                  <a:pt x="9165126" y="694204"/>
                </a:lnTo>
                <a:lnTo>
                  <a:pt x="9220452" y="692931"/>
                </a:lnTo>
                <a:lnTo>
                  <a:pt x="9272070" y="690452"/>
                </a:lnTo>
                <a:lnTo>
                  <a:pt x="9319965" y="686365"/>
                </a:lnTo>
                <a:lnTo>
                  <a:pt x="9364119" y="680268"/>
                </a:lnTo>
                <a:lnTo>
                  <a:pt x="9404518" y="671758"/>
                </a:lnTo>
                <a:lnTo>
                  <a:pt x="9441146" y="660435"/>
                </a:lnTo>
                <a:lnTo>
                  <a:pt x="9503022" y="627738"/>
                </a:lnTo>
                <a:lnTo>
                  <a:pt x="9549620" y="578960"/>
                </a:lnTo>
                <a:lnTo>
                  <a:pt x="9580811" y="510885"/>
                </a:lnTo>
                <a:lnTo>
                  <a:pt x="9590589" y="468606"/>
                </a:lnTo>
                <a:lnTo>
                  <a:pt x="9596468" y="420297"/>
                </a:lnTo>
                <a:lnTo>
                  <a:pt x="9598431" y="365556"/>
                </a:lnTo>
                <a:lnTo>
                  <a:pt x="9601200" y="2590"/>
                </a:lnTo>
                <a:lnTo>
                  <a:pt x="8830335" y="0"/>
                </a:lnTo>
                <a:close/>
              </a:path>
            </a:pathLst>
          </a:custGeom>
          <a:solidFill>
            <a:srgbClr val="285982"/>
          </a:solidFill>
        </p:spPr>
        <p:txBody>
          <a:bodyPr wrap="square" lIns="0" tIns="0" rIns="0" bIns="0" rtlCol="0"/>
          <a:lstStyle/>
          <a:p>
            <a:endParaRPr/>
          </a:p>
        </p:txBody>
      </p:sp>
      <p:pic>
        <p:nvPicPr>
          <p:cNvPr id="14" name="object 6">
            <a:extLst>
              <a:ext uri="{FF2B5EF4-FFF2-40B4-BE49-F238E27FC236}">
                <a16:creationId xmlns:a16="http://schemas.microsoft.com/office/drawing/2014/main" id="{07AB4606-51E9-F161-B94A-8F7656763FC1}"/>
              </a:ext>
            </a:extLst>
          </p:cNvPr>
          <p:cNvPicPr/>
          <p:nvPr/>
        </p:nvPicPr>
        <p:blipFill>
          <a:blip r:embed="rId3" cstate="print"/>
          <a:stretch>
            <a:fillRect/>
          </a:stretch>
        </p:blipFill>
        <p:spPr>
          <a:xfrm>
            <a:off x="8584938" y="5324208"/>
            <a:ext cx="2330712" cy="1371600"/>
          </a:xfrm>
          <a:prstGeom prst="rect">
            <a:avLst/>
          </a:prstGeom>
        </p:spPr>
      </p:pic>
      <p:grpSp>
        <p:nvGrpSpPr>
          <p:cNvPr id="20" name="Group 19">
            <a:extLst>
              <a:ext uri="{FF2B5EF4-FFF2-40B4-BE49-F238E27FC236}">
                <a16:creationId xmlns:a16="http://schemas.microsoft.com/office/drawing/2014/main" id="{5633E15B-F88C-3436-80B2-44060DA0A15C}"/>
              </a:ext>
            </a:extLst>
          </p:cNvPr>
          <p:cNvGrpSpPr/>
          <p:nvPr/>
        </p:nvGrpSpPr>
        <p:grpSpPr>
          <a:xfrm>
            <a:off x="8877298" y="256632"/>
            <a:ext cx="3084195" cy="3172368"/>
            <a:chOff x="6743696" y="228601"/>
            <a:chExt cx="3084195" cy="3172368"/>
          </a:xfrm>
        </p:grpSpPr>
        <p:sp>
          <p:nvSpPr>
            <p:cNvPr id="15" name="object 7">
              <a:extLst>
                <a:ext uri="{FF2B5EF4-FFF2-40B4-BE49-F238E27FC236}">
                  <a16:creationId xmlns:a16="http://schemas.microsoft.com/office/drawing/2014/main" id="{3FDDF32E-A0D9-FE07-536A-874F02CE81F4}"/>
                </a:ext>
              </a:extLst>
            </p:cNvPr>
            <p:cNvSpPr/>
            <p:nvPr/>
          </p:nvSpPr>
          <p:spPr>
            <a:xfrm>
              <a:off x="7589499" y="228601"/>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04E7A">
                <a:alpha val="19999"/>
              </a:srgbClr>
            </a:solidFill>
          </p:spPr>
          <p:txBody>
            <a:bodyPr wrap="square" lIns="0" tIns="0" rIns="0" bIns="0" rtlCol="0"/>
            <a:lstStyle/>
            <a:p>
              <a:endParaRPr/>
            </a:p>
          </p:txBody>
        </p:sp>
        <p:grpSp>
          <p:nvGrpSpPr>
            <p:cNvPr id="16" name="object 8">
              <a:extLst>
                <a:ext uri="{FF2B5EF4-FFF2-40B4-BE49-F238E27FC236}">
                  <a16:creationId xmlns:a16="http://schemas.microsoft.com/office/drawing/2014/main" id="{0CC14F43-FCFE-C752-730C-9553C43854E0}"/>
                </a:ext>
              </a:extLst>
            </p:cNvPr>
            <p:cNvGrpSpPr/>
            <p:nvPr/>
          </p:nvGrpSpPr>
          <p:grpSpPr>
            <a:xfrm>
              <a:off x="6743696" y="1102269"/>
              <a:ext cx="3084195" cy="2298700"/>
              <a:chOff x="6743696" y="1102269"/>
              <a:chExt cx="3084195" cy="2298700"/>
            </a:xfrm>
          </p:grpSpPr>
          <p:sp>
            <p:nvSpPr>
              <p:cNvPr id="17" name="object 9">
                <a:extLst>
                  <a:ext uri="{FF2B5EF4-FFF2-40B4-BE49-F238E27FC236}">
                    <a16:creationId xmlns:a16="http://schemas.microsoft.com/office/drawing/2014/main" id="{EA50DEBB-3450-C883-5C00-45AF424B3F67}"/>
                  </a:ext>
                </a:extLst>
              </p:cNvPr>
              <p:cNvSpPr/>
              <p:nvPr/>
            </p:nvSpPr>
            <p:spPr>
              <a:xfrm>
                <a:off x="7589499" y="1973747"/>
                <a:ext cx="1389380" cy="1427480"/>
              </a:xfrm>
              <a:custGeom>
                <a:avLst/>
                <a:gdLst/>
                <a:ahLst/>
                <a:cxnLst/>
                <a:rect l="l" t="t" r="r" b="b"/>
                <a:pathLst>
                  <a:path w="1389379" h="1427479">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48BB5">
                  <a:alpha val="19999"/>
                </a:srgbClr>
              </a:solidFill>
            </p:spPr>
            <p:txBody>
              <a:bodyPr wrap="square" lIns="0" tIns="0" rIns="0" bIns="0" rtlCol="0"/>
              <a:lstStyle/>
              <a:p>
                <a:endParaRPr/>
              </a:p>
            </p:txBody>
          </p:sp>
          <p:sp>
            <p:nvSpPr>
              <p:cNvPr id="18" name="object 10">
                <a:extLst>
                  <a:ext uri="{FF2B5EF4-FFF2-40B4-BE49-F238E27FC236}">
                    <a16:creationId xmlns:a16="http://schemas.microsoft.com/office/drawing/2014/main" id="{F3024C31-4F46-616D-76A0-952BEB913740}"/>
                  </a:ext>
                </a:extLst>
              </p:cNvPr>
              <p:cNvSpPr/>
              <p:nvPr/>
            </p:nvSpPr>
            <p:spPr>
              <a:xfrm>
                <a:off x="8437983" y="110369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37" y="847277"/>
                    </a:lnTo>
                    <a:lnTo>
                      <a:pt x="1371980" y="805023"/>
                    </a:lnTo>
                    <a:lnTo>
                      <a:pt x="1384965" y="760006"/>
                    </a:lnTo>
                    <a:lnTo>
                      <a:pt x="1389294" y="713606"/>
                    </a:lnTo>
                    <a:lnTo>
                      <a:pt x="1384965" y="667207"/>
                    </a:lnTo>
                    <a:lnTo>
                      <a:pt x="1371980" y="622189"/>
                    </a:lnTo>
                    <a:lnTo>
                      <a:pt x="1350337" y="579935"/>
                    </a:lnTo>
                    <a:lnTo>
                      <a:pt x="1320037" y="541826"/>
                    </a:lnTo>
                    <a:lnTo>
                      <a:pt x="861860" y="71151"/>
                    </a:lnTo>
                    <a:lnTo>
                      <a:pt x="824765" y="40022"/>
                    </a:lnTo>
                    <a:lnTo>
                      <a:pt x="783636" y="17787"/>
                    </a:lnTo>
                    <a:lnTo>
                      <a:pt x="739816" y="4446"/>
                    </a:lnTo>
                    <a:lnTo>
                      <a:pt x="694650" y="0"/>
                    </a:lnTo>
                    <a:close/>
                  </a:path>
                </a:pathLst>
              </a:custGeom>
              <a:solidFill>
                <a:srgbClr val="40AD49">
                  <a:alpha val="19999"/>
                </a:srgbClr>
              </a:solidFill>
            </p:spPr>
            <p:txBody>
              <a:bodyPr wrap="square" lIns="0" tIns="0" rIns="0" bIns="0" rtlCol="0"/>
              <a:lstStyle/>
              <a:p>
                <a:endParaRPr/>
              </a:p>
            </p:txBody>
          </p:sp>
          <p:sp>
            <p:nvSpPr>
              <p:cNvPr id="19" name="object 11">
                <a:extLst>
                  <a:ext uri="{FF2B5EF4-FFF2-40B4-BE49-F238E27FC236}">
                    <a16:creationId xmlns:a16="http://schemas.microsoft.com/office/drawing/2014/main" id="{06AEF038-BD34-224E-8EA1-9D38B23C2BEC}"/>
                  </a:ext>
                </a:extLst>
              </p:cNvPr>
              <p:cNvSpPr/>
              <p:nvPr/>
            </p:nvSpPr>
            <p:spPr>
              <a:xfrm>
                <a:off x="6743696" y="110226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33D9CA">
                  <a:alpha val="19999"/>
                </a:srgbClr>
              </a:solidFill>
            </p:spPr>
            <p:txBody>
              <a:bodyPr wrap="square" lIns="0" tIns="0" rIns="0" bIns="0" rtlCol="0"/>
              <a:lstStyle/>
              <a:p>
                <a:endParaRPr/>
              </a:p>
            </p:txBody>
          </p:sp>
        </p:grpSp>
      </p:grpSp>
      <p:sp>
        <p:nvSpPr>
          <p:cNvPr id="21" name="Title 1">
            <a:extLst>
              <a:ext uri="{FF2B5EF4-FFF2-40B4-BE49-F238E27FC236}">
                <a16:creationId xmlns:a16="http://schemas.microsoft.com/office/drawing/2014/main" id="{6B30396E-A882-85C4-5A84-C15F1F5FFD83}"/>
              </a:ext>
            </a:extLst>
          </p:cNvPr>
          <p:cNvSpPr txBox="1">
            <a:spLocks/>
          </p:cNvSpPr>
          <p:nvPr/>
        </p:nvSpPr>
        <p:spPr>
          <a:xfrm>
            <a:off x="1181272" y="125836"/>
            <a:ext cx="9600856" cy="119505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The National </a:t>
            </a:r>
          </a:p>
          <a:p>
            <a:pPr algn="l"/>
            <a:r>
              <a:rPr lang="en-US" sz="4400" b="1" dirty="0">
                <a:latin typeface="+mn-lt"/>
              </a:rPr>
              <a:t>Leadership Consortium</a:t>
            </a:r>
          </a:p>
        </p:txBody>
      </p:sp>
      <p:sp>
        <p:nvSpPr>
          <p:cNvPr id="22" name="TextBox 21">
            <a:extLst>
              <a:ext uri="{FF2B5EF4-FFF2-40B4-BE49-F238E27FC236}">
                <a16:creationId xmlns:a16="http://schemas.microsoft.com/office/drawing/2014/main" id="{AFDE2611-BAD6-7998-CF80-1AE33EEA86C1}"/>
              </a:ext>
            </a:extLst>
          </p:cNvPr>
          <p:cNvSpPr txBox="1"/>
          <p:nvPr/>
        </p:nvSpPr>
        <p:spPr>
          <a:xfrm>
            <a:off x="2743203" y="1868736"/>
            <a:ext cx="8819145" cy="1015663"/>
          </a:xfrm>
          <a:prstGeom prst="rect">
            <a:avLst/>
          </a:prstGeom>
          <a:noFill/>
        </p:spPr>
        <p:txBody>
          <a:bodyPr wrap="square" rtlCol="0">
            <a:spAutoFit/>
          </a:bodyPr>
          <a:lstStyle/>
          <a:p>
            <a:r>
              <a:rPr lang="en-US" sz="3000" dirty="0"/>
              <a:t>Caitlin Bailey (</a:t>
            </a:r>
            <a:r>
              <a:rPr lang="en-US" sz="3000" dirty="0">
                <a:ea typeface="+mn-lt"/>
                <a:cs typeface="+mn-lt"/>
              </a:rPr>
              <a:t>She</a:t>
            </a:r>
            <a:r>
              <a:rPr lang="en-US" sz="3000" dirty="0"/>
              <a:t>/</a:t>
            </a:r>
            <a:r>
              <a:rPr lang="en-US" sz="3000" dirty="0">
                <a:ea typeface="+mn-lt"/>
                <a:cs typeface="+mn-lt"/>
              </a:rPr>
              <a:t>Her</a:t>
            </a:r>
            <a:r>
              <a:rPr lang="en-US" sz="3000" dirty="0"/>
              <a:t>), Co-Director </a:t>
            </a:r>
          </a:p>
          <a:p>
            <a:r>
              <a:rPr lang="en-US" sz="3000" dirty="0"/>
              <a:t>National Leadership Consortium</a:t>
            </a:r>
          </a:p>
        </p:txBody>
      </p:sp>
      <p:pic>
        <p:nvPicPr>
          <p:cNvPr id="23" name="Picture 22" descr="A person smiling for the camera&#10;&#10;Description automatically generated with low confidence">
            <a:extLst>
              <a:ext uri="{FF2B5EF4-FFF2-40B4-BE49-F238E27FC236}">
                <a16:creationId xmlns:a16="http://schemas.microsoft.com/office/drawing/2014/main" id="{443329F4-982D-5DA9-F2F9-840F79200D3A}"/>
              </a:ext>
            </a:extLst>
          </p:cNvPr>
          <p:cNvPicPr>
            <a:picLocks noChangeAspect="1"/>
          </p:cNvPicPr>
          <p:nvPr/>
        </p:nvPicPr>
        <p:blipFill rotWithShape="1">
          <a:blip r:embed="rId4">
            <a:extLst>
              <a:ext uri="{28A0092B-C50C-407E-A947-70E740481C1C}">
                <a14:useLocalDpi xmlns:a14="http://schemas.microsoft.com/office/drawing/2010/main" val="0"/>
              </a:ext>
            </a:extLst>
          </a:blip>
          <a:srcRect t="-1" b="11030"/>
          <a:stretch/>
        </p:blipFill>
        <p:spPr>
          <a:xfrm>
            <a:off x="1308718" y="3416054"/>
            <a:ext cx="1129576" cy="1406964"/>
          </a:xfrm>
          <a:prstGeom prst="rect">
            <a:avLst/>
          </a:prstGeom>
          <a:ln>
            <a:solidFill>
              <a:schemeClr val="tx1"/>
            </a:solidFill>
          </a:ln>
        </p:spPr>
      </p:pic>
      <p:pic>
        <p:nvPicPr>
          <p:cNvPr id="24" name="Picture 23">
            <a:extLst>
              <a:ext uri="{FF2B5EF4-FFF2-40B4-BE49-F238E27FC236}">
                <a16:creationId xmlns:a16="http://schemas.microsoft.com/office/drawing/2014/main" id="{3BC8F51F-5F67-FF11-D1AC-48DD4EA1F41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08718" y="1689941"/>
            <a:ext cx="1129576" cy="1410729"/>
          </a:xfrm>
          <a:prstGeom prst="rect">
            <a:avLst/>
          </a:prstGeom>
          <a:ln>
            <a:solidFill>
              <a:schemeClr val="tx1"/>
            </a:solidFill>
          </a:ln>
        </p:spPr>
      </p:pic>
      <p:sp>
        <p:nvSpPr>
          <p:cNvPr id="25" name="TextBox 24">
            <a:extLst>
              <a:ext uri="{FF2B5EF4-FFF2-40B4-BE49-F238E27FC236}">
                <a16:creationId xmlns:a16="http://schemas.microsoft.com/office/drawing/2014/main" id="{F4D5D669-EA2B-D04E-FF30-5D319B54FCC8}"/>
              </a:ext>
            </a:extLst>
          </p:cNvPr>
          <p:cNvSpPr txBox="1"/>
          <p:nvPr/>
        </p:nvSpPr>
        <p:spPr>
          <a:xfrm>
            <a:off x="2743202" y="3629748"/>
            <a:ext cx="9067158" cy="1015663"/>
          </a:xfrm>
          <a:prstGeom prst="rect">
            <a:avLst/>
          </a:prstGeom>
          <a:noFill/>
        </p:spPr>
        <p:txBody>
          <a:bodyPr wrap="square" lIns="91440" tIns="45720" rIns="91440" bIns="45720" anchor="t">
            <a:spAutoFit/>
          </a:bodyPr>
          <a:lstStyle/>
          <a:p>
            <a:r>
              <a:rPr lang="en-US" sz="3000" dirty="0"/>
              <a:t>Cory Gilden (She/Her), Research &amp; Evaluation Manager</a:t>
            </a:r>
          </a:p>
          <a:p>
            <a:r>
              <a:rPr lang="en-US" sz="3000" dirty="0"/>
              <a:t>National Leadership Consortium</a:t>
            </a:r>
          </a:p>
        </p:txBody>
      </p:sp>
      <p:pic>
        <p:nvPicPr>
          <p:cNvPr id="26" name="Graphic 25" descr="Woman">
            <a:extLst>
              <a:ext uri="{FF2B5EF4-FFF2-40B4-BE49-F238E27FC236}">
                <a16:creationId xmlns:a16="http://schemas.microsoft.com/office/drawing/2014/main" id="{F2511DE2-DA3E-0477-A24B-2EC8226A72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16956" y="5063681"/>
            <a:ext cx="999748" cy="945695"/>
          </a:xfrm>
          <a:prstGeom prst="rect">
            <a:avLst/>
          </a:prstGeom>
        </p:spPr>
      </p:pic>
      <p:pic>
        <p:nvPicPr>
          <p:cNvPr id="27" name="Graphic 26" descr="Team">
            <a:extLst>
              <a:ext uri="{FF2B5EF4-FFF2-40B4-BE49-F238E27FC236}">
                <a16:creationId xmlns:a16="http://schemas.microsoft.com/office/drawing/2014/main" id="{DE180D8F-A7C2-2AA0-C9E6-B49F862AB7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31093" y="5095700"/>
            <a:ext cx="1021509" cy="966280"/>
          </a:xfrm>
          <a:prstGeom prst="rect">
            <a:avLst/>
          </a:prstGeom>
        </p:spPr>
      </p:pic>
      <p:pic>
        <p:nvPicPr>
          <p:cNvPr id="28" name="Graphic 27" descr="Chat">
            <a:extLst>
              <a:ext uri="{FF2B5EF4-FFF2-40B4-BE49-F238E27FC236}">
                <a16:creationId xmlns:a16="http://schemas.microsoft.com/office/drawing/2014/main" id="{221E90DF-4DEC-4412-756B-33EDE479CD0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72860" y="4675733"/>
            <a:ext cx="547345" cy="592662"/>
          </a:xfrm>
          <a:prstGeom prst="rect">
            <a:avLst/>
          </a:prstGeom>
        </p:spPr>
      </p:pic>
      <p:pic>
        <p:nvPicPr>
          <p:cNvPr id="29" name="Graphic 28" descr="Bar chart">
            <a:extLst>
              <a:ext uri="{FF2B5EF4-FFF2-40B4-BE49-F238E27FC236}">
                <a16:creationId xmlns:a16="http://schemas.microsoft.com/office/drawing/2014/main" id="{B65C129F-0182-E9BC-C110-6EC08ED8FA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63479" y="5140132"/>
            <a:ext cx="943335" cy="892332"/>
          </a:xfrm>
          <a:prstGeom prst="rect">
            <a:avLst/>
          </a:prstGeom>
        </p:spPr>
      </p:pic>
      <p:pic>
        <p:nvPicPr>
          <p:cNvPr id="30" name="Graphic 29" descr="Hierarchy">
            <a:extLst>
              <a:ext uri="{FF2B5EF4-FFF2-40B4-BE49-F238E27FC236}">
                <a16:creationId xmlns:a16="http://schemas.microsoft.com/office/drawing/2014/main" id="{59FDC2DA-D5A2-5C41-2594-5D6794C0002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45374" y="5123852"/>
            <a:ext cx="961988" cy="909976"/>
          </a:xfrm>
          <a:prstGeom prst="rect">
            <a:avLst/>
          </a:prstGeom>
        </p:spPr>
      </p:pic>
      <p:pic>
        <p:nvPicPr>
          <p:cNvPr id="31" name="Picture 2" descr="Image result for people connected">
            <a:extLst>
              <a:ext uri="{FF2B5EF4-FFF2-40B4-BE49-F238E27FC236}">
                <a16:creationId xmlns:a16="http://schemas.microsoft.com/office/drawing/2014/main" id="{FADBF2B4-ACE3-176B-5A24-FEA34C98FC1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93111" y="5238637"/>
            <a:ext cx="980089" cy="69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814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F48C22BD-19C2-855B-C6B7-4B23B8A81402}"/>
              </a:ext>
            </a:extLst>
          </p:cNvPr>
          <p:cNvSpPr/>
          <p:nvPr/>
        </p:nvSpPr>
        <p:spPr>
          <a:xfrm>
            <a:off x="0" y="0"/>
            <a:ext cx="10172700" cy="1371600"/>
          </a:xfrm>
          <a:custGeom>
            <a:avLst/>
            <a:gdLst/>
            <a:ahLst/>
            <a:cxnLst/>
            <a:rect l="l" t="t" r="r" b="b"/>
            <a:pathLst>
              <a:path w="7973695" h="1371600">
                <a:moveTo>
                  <a:pt x="7973568" y="0"/>
                </a:moveTo>
                <a:lnTo>
                  <a:pt x="0" y="0"/>
                </a:lnTo>
                <a:lnTo>
                  <a:pt x="0" y="1371600"/>
                </a:lnTo>
                <a:lnTo>
                  <a:pt x="6318504" y="1371600"/>
                </a:lnTo>
                <a:lnTo>
                  <a:pt x="6365181" y="1370369"/>
                </a:lnTo>
                <a:lnTo>
                  <a:pt x="6410590" y="1366705"/>
                </a:lnTo>
                <a:lnTo>
                  <a:pt x="6454831" y="1360652"/>
                </a:lnTo>
                <a:lnTo>
                  <a:pt x="6497999" y="1352253"/>
                </a:lnTo>
                <a:lnTo>
                  <a:pt x="6540195" y="1341553"/>
                </a:lnTo>
                <a:lnTo>
                  <a:pt x="6581517" y="1328594"/>
                </a:lnTo>
                <a:lnTo>
                  <a:pt x="6622062" y="1313421"/>
                </a:lnTo>
                <a:lnTo>
                  <a:pt x="6661928" y="1296077"/>
                </a:lnTo>
                <a:lnTo>
                  <a:pt x="6701215" y="1276605"/>
                </a:lnTo>
                <a:lnTo>
                  <a:pt x="6740021" y="1255051"/>
                </a:lnTo>
                <a:lnTo>
                  <a:pt x="6778443" y="1231456"/>
                </a:lnTo>
                <a:lnTo>
                  <a:pt x="6816580" y="1205865"/>
                </a:lnTo>
                <a:lnTo>
                  <a:pt x="6854530" y="1178321"/>
                </a:lnTo>
                <a:lnTo>
                  <a:pt x="6892392" y="1148868"/>
                </a:lnTo>
                <a:lnTo>
                  <a:pt x="6930264" y="1117550"/>
                </a:lnTo>
                <a:lnTo>
                  <a:pt x="6968244" y="1084410"/>
                </a:lnTo>
                <a:lnTo>
                  <a:pt x="7006430" y="1049492"/>
                </a:lnTo>
                <a:lnTo>
                  <a:pt x="7044921" y="1012840"/>
                </a:lnTo>
                <a:lnTo>
                  <a:pt x="7083815" y="974498"/>
                </a:lnTo>
                <a:lnTo>
                  <a:pt x="7123210" y="934508"/>
                </a:lnTo>
                <a:lnTo>
                  <a:pt x="7163204" y="892915"/>
                </a:lnTo>
                <a:lnTo>
                  <a:pt x="7203897" y="849762"/>
                </a:lnTo>
                <a:lnTo>
                  <a:pt x="7245385" y="805093"/>
                </a:lnTo>
                <a:lnTo>
                  <a:pt x="7287768" y="758952"/>
                </a:lnTo>
                <a:lnTo>
                  <a:pt x="7973568" y="0"/>
                </a:lnTo>
                <a:close/>
              </a:path>
            </a:pathLst>
          </a:custGeom>
          <a:solidFill>
            <a:srgbClr val="004F7A">
              <a:alpha val="25000"/>
            </a:srgbClr>
          </a:solidFill>
        </p:spPr>
        <p:txBody>
          <a:bodyPr wrap="square" lIns="0" tIns="0" rIns="0" bIns="0" rtlCol="0"/>
          <a:lstStyle/>
          <a:p>
            <a:endParaRPr dirty="0"/>
          </a:p>
        </p:txBody>
      </p:sp>
      <p:sp>
        <p:nvSpPr>
          <p:cNvPr id="12" name="object 4">
            <a:extLst>
              <a:ext uri="{FF2B5EF4-FFF2-40B4-BE49-F238E27FC236}">
                <a16:creationId xmlns:a16="http://schemas.microsoft.com/office/drawing/2014/main" id="{4CF18BD4-5053-B8AB-D892-AD870157976C}"/>
              </a:ext>
            </a:extLst>
          </p:cNvPr>
          <p:cNvSpPr/>
          <p:nvPr/>
        </p:nvSpPr>
        <p:spPr>
          <a:xfrm>
            <a:off x="0" y="5989320"/>
            <a:ext cx="8293554" cy="868680"/>
          </a:xfrm>
          <a:custGeom>
            <a:avLst/>
            <a:gdLst/>
            <a:ahLst/>
            <a:cxnLst/>
            <a:rect l="l" t="t" r="r" b="b"/>
            <a:pathLst>
              <a:path w="6572250" h="868679">
                <a:moveTo>
                  <a:pt x="6457950" y="0"/>
                </a:moveTo>
                <a:lnTo>
                  <a:pt x="228600" y="0"/>
                </a:lnTo>
                <a:lnTo>
                  <a:pt x="182529" y="4644"/>
                </a:lnTo>
                <a:lnTo>
                  <a:pt x="139619" y="17964"/>
                </a:lnTo>
                <a:lnTo>
                  <a:pt x="100788" y="39041"/>
                </a:lnTo>
                <a:lnTo>
                  <a:pt x="66955" y="66955"/>
                </a:lnTo>
                <a:lnTo>
                  <a:pt x="39041" y="100788"/>
                </a:lnTo>
                <a:lnTo>
                  <a:pt x="17964" y="139619"/>
                </a:lnTo>
                <a:lnTo>
                  <a:pt x="4644" y="182529"/>
                </a:lnTo>
                <a:lnTo>
                  <a:pt x="0" y="228599"/>
                </a:lnTo>
                <a:lnTo>
                  <a:pt x="0" y="868679"/>
                </a:lnTo>
                <a:lnTo>
                  <a:pt x="6572250" y="868679"/>
                </a:lnTo>
                <a:lnTo>
                  <a:pt x="6572250" y="114299"/>
                </a:lnTo>
                <a:lnTo>
                  <a:pt x="6563268" y="69806"/>
                </a:lnTo>
                <a:lnTo>
                  <a:pt x="6538774" y="33475"/>
                </a:lnTo>
                <a:lnTo>
                  <a:pt x="6502443" y="8981"/>
                </a:lnTo>
                <a:lnTo>
                  <a:pt x="6457950" y="0"/>
                </a:lnTo>
                <a:close/>
              </a:path>
            </a:pathLst>
          </a:custGeom>
          <a:solidFill>
            <a:srgbClr val="EAF3E6"/>
          </a:solidFill>
        </p:spPr>
        <p:txBody>
          <a:bodyPr wrap="square" lIns="0" tIns="0" rIns="0" bIns="0" rtlCol="0"/>
          <a:lstStyle/>
          <a:p>
            <a:endParaRPr/>
          </a:p>
        </p:txBody>
      </p:sp>
      <p:sp>
        <p:nvSpPr>
          <p:cNvPr id="13" name="object 5">
            <a:extLst>
              <a:ext uri="{FF2B5EF4-FFF2-40B4-BE49-F238E27FC236}">
                <a16:creationId xmlns:a16="http://schemas.microsoft.com/office/drawing/2014/main" id="{637860CE-F29E-6E19-6014-6CA4699345AC}"/>
              </a:ext>
            </a:extLst>
          </p:cNvPr>
          <p:cNvSpPr/>
          <p:nvPr/>
        </p:nvSpPr>
        <p:spPr>
          <a:xfrm>
            <a:off x="0" y="6163262"/>
            <a:ext cx="12115800" cy="695325"/>
          </a:xfrm>
          <a:custGeom>
            <a:avLst/>
            <a:gdLst/>
            <a:ahLst/>
            <a:cxnLst/>
            <a:rect l="l" t="t" r="r" b="b"/>
            <a:pathLst>
              <a:path w="9601200" h="695325">
                <a:moveTo>
                  <a:pt x="8830335" y="0"/>
                </a:moveTo>
                <a:lnTo>
                  <a:pt x="8375904" y="412140"/>
                </a:lnTo>
                <a:lnTo>
                  <a:pt x="6735063" y="412686"/>
                </a:lnTo>
                <a:lnTo>
                  <a:pt x="6688925" y="409820"/>
                </a:lnTo>
                <a:lnTo>
                  <a:pt x="6648636" y="399745"/>
                </a:lnTo>
                <a:lnTo>
                  <a:pt x="6595725" y="349102"/>
                </a:lnTo>
                <a:lnTo>
                  <a:pt x="6588163" y="304101"/>
                </a:lnTo>
                <a:lnTo>
                  <a:pt x="6587113" y="247387"/>
                </a:lnTo>
                <a:lnTo>
                  <a:pt x="6582494" y="143245"/>
                </a:lnTo>
                <a:lnTo>
                  <a:pt x="6581444" y="94475"/>
                </a:lnTo>
                <a:lnTo>
                  <a:pt x="6552412" y="28601"/>
                </a:lnTo>
                <a:lnTo>
                  <a:pt x="6517408" y="9473"/>
                </a:lnTo>
                <a:lnTo>
                  <a:pt x="6469888" y="2590"/>
                </a:lnTo>
                <a:lnTo>
                  <a:pt x="388620" y="2590"/>
                </a:lnTo>
                <a:lnTo>
                  <a:pt x="335327" y="3291"/>
                </a:lnTo>
                <a:lnTo>
                  <a:pt x="285293" y="5758"/>
                </a:lnTo>
                <a:lnTo>
                  <a:pt x="238692" y="10541"/>
                </a:lnTo>
                <a:lnTo>
                  <a:pt x="195701" y="18190"/>
                </a:lnTo>
                <a:lnTo>
                  <a:pt x="156492" y="29253"/>
                </a:lnTo>
                <a:lnTo>
                  <a:pt x="121242" y="44281"/>
                </a:lnTo>
                <a:lnTo>
                  <a:pt x="63315" y="88428"/>
                </a:lnTo>
                <a:lnTo>
                  <a:pt x="23317" y="155025"/>
                </a:lnTo>
                <a:lnTo>
                  <a:pt x="10480" y="198116"/>
                </a:lnTo>
                <a:lnTo>
                  <a:pt x="2649" y="248467"/>
                </a:lnTo>
                <a:lnTo>
                  <a:pt x="0" y="306628"/>
                </a:lnTo>
                <a:lnTo>
                  <a:pt x="0" y="694740"/>
                </a:lnTo>
                <a:lnTo>
                  <a:pt x="9106109" y="694673"/>
                </a:lnTo>
                <a:lnTo>
                  <a:pt x="9165126" y="694204"/>
                </a:lnTo>
                <a:lnTo>
                  <a:pt x="9220452" y="692931"/>
                </a:lnTo>
                <a:lnTo>
                  <a:pt x="9272070" y="690452"/>
                </a:lnTo>
                <a:lnTo>
                  <a:pt x="9319965" y="686365"/>
                </a:lnTo>
                <a:lnTo>
                  <a:pt x="9364119" y="680268"/>
                </a:lnTo>
                <a:lnTo>
                  <a:pt x="9404518" y="671758"/>
                </a:lnTo>
                <a:lnTo>
                  <a:pt x="9441146" y="660435"/>
                </a:lnTo>
                <a:lnTo>
                  <a:pt x="9503022" y="627738"/>
                </a:lnTo>
                <a:lnTo>
                  <a:pt x="9549620" y="578960"/>
                </a:lnTo>
                <a:lnTo>
                  <a:pt x="9580811" y="510885"/>
                </a:lnTo>
                <a:lnTo>
                  <a:pt x="9590589" y="468606"/>
                </a:lnTo>
                <a:lnTo>
                  <a:pt x="9596468" y="420297"/>
                </a:lnTo>
                <a:lnTo>
                  <a:pt x="9598431" y="365556"/>
                </a:lnTo>
                <a:lnTo>
                  <a:pt x="9601200" y="2590"/>
                </a:lnTo>
                <a:lnTo>
                  <a:pt x="8830335" y="0"/>
                </a:lnTo>
                <a:close/>
              </a:path>
            </a:pathLst>
          </a:custGeom>
          <a:solidFill>
            <a:srgbClr val="285982"/>
          </a:solidFill>
        </p:spPr>
        <p:txBody>
          <a:bodyPr wrap="square" lIns="0" tIns="0" rIns="0" bIns="0" rtlCol="0"/>
          <a:lstStyle/>
          <a:p>
            <a:endParaRPr/>
          </a:p>
        </p:txBody>
      </p:sp>
      <p:grpSp>
        <p:nvGrpSpPr>
          <p:cNvPr id="20" name="Group 19">
            <a:extLst>
              <a:ext uri="{FF2B5EF4-FFF2-40B4-BE49-F238E27FC236}">
                <a16:creationId xmlns:a16="http://schemas.microsoft.com/office/drawing/2014/main" id="{5633E15B-F88C-3436-80B2-44060DA0A15C}"/>
              </a:ext>
            </a:extLst>
          </p:cNvPr>
          <p:cNvGrpSpPr/>
          <p:nvPr/>
        </p:nvGrpSpPr>
        <p:grpSpPr>
          <a:xfrm>
            <a:off x="8877298" y="256632"/>
            <a:ext cx="3084195" cy="3172368"/>
            <a:chOff x="6743696" y="228601"/>
            <a:chExt cx="3084195" cy="3172368"/>
          </a:xfrm>
        </p:grpSpPr>
        <p:sp>
          <p:nvSpPr>
            <p:cNvPr id="15" name="object 7">
              <a:extLst>
                <a:ext uri="{FF2B5EF4-FFF2-40B4-BE49-F238E27FC236}">
                  <a16:creationId xmlns:a16="http://schemas.microsoft.com/office/drawing/2014/main" id="{3FDDF32E-A0D9-FE07-536A-874F02CE81F4}"/>
                </a:ext>
              </a:extLst>
            </p:cNvPr>
            <p:cNvSpPr/>
            <p:nvPr/>
          </p:nvSpPr>
          <p:spPr>
            <a:xfrm>
              <a:off x="7589499" y="228601"/>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04E7A">
                <a:alpha val="19999"/>
              </a:srgbClr>
            </a:solidFill>
          </p:spPr>
          <p:txBody>
            <a:bodyPr wrap="square" lIns="0" tIns="0" rIns="0" bIns="0" rtlCol="0"/>
            <a:lstStyle/>
            <a:p>
              <a:endParaRPr/>
            </a:p>
          </p:txBody>
        </p:sp>
        <p:grpSp>
          <p:nvGrpSpPr>
            <p:cNvPr id="16" name="object 8">
              <a:extLst>
                <a:ext uri="{FF2B5EF4-FFF2-40B4-BE49-F238E27FC236}">
                  <a16:creationId xmlns:a16="http://schemas.microsoft.com/office/drawing/2014/main" id="{0CC14F43-FCFE-C752-730C-9553C43854E0}"/>
                </a:ext>
              </a:extLst>
            </p:cNvPr>
            <p:cNvGrpSpPr/>
            <p:nvPr/>
          </p:nvGrpSpPr>
          <p:grpSpPr>
            <a:xfrm>
              <a:off x="6743696" y="1102269"/>
              <a:ext cx="3084195" cy="2298700"/>
              <a:chOff x="6743696" y="1102269"/>
              <a:chExt cx="3084195" cy="2298700"/>
            </a:xfrm>
          </p:grpSpPr>
          <p:sp>
            <p:nvSpPr>
              <p:cNvPr id="17" name="object 9">
                <a:extLst>
                  <a:ext uri="{FF2B5EF4-FFF2-40B4-BE49-F238E27FC236}">
                    <a16:creationId xmlns:a16="http://schemas.microsoft.com/office/drawing/2014/main" id="{EA50DEBB-3450-C883-5C00-45AF424B3F67}"/>
                  </a:ext>
                </a:extLst>
              </p:cNvPr>
              <p:cNvSpPr/>
              <p:nvPr/>
            </p:nvSpPr>
            <p:spPr>
              <a:xfrm>
                <a:off x="7589499" y="1973747"/>
                <a:ext cx="1389380" cy="1427480"/>
              </a:xfrm>
              <a:custGeom>
                <a:avLst/>
                <a:gdLst/>
                <a:ahLst/>
                <a:cxnLst/>
                <a:rect l="l" t="t" r="r" b="b"/>
                <a:pathLst>
                  <a:path w="1389379" h="1427479">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48BB5">
                  <a:alpha val="19999"/>
                </a:srgbClr>
              </a:solidFill>
            </p:spPr>
            <p:txBody>
              <a:bodyPr wrap="square" lIns="0" tIns="0" rIns="0" bIns="0" rtlCol="0"/>
              <a:lstStyle/>
              <a:p>
                <a:endParaRPr/>
              </a:p>
            </p:txBody>
          </p:sp>
          <p:sp>
            <p:nvSpPr>
              <p:cNvPr id="18" name="object 10">
                <a:extLst>
                  <a:ext uri="{FF2B5EF4-FFF2-40B4-BE49-F238E27FC236}">
                    <a16:creationId xmlns:a16="http://schemas.microsoft.com/office/drawing/2014/main" id="{F3024C31-4F46-616D-76A0-952BEB913740}"/>
                  </a:ext>
                </a:extLst>
              </p:cNvPr>
              <p:cNvSpPr/>
              <p:nvPr/>
            </p:nvSpPr>
            <p:spPr>
              <a:xfrm>
                <a:off x="8437983" y="110369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37" y="847277"/>
                    </a:lnTo>
                    <a:lnTo>
                      <a:pt x="1371980" y="805023"/>
                    </a:lnTo>
                    <a:lnTo>
                      <a:pt x="1384965" y="760006"/>
                    </a:lnTo>
                    <a:lnTo>
                      <a:pt x="1389294" y="713606"/>
                    </a:lnTo>
                    <a:lnTo>
                      <a:pt x="1384965" y="667207"/>
                    </a:lnTo>
                    <a:lnTo>
                      <a:pt x="1371980" y="622189"/>
                    </a:lnTo>
                    <a:lnTo>
                      <a:pt x="1350337" y="579935"/>
                    </a:lnTo>
                    <a:lnTo>
                      <a:pt x="1320037" y="541826"/>
                    </a:lnTo>
                    <a:lnTo>
                      <a:pt x="861860" y="71151"/>
                    </a:lnTo>
                    <a:lnTo>
                      <a:pt x="824765" y="40022"/>
                    </a:lnTo>
                    <a:lnTo>
                      <a:pt x="783636" y="17787"/>
                    </a:lnTo>
                    <a:lnTo>
                      <a:pt x="739816" y="4446"/>
                    </a:lnTo>
                    <a:lnTo>
                      <a:pt x="694650" y="0"/>
                    </a:lnTo>
                    <a:close/>
                  </a:path>
                </a:pathLst>
              </a:custGeom>
              <a:solidFill>
                <a:srgbClr val="40AD49">
                  <a:alpha val="19999"/>
                </a:srgbClr>
              </a:solidFill>
            </p:spPr>
            <p:txBody>
              <a:bodyPr wrap="square" lIns="0" tIns="0" rIns="0" bIns="0" rtlCol="0"/>
              <a:lstStyle/>
              <a:p>
                <a:endParaRPr/>
              </a:p>
            </p:txBody>
          </p:sp>
          <p:sp>
            <p:nvSpPr>
              <p:cNvPr id="19" name="object 11">
                <a:extLst>
                  <a:ext uri="{FF2B5EF4-FFF2-40B4-BE49-F238E27FC236}">
                    <a16:creationId xmlns:a16="http://schemas.microsoft.com/office/drawing/2014/main" id="{06AEF038-BD34-224E-8EA1-9D38B23C2BEC}"/>
                  </a:ext>
                </a:extLst>
              </p:cNvPr>
              <p:cNvSpPr/>
              <p:nvPr/>
            </p:nvSpPr>
            <p:spPr>
              <a:xfrm>
                <a:off x="6743696" y="110226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33D9CA">
                  <a:alpha val="19999"/>
                </a:srgbClr>
              </a:solidFill>
            </p:spPr>
            <p:txBody>
              <a:bodyPr wrap="square" lIns="0" tIns="0" rIns="0" bIns="0" rtlCol="0"/>
              <a:lstStyle/>
              <a:p>
                <a:endParaRPr/>
              </a:p>
            </p:txBody>
          </p:sp>
        </p:grpSp>
      </p:grpSp>
      <p:sp>
        <p:nvSpPr>
          <p:cNvPr id="21" name="Title 1">
            <a:extLst>
              <a:ext uri="{FF2B5EF4-FFF2-40B4-BE49-F238E27FC236}">
                <a16:creationId xmlns:a16="http://schemas.microsoft.com/office/drawing/2014/main" id="{6B30396E-A882-85C4-5A84-C15F1F5FFD83}"/>
              </a:ext>
            </a:extLst>
          </p:cNvPr>
          <p:cNvSpPr txBox="1">
            <a:spLocks/>
          </p:cNvSpPr>
          <p:nvPr/>
        </p:nvSpPr>
        <p:spPr>
          <a:xfrm>
            <a:off x="1181272" y="106828"/>
            <a:ext cx="9600856" cy="121405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External Evaluation of </a:t>
            </a:r>
          </a:p>
          <a:p>
            <a:pPr algn="l"/>
            <a:r>
              <a:rPr lang="en-US" sz="4400" b="1" dirty="0">
                <a:latin typeface="+mn-lt"/>
              </a:rPr>
              <a:t>Transition to Virtual Monitoring</a:t>
            </a:r>
          </a:p>
        </p:txBody>
      </p:sp>
      <p:grpSp>
        <p:nvGrpSpPr>
          <p:cNvPr id="168" name="Google Shape;119;p3">
            <a:extLst>
              <a:ext uri="{FF2B5EF4-FFF2-40B4-BE49-F238E27FC236}">
                <a16:creationId xmlns:a16="http://schemas.microsoft.com/office/drawing/2014/main" id="{21A6EC8E-7FB2-20DF-2151-6CE92F954771}"/>
              </a:ext>
            </a:extLst>
          </p:cNvPr>
          <p:cNvGrpSpPr/>
          <p:nvPr/>
        </p:nvGrpSpPr>
        <p:grpSpPr>
          <a:xfrm>
            <a:off x="7620811" y="1762619"/>
            <a:ext cx="3179939" cy="3753441"/>
            <a:chOff x="3762738" y="1513275"/>
            <a:chExt cx="1631700" cy="3154775"/>
          </a:xfrm>
        </p:grpSpPr>
        <p:sp>
          <p:nvSpPr>
            <p:cNvPr id="169" name="Google Shape;120;p3">
              <a:extLst>
                <a:ext uri="{FF2B5EF4-FFF2-40B4-BE49-F238E27FC236}">
                  <a16:creationId xmlns:a16="http://schemas.microsoft.com/office/drawing/2014/main" id="{93D418CF-6993-D2F7-F9B0-286485F2C1A6}"/>
                </a:ext>
              </a:extLst>
            </p:cNvPr>
            <p:cNvSpPr/>
            <p:nvPr/>
          </p:nvSpPr>
          <p:spPr>
            <a:xfrm rot="10800000">
              <a:off x="3762738" y="3519050"/>
              <a:ext cx="1631700" cy="1149000"/>
            </a:xfrm>
            <a:prstGeom prst="round2SameRect">
              <a:avLst>
                <a:gd name="adj1" fmla="val 16667"/>
                <a:gd name="adj2" fmla="val 0"/>
              </a:avLst>
            </a:prstGeom>
            <a:solidFill>
              <a:schemeClr val="lt2"/>
            </a:solidFill>
            <a:ln>
              <a:noFill/>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170" name="Google Shape;121;p3">
              <a:extLst>
                <a:ext uri="{FF2B5EF4-FFF2-40B4-BE49-F238E27FC236}">
                  <a16:creationId xmlns:a16="http://schemas.microsoft.com/office/drawing/2014/main" id="{F7EFBBD4-2881-71D7-9CD5-7496070A9779}"/>
                </a:ext>
              </a:extLst>
            </p:cNvPr>
            <p:cNvSpPr/>
            <p:nvPr/>
          </p:nvSpPr>
          <p:spPr>
            <a:xfrm>
              <a:off x="3762738" y="1513275"/>
              <a:ext cx="1631700" cy="1554300"/>
            </a:xfrm>
            <a:prstGeom prst="round2SameRect">
              <a:avLst>
                <a:gd name="adj1" fmla="val 16667"/>
                <a:gd name="adj2" fmla="val 0"/>
              </a:avLst>
            </a:prstGeom>
            <a:solidFill>
              <a:srgbClr val="41AD49"/>
            </a:solidFill>
            <a:ln>
              <a:noFill/>
            </a:ln>
          </p:spPr>
          <p:txBody>
            <a:bodyPr spcFirstLastPara="1" wrap="square" lIns="91425" tIns="91425" rIns="91425" bIns="91425" anchor="ctr" anchorCtr="0">
              <a:noAutofit/>
            </a:bodyPr>
            <a:lstStyle/>
            <a:p>
              <a:pPr>
                <a:buClr>
                  <a:schemeClr val="dk1"/>
                </a:buClr>
                <a:buSzPts val="1800"/>
              </a:pPr>
              <a:endParaRPr dirty="0">
                <a:solidFill>
                  <a:schemeClr val="dk1"/>
                </a:solidFill>
                <a:latin typeface="Calibri"/>
                <a:ea typeface="Calibri"/>
                <a:cs typeface="Calibri"/>
                <a:sym typeface="Calibri"/>
              </a:endParaRPr>
            </a:p>
          </p:txBody>
        </p:sp>
        <p:sp>
          <p:nvSpPr>
            <p:cNvPr id="171" name="Google Shape;122;p3">
              <a:extLst>
                <a:ext uri="{FF2B5EF4-FFF2-40B4-BE49-F238E27FC236}">
                  <a16:creationId xmlns:a16="http://schemas.microsoft.com/office/drawing/2014/main" id="{202EB31E-F533-CBEF-502C-9DBD22C695BC}"/>
                </a:ext>
              </a:extLst>
            </p:cNvPr>
            <p:cNvSpPr txBox="1"/>
            <p:nvPr/>
          </p:nvSpPr>
          <p:spPr>
            <a:xfrm>
              <a:off x="4037837" y="3091525"/>
              <a:ext cx="1194180" cy="390000"/>
            </a:xfrm>
            <a:prstGeom prst="rect">
              <a:avLst/>
            </a:prstGeom>
            <a:noFill/>
            <a:ln>
              <a:noFill/>
            </a:ln>
          </p:spPr>
          <p:txBody>
            <a:bodyPr spcFirstLastPara="1" wrap="square" lIns="91425" tIns="91425" rIns="91425" bIns="91425" anchor="ctr" anchorCtr="0">
              <a:noAutofit/>
            </a:bodyPr>
            <a:lstStyle/>
            <a:p>
              <a:pPr algn="ctr">
                <a:buClr>
                  <a:schemeClr val="dk1"/>
                </a:buClr>
                <a:buSzPts val="2500"/>
              </a:pPr>
              <a:r>
                <a:rPr lang="en-US" sz="2500" b="1" dirty="0">
                  <a:solidFill>
                    <a:schemeClr val="dk1"/>
                  </a:solidFill>
                  <a:latin typeface="Fira Sans Extra Condensed"/>
                  <a:ea typeface="Fira Sans Extra Condensed"/>
                  <a:cs typeface="Fira Sans Extra Condensed"/>
                  <a:sym typeface="Fira Sans Extra Condensed"/>
                </a:rPr>
                <a:t>Reporting</a:t>
              </a:r>
              <a:endParaRPr sz="2500" b="1" dirty="0">
                <a:solidFill>
                  <a:schemeClr val="dk1"/>
                </a:solidFill>
                <a:latin typeface="Fira Sans Extra Condensed"/>
                <a:ea typeface="Fira Sans Extra Condensed"/>
                <a:cs typeface="Fira Sans Extra Condensed"/>
                <a:sym typeface="Fira Sans Extra Condensed"/>
              </a:endParaRPr>
            </a:p>
          </p:txBody>
        </p:sp>
        <p:sp>
          <p:nvSpPr>
            <p:cNvPr id="172" name="Google Shape;123;p3">
              <a:extLst>
                <a:ext uri="{FF2B5EF4-FFF2-40B4-BE49-F238E27FC236}">
                  <a16:creationId xmlns:a16="http://schemas.microsoft.com/office/drawing/2014/main" id="{5BAF9920-A4B3-4821-8C7E-C8CD1841F2AD}"/>
                </a:ext>
              </a:extLst>
            </p:cNvPr>
            <p:cNvSpPr txBox="1"/>
            <p:nvPr/>
          </p:nvSpPr>
          <p:spPr>
            <a:xfrm>
              <a:off x="3827601" y="3522829"/>
              <a:ext cx="1563435" cy="1128871"/>
            </a:xfrm>
            <a:prstGeom prst="rect">
              <a:avLst/>
            </a:prstGeom>
            <a:noFill/>
            <a:ln>
              <a:noFill/>
            </a:ln>
          </p:spPr>
          <p:txBody>
            <a:bodyPr spcFirstLastPara="1" wrap="square" lIns="91425" tIns="91425" rIns="91425" bIns="91425" anchor="ctr" anchorCtr="0">
              <a:noAutofit/>
            </a:bodyPr>
            <a:lstStyle/>
            <a:p>
              <a:pPr algn="ctr">
                <a:buClr>
                  <a:srgbClr val="000000"/>
                </a:buClr>
                <a:buSzPts val="1900"/>
              </a:pPr>
              <a:r>
                <a:rPr lang="en-US" sz="2600" dirty="0">
                  <a:solidFill>
                    <a:schemeClr val="dk1"/>
                  </a:solidFill>
                  <a:latin typeface="Calibri"/>
                  <a:ea typeface="Calibri"/>
                  <a:cs typeface="Calibri"/>
                  <a:sym typeface="Calibri"/>
                </a:rPr>
                <a:t>Reporting of Results to IM4Q Staff and Other Audiences</a:t>
              </a:r>
              <a:endParaRPr sz="2600" dirty="0">
                <a:solidFill>
                  <a:srgbClr val="000000"/>
                </a:solidFill>
                <a:latin typeface="Arial"/>
                <a:ea typeface="Arial"/>
                <a:cs typeface="Arial"/>
                <a:sym typeface="Arial"/>
              </a:endParaRPr>
            </a:p>
          </p:txBody>
        </p:sp>
      </p:grpSp>
      <p:grpSp>
        <p:nvGrpSpPr>
          <p:cNvPr id="173" name="Google Shape;124;p3">
            <a:extLst>
              <a:ext uri="{FF2B5EF4-FFF2-40B4-BE49-F238E27FC236}">
                <a16:creationId xmlns:a16="http://schemas.microsoft.com/office/drawing/2014/main" id="{4FB56902-1753-0B79-D016-8E3131BA448A}"/>
              </a:ext>
            </a:extLst>
          </p:cNvPr>
          <p:cNvGrpSpPr/>
          <p:nvPr/>
        </p:nvGrpSpPr>
        <p:grpSpPr>
          <a:xfrm>
            <a:off x="1270766" y="1771833"/>
            <a:ext cx="3260874" cy="3737097"/>
            <a:chOff x="499587" y="1513275"/>
            <a:chExt cx="1631701" cy="3154775"/>
          </a:xfrm>
        </p:grpSpPr>
        <p:sp>
          <p:nvSpPr>
            <p:cNvPr id="174" name="Google Shape;125;p3">
              <a:extLst>
                <a:ext uri="{FF2B5EF4-FFF2-40B4-BE49-F238E27FC236}">
                  <a16:creationId xmlns:a16="http://schemas.microsoft.com/office/drawing/2014/main" id="{01DECDF2-7C6A-B1B1-26F9-5F5654E249D4}"/>
                </a:ext>
              </a:extLst>
            </p:cNvPr>
            <p:cNvSpPr/>
            <p:nvPr/>
          </p:nvSpPr>
          <p:spPr>
            <a:xfrm rot="10800000">
              <a:off x="499587" y="3519050"/>
              <a:ext cx="1631700" cy="1149000"/>
            </a:xfrm>
            <a:prstGeom prst="round2SameRect">
              <a:avLst>
                <a:gd name="adj1" fmla="val 16667"/>
                <a:gd name="adj2" fmla="val 0"/>
              </a:avLst>
            </a:prstGeom>
            <a:solidFill>
              <a:schemeClr val="lt2"/>
            </a:solidFill>
            <a:ln>
              <a:noFill/>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175" name="Google Shape;126;p3">
              <a:extLst>
                <a:ext uri="{FF2B5EF4-FFF2-40B4-BE49-F238E27FC236}">
                  <a16:creationId xmlns:a16="http://schemas.microsoft.com/office/drawing/2014/main" id="{CBF2542A-97F1-4E05-04BA-8529413F47F2}"/>
                </a:ext>
              </a:extLst>
            </p:cNvPr>
            <p:cNvSpPr/>
            <p:nvPr/>
          </p:nvSpPr>
          <p:spPr>
            <a:xfrm>
              <a:off x="499588" y="1513275"/>
              <a:ext cx="1631700" cy="1554300"/>
            </a:xfrm>
            <a:prstGeom prst="round2SameRect">
              <a:avLst>
                <a:gd name="adj1" fmla="val 16667"/>
                <a:gd name="adj2" fmla="val 0"/>
              </a:avLst>
            </a:prstGeom>
            <a:solidFill>
              <a:srgbClr val="058BB5"/>
            </a:solidFill>
            <a:ln>
              <a:noFill/>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177" name="Google Shape;128;p3">
              <a:extLst>
                <a:ext uri="{FF2B5EF4-FFF2-40B4-BE49-F238E27FC236}">
                  <a16:creationId xmlns:a16="http://schemas.microsoft.com/office/drawing/2014/main" id="{5CE53A00-E553-BDBE-B2FE-D4AFA1CCD49B}"/>
                </a:ext>
              </a:extLst>
            </p:cNvPr>
            <p:cNvSpPr txBox="1"/>
            <p:nvPr/>
          </p:nvSpPr>
          <p:spPr>
            <a:xfrm>
              <a:off x="611308" y="3091137"/>
              <a:ext cx="1398795" cy="390000"/>
            </a:xfrm>
            <a:prstGeom prst="rect">
              <a:avLst/>
            </a:prstGeom>
            <a:noFill/>
            <a:ln>
              <a:noFill/>
            </a:ln>
          </p:spPr>
          <p:txBody>
            <a:bodyPr spcFirstLastPara="1" wrap="square" lIns="91425" tIns="91425" rIns="91425" bIns="91425" anchor="ctr" anchorCtr="0">
              <a:noAutofit/>
            </a:bodyPr>
            <a:lstStyle/>
            <a:p>
              <a:pPr algn="ctr">
                <a:buClr>
                  <a:schemeClr val="dk1"/>
                </a:buClr>
                <a:buSzPts val="2500"/>
              </a:pPr>
              <a:r>
                <a:rPr lang="en-US" sz="2500" b="1" dirty="0">
                  <a:solidFill>
                    <a:schemeClr val="dk1"/>
                  </a:solidFill>
                  <a:latin typeface="Fira Sans Extra Condensed"/>
                  <a:ea typeface="Fira Sans Extra Condensed"/>
                  <a:cs typeface="Fira Sans Extra Condensed"/>
                  <a:sym typeface="Fira Sans Extra Condensed"/>
                </a:rPr>
                <a:t>Web-Based Survey</a:t>
              </a:r>
              <a:endParaRPr sz="2500" b="1" dirty="0">
                <a:solidFill>
                  <a:schemeClr val="dk1"/>
                </a:solidFill>
                <a:latin typeface="Fira Sans Extra Condensed"/>
                <a:ea typeface="Fira Sans Extra Condensed"/>
                <a:cs typeface="Fira Sans Extra Condensed"/>
                <a:sym typeface="Fira Sans Extra Condensed"/>
              </a:endParaRPr>
            </a:p>
          </p:txBody>
        </p:sp>
        <p:sp>
          <p:nvSpPr>
            <p:cNvPr id="178" name="Google Shape;129;p3">
              <a:extLst>
                <a:ext uri="{FF2B5EF4-FFF2-40B4-BE49-F238E27FC236}">
                  <a16:creationId xmlns:a16="http://schemas.microsoft.com/office/drawing/2014/main" id="{6A548E9D-3A66-9318-42B6-9D6869E11345}"/>
                </a:ext>
              </a:extLst>
            </p:cNvPr>
            <p:cNvSpPr txBox="1"/>
            <p:nvPr/>
          </p:nvSpPr>
          <p:spPr>
            <a:xfrm>
              <a:off x="546041" y="3518152"/>
              <a:ext cx="1499945" cy="1116300"/>
            </a:xfrm>
            <a:prstGeom prst="rect">
              <a:avLst/>
            </a:prstGeom>
            <a:noFill/>
            <a:ln>
              <a:noFill/>
            </a:ln>
          </p:spPr>
          <p:txBody>
            <a:bodyPr spcFirstLastPara="1" wrap="square" lIns="91425" tIns="91425" rIns="91425" bIns="91425" anchor="ctr" anchorCtr="0">
              <a:noAutofit/>
            </a:bodyPr>
            <a:lstStyle/>
            <a:p>
              <a:pPr algn="ctr">
                <a:buClr>
                  <a:srgbClr val="000000"/>
                </a:buClr>
                <a:buSzPts val="1900"/>
              </a:pPr>
              <a:r>
                <a:rPr lang="en-US" sz="2600" dirty="0">
                  <a:solidFill>
                    <a:schemeClr val="dk1"/>
                  </a:solidFill>
                  <a:latin typeface="Calibri"/>
                  <a:ea typeface="Calibri"/>
                  <a:cs typeface="Calibri"/>
                  <a:sym typeface="Calibri"/>
                </a:rPr>
                <a:t>118 IM4Q Monitors and Program Coordinators</a:t>
              </a:r>
              <a:endParaRPr sz="2600" dirty="0">
                <a:solidFill>
                  <a:srgbClr val="000000"/>
                </a:solidFill>
                <a:latin typeface="Arial"/>
                <a:ea typeface="Arial"/>
                <a:cs typeface="Arial"/>
                <a:sym typeface="Arial"/>
              </a:endParaRPr>
            </a:p>
          </p:txBody>
        </p:sp>
      </p:grpSp>
      <p:grpSp>
        <p:nvGrpSpPr>
          <p:cNvPr id="179" name="Google Shape;130;p3">
            <a:extLst>
              <a:ext uri="{FF2B5EF4-FFF2-40B4-BE49-F238E27FC236}">
                <a16:creationId xmlns:a16="http://schemas.microsoft.com/office/drawing/2014/main" id="{AA0C22F4-1049-79FA-C99D-D164A28BE7CA}"/>
              </a:ext>
            </a:extLst>
          </p:cNvPr>
          <p:cNvGrpSpPr/>
          <p:nvPr/>
        </p:nvGrpSpPr>
        <p:grpSpPr>
          <a:xfrm>
            <a:off x="4531638" y="1771831"/>
            <a:ext cx="3085302" cy="3737096"/>
            <a:chOff x="2129238" y="1513275"/>
            <a:chExt cx="1633750" cy="3154775"/>
          </a:xfrm>
        </p:grpSpPr>
        <p:sp>
          <p:nvSpPr>
            <p:cNvPr id="180" name="Google Shape;131;p3">
              <a:extLst>
                <a:ext uri="{FF2B5EF4-FFF2-40B4-BE49-F238E27FC236}">
                  <a16:creationId xmlns:a16="http://schemas.microsoft.com/office/drawing/2014/main" id="{A8B1A498-1F15-8C02-27F1-1B8B83B2AC62}"/>
                </a:ext>
              </a:extLst>
            </p:cNvPr>
            <p:cNvSpPr/>
            <p:nvPr/>
          </p:nvSpPr>
          <p:spPr>
            <a:xfrm rot="10800000">
              <a:off x="2131288" y="3519050"/>
              <a:ext cx="1631700" cy="1149000"/>
            </a:xfrm>
            <a:prstGeom prst="round2SameRect">
              <a:avLst>
                <a:gd name="adj1" fmla="val 16667"/>
                <a:gd name="adj2" fmla="val 0"/>
              </a:avLst>
            </a:prstGeom>
            <a:solidFill>
              <a:schemeClr val="lt2"/>
            </a:solidFill>
            <a:ln>
              <a:noFill/>
            </a:ln>
          </p:spPr>
          <p:txBody>
            <a:bodyPr spcFirstLastPara="1" wrap="square" lIns="91425" tIns="91425" rIns="91425" bIns="91425" anchor="ctr" anchorCtr="0">
              <a:noAutofit/>
            </a:bodyPr>
            <a:lstStyle/>
            <a:p>
              <a:pPr>
                <a:buClr>
                  <a:schemeClr val="dk1"/>
                </a:buClr>
                <a:buSzPts val="1800"/>
              </a:pPr>
              <a:endParaRPr dirty="0">
                <a:solidFill>
                  <a:schemeClr val="dk1"/>
                </a:solidFill>
                <a:latin typeface="Calibri"/>
                <a:ea typeface="Calibri"/>
                <a:cs typeface="Calibri"/>
                <a:sym typeface="Calibri"/>
              </a:endParaRPr>
            </a:p>
          </p:txBody>
        </p:sp>
        <p:sp>
          <p:nvSpPr>
            <p:cNvPr id="181" name="Google Shape;132;p3">
              <a:extLst>
                <a:ext uri="{FF2B5EF4-FFF2-40B4-BE49-F238E27FC236}">
                  <a16:creationId xmlns:a16="http://schemas.microsoft.com/office/drawing/2014/main" id="{A51A7006-F60A-4F5E-C182-A1095480595A}"/>
                </a:ext>
              </a:extLst>
            </p:cNvPr>
            <p:cNvSpPr/>
            <p:nvPr/>
          </p:nvSpPr>
          <p:spPr>
            <a:xfrm>
              <a:off x="2131288" y="1513275"/>
              <a:ext cx="1631700" cy="1554300"/>
            </a:xfrm>
            <a:prstGeom prst="round2SameRect">
              <a:avLst>
                <a:gd name="adj1" fmla="val 16667"/>
                <a:gd name="adj2" fmla="val 0"/>
              </a:avLst>
            </a:prstGeom>
            <a:solidFill>
              <a:srgbClr val="1F3864"/>
            </a:solidFill>
            <a:ln>
              <a:noFill/>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182" name="Google Shape;133;p3">
              <a:extLst>
                <a:ext uri="{FF2B5EF4-FFF2-40B4-BE49-F238E27FC236}">
                  <a16:creationId xmlns:a16="http://schemas.microsoft.com/office/drawing/2014/main" id="{A4446D67-874D-017B-99D9-FBA5C9F0E0AE}"/>
                </a:ext>
              </a:extLst>
            </p:cNvPr>
            <p:cNvSpPr txBox="1"/>
            <p:nvPr/>
          </p:nvSpPr>
          <p:spPr>
            <a:xfrm>
              <a:off x="2129238" y="3091516"/>
              <a:ext cx="1632055" cy="390000"/>
            </a:xfrm>
            <a:prstGeom prst="rect">
              <a:avLst/>
            </a:prstGeom>
            <a:noFill/>
            <a:ln>
              <a:noFill/>
            </a:ln>
          </p:spPr>
          <p:txBody>
            <a:bodyPr spcFirstLastPara="1" wrap="square" lIns="91425" tIns="91425" rIns="91425" bIns="91425" anchor="ctr" anchorCtr="0">
              <a:noAutofit/>
            </a:bodyPr>
            <a:lstStyle/>
            <a:p>
              <a:pPr algn="ctr">
                <a:buClr>
                  <a:schemeClr val="dk1"/>
                </a:buClr>
                <a:buSzPts val="2500"/>
              </a:pPr>
              <a:r>
                <a:rPr lang="en-US" sz="2500" b="1" dirty="0">
                  <a:solidFill>
                    <a:schemeClr val="dk1"/>
                  </a:solidFill>
                  <a:latin typeface="Fira Sans Extra Condensed"/>
                  <a:ea typeface="Fira Sans Extra Condensed"/>
                  <a:cs typeface="Fira Sans Extra Condensed"/>
                  <a:sym typeface="Fira Sans Extra Condensed"/>
                </a:rPr>
                <a:t>Monitor Interviews</a:t>
              </a:r>
              <a:endParaRPr sz="2500" b="1" dirty="0">
                <a:solidFill>
                  <a:schemeClr val="dk1"/>
                </a:solidFill>
                <a:latin typeface="Fira Sans Extra Condensed"/>
                <a:ea typeface="Fira Sans Extra Condensed"/>
                <a:cs typeface="Fira Sans Extra Condensed"/>
                <a:sym typeface="Fira Sans Extra Condensed"/>
              </a:endParaRPr>
            </a:p>
          </p:txBody>
        </p:sp>
        <p:sp>
          <p:nvSpPr>
            <p:cNvPr id="183" name="Google Shape;134;p3">
              <a:extLst>
                <a:ext uri="{FF2B5EF4-FFF2-40B4-BE49-F238E27FC236}">
                  <a16:creationId xmlns:a16="http://schemas.microsoft.com/office/drawing/2014/main" id="{8EE46793-3353-DD58-E0A1-9E1E0A17D29E}"/>
                </a:ext>
              </a:extLst>
            </p:cNvPr>
            <p:cNvSpPr txBox="1"/>
            <p:nvPr/>
          </p:nvSpPr>
          <p:spPr>
            <a:xfrm>
              <a:off x="2158540" y="3539225"/>
              <a:ext cx="1512482" cy="1116300"/>
            </a:xfrm>
            <a:prstGeom prst="rect">
              <a:avLst/>
            </a:prstGeom>
            <a:noFill/>
            <a:ln>
              <a:noFill/>
            </a:ln>
          </p:spPr>
          <p:txBody>
            <a:bodyPr spcFirstLastPara="1" wrap="square" lIns="91425" tIns="91425" rIns="91425" bIns="91425" anchor="ctr" anchorCtr="0">
              <a:noAutofit/>
            </a:bodyPr>
            <a:lstStyle/>
            <a:p>
              <a:pPr algn="ctr">
                <a:buClr>
                  <a:schemeClr val="dk1"/>
                </a:buClr>
                <a:buSzPts val="1900"/>
              </a:pPr>
              <a:r>
                <a:rPr lang="en-US" sz="2600" dirty="0">
                  <a:solidFill>
                    <a:schemeClr val="dk1"/>
                  </a:solidFill>
                  <a:latin typeface="Calibri"/>
                  <a:ea typeface="Calibri"/>
                  <a:cs typeface="Calibri"/>
                  <a:sym typeface="Calibri"/>
                </a:rPr>
                <a:t>12 Interviews with IM4Q Monitors with Disabilities</a:t>
              </a:r>
              <a:endParaRPr sz="2600" dirty="0">
                <a:solidFill>
                  <a:schemeClr val="dk1"/>
                </a:solidFill>
                <a:latin typeface="Calibri"/>
                <a:ea typeface="Calibri"/>
                <a:cs typeface="Calibri"/>
                <a:sym typeface="Calibri"/>
              </a:endParaRPr>
            </a:p>
          </p:txBody>
        </p:sp>
      </p:grpSp>
      <p:sp>
        <p:nvSpPr>
          <p:cNvPr id="184" name="Google Shape;135;p3">
            <a:extLst>
              <a:ext uri="{FF2B5EF4-FFF2-40B4-BE49-F238E27FC236}">
                <a16:creationId xmlns:a16="http://schemas.microsoft.com/office/drawing/2014/main" id="{25DA086A-23E3-8905-DBB5-1E57FBE41D4B}"/>
              </a:ext>
            </a:extLst>
          </p:cNvPr>
          <p:cNvSpPr/>
          <p:nvPr/>
        </p:nvSpPr>
        <p:spPr>
          <a:xfrm>
            <a:off x="5114318" y="1793839"/>
            <a:ext cx="1961319" cy="1877168"/>
          </a:xfrm>
          <a:prstGeom prst="ellipse">
            <a:avLst/>
          </a:prstGeom>
          <a:solidFill>
            <a:schemeClr val="lt1"/>
          </a:solidFill>
          <a:ln>
            <a:noFill/>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190" name="Google Shape;141;p3">
            <a:extLst>
              <a:ext uri="{FF2B5EF4-FFF2-40B4-BE49-F238E27FC236}">
                <a16:creationId xmlns:a16="http://schemas.microsoft.com/office/drawing/2014/main" id="{9B751B7F-712A-7122-0912-CEE77EC09B51}"/>
              </a:ext>
            </a:extLst>
          </p:cNvPr>
          <p:cNvSpPr/>
          <p:nvPr/>
        </p:nvSpPr>
        <p:spPr>
          <a:xfrm>
            <a:off x="8276978" y="1801280"/>
            <a:ext cx="1961319" cy="1877168"/>
          </a:xfrm>
          <a:prstGeom prst="ellipse">
            <a:avLst/>
          </a:prstGeom>
          <a:solidFill>
            <a:schemeClr val="lt1"/>
          </a:solidFill>
          <a:ln>
            <a:noFill/>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grpSp>
        <p:nvGrpSpPr>
          <p:cNvPr id="212" name="Google Shape;163;p3">
            <a:extLst>
              <a:ext uri="{FF2B5EF4-FFF2-40B4-BE49-F238E27FC236}">
                <a16:creationId xmlns:a16="http://schemas.microsoft.com/office/drawing/2014/main" id="{D140C3F9-4BA2-7847-C143-1F8F673AF79C}"/>
              </a:ext>
            </a:extLst>
          </p:cNvPr>
          <p:cNvGrpSpPr/>
          <p:nvPr/>
        </p:nvGrpSpPr>
        <p:grpSpPr>
          <a:xfrm>
            <a:off x="8698529" y="1964666"/>
            <a:ext cx="1800849" cy="1514461"/>
            <a:chOff x="1327676" y="2910480"/>
            <a:chExt cx="347934" cy="310024"/>
          </a:xfrm>
        </p:grpSpPr>
        <p:sp>
          <p:nvSpPr>
            <p:cNvPr id="213" name="Google Shape;164;p3">
              <a:extLst>
                <a:ext uri="{FF2B5EF4-FFF2-40B4-BE49-F238E27FC236}">
                  <a16:creationId xmlns:a16="http://schemas.microsoft.com/office/drawing/2014/main" id="{B568C166-EF4C-2525-635C-27E58C5D3EB7}"/>
                </a:ext>
              </a:extLst>
            </p:cNvPr>
            <p:cNvSpPr/>
            <p:nvPr/>
          </p:nvSpPr>
          <p:spPr>
            <a:xfrm>
              <a:off x="1367081" y="3067370"/>
              <a:ext cx="43257" cy="15565"/>
            </a:xfrm>
            <a:custGeom>
              <a:avLst/>
              <a:gdLst/>
              <a:ahLst/>
              <a:cxnLst/>
              <a:rect l="l" t="t" r="r" b="b"/>
              <a:pathLst>
                <a:path w="1359" h="489" extrusionOk="0">
                  <a:moveTo>
                    <a:pt x="167" y="0"/>
                  </a:moveTo>
                  <a:cubicBezTo>
                    <a:pt x="72" y="0"/>
                    <a:pt x="1" y="72"/>
                    <a:pt x="1" y="167"/>
                  </a:cubicBezTo>
                  <a:cubicBezTo>
                    <a:pt x="1" y="250"/>
                    <a:pt x="72" y="322"/>
                    <a:pt x="167" y="322"/>
                  </a:cubicBezTo>
                  <a:cubicBezTo>
                    <a:pt x="346" y="322"/>
                    <a:pt x="870" y="358"/>
                    <a:pt x="1120" y="477"/>
                  </a:cubicBezTo>
                  <a:cubicBezTo>
                    <a:pt x="1144" y="488"/>
                    <a:pt x="1168" y="488"/>
                    <a:pt x="1191" y="488"/>
                  </a:cubicBezTo>
                  <a:cubicBezTo>
                    <a:pt x="1251" y="488"/>
                    <a:pt x="1310" y="465"/>
                    <a:pt x="1346" y="405"/>
                  </a:cubicBezTo>
                  <a:cubicBezTo>
                    <a:pt x="1358" y="322"/>
                    <a:pt x="1334" y="238"/>
                    <a:pt x="1251" y="191"/>
                  </a:cubicBezTo>
                  <a:cubicBezTo>
                    <a:pt x="882" y="12"/>
                    <a:pt x="191" y="0"/>
                    <a:pt x="167" y="0"/>
                  </a:cubicBezTo>
                  <a:close/>
                </a:path>
              </a:pathLst>
            </a:custGeom>
            <a:solidFill>
              <a:schemeClr val="dk1"/>
            </a:solidFill>
            <a:ln>
              <a:noFill/>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214" name="Google Shape;165;p3">
              <a:extLst>
                <a:ext uri="{FF2B5EF4-FFF2-40B4-BE49-F238E27FC236}">
                  <a16:creationId xmlns:a16="http://schemas.microsoft.com/office/drawing/2014/main" id="{D3E3382D-39A2-EA7D-919C-BBCC5E3B9C7F}"/>
                </a:ext>
              </a:extLst>
            </p:cNvPr>
            <p:cNvSpPr/>
            <p:nvPr/>
          </p:nvSpPr>
          <p:spPr>
            <a:xfrm>
              <a:off x="1350402" y="3170436"/>
              <a:ext cx="10663" cy="48541"/>
            </a:xfrm>
            <a:custGeom>
              <a:avLst/>
              <a:gdLst/>
              <a:ahLst/>
              <a:cxnLst/>
              <a:rect l="l" t="t" r="r" b="b"/>
              <a:pathLst>
                <a:path w="335" h="1525" extrusionOk="0">
                  <a:moveTo>
                    <a:pt x="168" y="1"/>
                  </a:moveTo>
                  <a:cubicBezTo>
                    <a:pt x="84" y="1"/>
                    <a:pt x="1" y="84"/>
                    <a:pt x="1" y="168"/>
                  </a:cubicBezTo>
                  <a:lnTo>
                    <a:pt x="1" y="1358"/>
                  </a:lnTo>
                  <a:cubicBezTo>
                    <a:pt x="1" y="1453"/>
                    <a:pt x="84" y="1525"/>
                    <a:pt x="168" y="1525"/>
                  </a:cubicBezTo>
                  <a:cubicBezTo>
                    <a:pt x="263" y="1525"/>
                    <a:pt x="334" y="1453"/>
                    <a:pt x="334" y="1358"/>
                  </a:cubicBezTo>
                  <a:lnTo>
                    <a:pt x="334" y="168"/>
                  </a:lnTo>
                  <a:cubicBezTo>
                    <a:pt x="334" y="84"/>
                    <a:pt x="263" y="1"/>
                    <a:pt x="168" y="1"/>
                  </a:cubicBezTo>
                  <a:close/>
                </a:path>
              </a:pathLst>
            </a:custGeom>
            <a:solidFill>
              <a:schemeClr val="dk1"/>
            </a:solidFill>
            <a:ln>
              <a:noFill/>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215" name="Google Shape;166;p3">
              <a:extLst>
                <a:ext uri="{FF2B5EF4-FFF2-40B4-BE49-F238E27FC236}">
                  <a16:creationId xmlns:a16="http://schemas.microsoft.com/office/drawing/2014/main" id="{10A1F740-46D7-E936-074C-1FB0F889E0F6}"/>
                </a:ext>
              </a:extLst>
            </p:cNvPr>
            <p:cNvSpPr/>
            <p:nvPr/>
          </p:nvSpPr>
          <p:spPr>
            <a:xfrm>
              <a:off x="1327676" y="3040187"/>
              <a:ext cx="201643" cy="180317"/>
            </a:xfrm>
            <a:custGeom>
              <a:avLst/>
              <a:gdLst/>
              <a:ahLst/>
              <a:cxnLst/>
              <a:rect l="l" t="t" r="r" b="b"/>
              <a:pathLst>
                <a:path w="6335" h="5665" extrusionOk="0">
                  <a:moveTo>
                    <a:pt x="5894" y="628"/>
                  </a:moveTo>
                  <a:lnTo>
                    <a:pt x="5954" y="866"/>
                  </a:lnTo>
                  <a:cubicBezTo>
                    <a:pt x="5977" y="926"/>
                    <a:pt x="5966" y="997"/>
                    <a:pt x="5918" y="1045"/>
                  </a:cubicBezTo>
                  <a:lnTo>
                    <a:pt x="5823" y="1140"/>
                  </a:lnTo>
                  <a:lnTo>
                    <a:pt x="5596" y="914"/>
                  </a:lnTo>
                  <a:lnTo>
                    <a:pt x="5894" y="628"/>
                  </a:lnTo>
                  <a:close/>
                  <a:moveTo>
                    <a:pt x="2941" y="307"/>
                  </a:moveTo>
                  <a:lnTo>
                    <a:pt x="2941" y="961"/>
                  </a:lnTo>
                  <a:cubicBezTo>
                    <a:pt x="2941" y="1057"/>
                    <a:pt x="2906" y="1164"/>
                    <a:pt x="2870" y="1271"/>
                  </a:cubicBezTo>
                  <a:lnTo>
                    <a:pt x="2787" y="1438"/>
                  </a:lnTo>
                  <a:cubicBezTo>
                    <a:pt x="2775" y="1450"/>
                    <a:pt x="2775" y="1473"/>
                    <a:pt x="2775" y="1509"/>
                  </a:cubicBezTo>
                  <a:lnTo>
                    <a:pt x="2775" y="1854"/>
                  </a:lnTo>
                  <a:cubicBezTo>
                    <a:pt x="2775" y="2104"/>
                    <a:pt x="2667" y="2331"/>
                    <a:pt x="2513" y="2485"/>
                  </a:cubicBezTo>
                  <a:cubicBezTo>
                    <a:pt x="2363" y="2635"/>
                    <a:pt x="2165" y="2727"/>
                    <a:pt x="1954" y="2727"/>
                  </a:cubicBezTo>
                  <a:cubicBezTo>
                    <a:pt x="1930" y="2727"/>
                    <a:pt x="1906" y="2726"/>
                    <a:pt x="1882" y="2724"/>
                  </a:cubicBezTo>
                  <a:cubicBezTo>
                    <a:pt x="1417" y="2712"/>
                    <a:pt x="1048" y="2307"/>
                    <a:pt x="1048" y="1819"/>
                  </a:cubicBezTo>
                  <a:lnTo>
                    <a:pt x="1048" y="1521"/>
                  </a:lnTo>
                  <a:cubicBezTo>
                    <a:pt x="1048" y="1497"/>
                    <a:pt x="1048" y="1473"/>
                    <a:pt x="1036" y="1450"/>
                  </a:cubicBezTo>
                  <a:lnTo>
                    <a:pt x="929" y="1259"/>
                  </a:lnTo>
                  <a:cubicBezTo>
                    <a:pt x="905" y="1176"/>
                    <a:pt x="870" y="1104"/>
                    <a:pt x="870" y="1021"/>
                  </a:cubicBezTo>
                  <a:lnTo>
                    <a:pt x="870" y="997"/>
                  </a:lnTo>
                  <a:cubicBezTo>
                    <a:pt x="870" y="616"/>
                    <a:pt x="1179" y="307"/>
                    <a:pt x="1572" y="307"/>
                  </a:cubicBezTo>
                  <a:close/>
                  <a:moveTo>
                    <a:pt x="2275" y="2986"/>
                  </a:moveTo>
                  <a:cubicBezTo>
                    <a:pt x="2286" y="3045"/>
                    <a:pt x="2298" y="3081"/>
                    <a:pt x="2310" y="3117"/>
                  </a:cubicBezTo>
                  <a:lnTo>
                    <a:pt x="2167" y="3259"/>
                  </a:lnTo>
                  <a:cubicBezTo>
                    <a:pt x="2102" y="3325"/>
                    <a:pt x="2013" y="3358"/>
                    <a:pt x="1923" y="3358"/>
                  </a:cubicBezTo>
                  <a:cubicBezTo>
                    <a:pt x="1834" y="3358"/>
                    <a:pt x="1745" y="3325"/>
                    <a:pt x="1679" y="3259"/>
                  </a:cubicBezTo>
                  <a:lnTo>
                    <a:pt x="1536" y="3128"/>
                  </a:lnTo>
                  <a:cubicBezTo>
                    <a:pt x="1560" y="3081"/>
                    <a:pt x="1572" y="3045"/>
                    <a:pt x="1572" y="2986"/>
                  </a:cubicBezTo>
                  <a:cubicBezTo>
                    <a:pt x="1679" y="3009"/>
                    <a:pt x="1775" y="3045"/>
                    <a:pt x="1882" y="3045"/>
                  </a:cubicBezTo>
                  <a:lnTo>
                    <a:pt x="1917" y="3045"/>
                  </a:lnTo>
                  <a:cubicBezTo>
                    <a:pt x="2036" y="3045"/>
                    <a:pt x="2167" y="3021"/>
                    <a:pt x="2275" y="2986"/>
                  </a:cubicBezTo>
                  <a:close/>
                  <a:moveTo>
                    <a:pt x="6162" y="0"/>
                  </a:moveTo>
                  <a:cubicBezTo>
                    <a:pt x="6120" y="0"/>
                    <a:pt x="6079" y="15"/>
                    <a:pt x="6049" y="45"/>
                  </a:cubicBezTo>
                  <a:lnTo>
                    <a:pt x="2906" y="3021"/>
                  </a:lnTo>
                  <a:cubicBezTo>
                    <a:pt x="2882" y="3057"/>
                    <a:pt x="2834" y="3069"/>
                    <a:pt x="2787" y="3069"/>
                  </a:cubicBezTo>
                  <a:lnTo>
                    <a:pt x="2763" y="3069"/>
                  </a:lnTo>
                  <a:cubicBezTo>
                    <a:pt x="2656" y="3069"/>
                    <a:pt x="2584" y="2997"/>
                    <a:pt x="2584" y="2890"/>
                  </a:cubicBezTo>
                  <a:lnTo>
                    <a:pt x="2584" y="2843"/>
                  </a:lnTo>
                  <a:cubicBezTo>
                    <a:pt x="2644" y="2819"/>
                    <a:pt x="2679" y="2771"/>
                    <a:pt x="2727" y="2724"/>
                  </a:cubicBezTo>
                  <a:cubicBezTo>
                    <a:pt x="2965" y="2497"/>
                    <a:pt x="3084" y="2200"/>
                    <a:pt x="3084" y="1878"/>
                  </a:cubicBezTo>
                  <a:lnTo>
                    <a:pt x="3084" y="1581"/>
                  </a:lnTo>
                  <a:lnTo>
                    <a:pt x="3144" y="1450"/>
                  </a:lnTo>
                  <a:cubicBezTo>
                    <a:pt x="3215" y="1307"/>
                    <a:pt x="3251" y="1152"/>
                    <a:pt x="3251" y="997"/>
                  </a:cubicBezTo>
                  <a:lnTo>
                    <a:pt x="3251" y="176"/>
                  </a:lnTo>
                  <a:cubicBezTo>
                    <a:pt x="3251" y="92"/>
                    <a:pt x="3179" y="21"/>
                    <a:pt x="3084" y="21"/>
                  </a:cubicBezTo>
                  <a:lnTo>
                    <a:pt x="1548" y="21"/>
                  </a:lnTo>
                  <a:cubicBezTo>
                    <a:pt x="1001" y="21"/>
                    <a:pt x="536" y="461"/>
                    <a:pt x="536" y="1033"/>
                  </a:cubicBezTo>
                  <a:lnTo>
                    <a:pt x="536" y="1045"/>
                  </a:lnTo>
                  <a:cubicBezTo>
                    <a:pt x="536" y="1176"/>
                    <a:pt x="572" y="1295"/>
                    <a:pt x="632" y="1414"/>
                  </a:cubicBezTo>
                  <a:lnTo>
                    <a:pt x="703" y="1581"/>
                  </a:lnTo>
                  <a:lnTo>
                    <a:pt x="703" y="1831"/>
                  </a:lnTo>
                  <a:cubicBezTo>
                    <a:pt x="703" y="2247"/>
                    <a:pt x="917" y="2616"/>
                    <a:pt x="1215" y="2843"/>
                  </a:cubicBezTo>
                  <a:lnTo>
                    <a:pt x="1215" y="2997"/>
                  </a:lnTo>
                  <a:cubicBezTo>
                    <a:pt x="1215" y="3069"/>
                    <a:pt x="1155" y="3140"/>
                    <a:pt x="1072" y="3176"/>
                  </a:cubicBezTo>
                  <a:lnTo>
                    <a:pt x="501" y="3343"/>
                  </a:lnTo>
                  <a:cubicBezTo>
                    <a:pt x="215" y="3414"/>
                    <a:pt x="0" y="3676"/>
                    <a:pt x="0" y="3974"/>
                  </a:cubicBezTo>
                  <a:lnTo>
                    <a:pt x="0" y="5462"/>
                  </a:lnTo>
                  <a:cubicBezTo>
                    <a:pt x="0" y="5557"/>
                    <a:pt x="84" y="5629"/>
                    <a:pt x="167" y="5629"/>
                  </a:cubicBezTo>
                  <a:cubicBezTo>
                    <a:pt x="262" y="5629"/>
                    <a:pt x="334" y="5557"/>
                    <a:pt x="334" y="5462"/>
                  </a:cubicBezTo>
                  <a:lnTo>
                    <a:pt x="334" y="3974"/>
                  </a:lnTo>
                  <a:cubicBezTo>
                    <a:pt x="334" y="3831"/>
                    <a:pt x="441" y="3676"/>
                    <a:pt x="584" y="3640"/>
                  </a:cubicBezTo>
                  <a:lnTo>
                    <a:pt x="1167" y="3474"/>
                  </a:lnTo>
                  <a:cubicBezTo>
                    <a:pt x="1215" y="3450"/>
                    <a:pt x="1251" y="3438"/>
                    <a:pt x="1298" y="3414"/>
                  </a:cubicBezTo>
                  <a:lnTo>
                    <a:pt x="1405" y="3521"/>
                  </a:lnTo>
                  <a:cubicBezTo>
                    <a:pt x="1536" y="3652"/>
                    <a:pt x="1703" y="3712"/>
                    <a:pt x="1882" y="3712"/>
                  </a:cubicBezTo>
                  <a:cubicBezTo>
                    <a:pt x="2060" y="3712"/>
                    <a:pt x="2227" y="3652"/>
                    <a:pt x="2358" y="3521"/>
                  </a:cubicBezTo>
                  <a:lnTo>
                    <a:pt x="2501" y="3367"/>
                  </a:lnTo>
                  <a:cubicBezTo>
                    <a:pt x="2584" y="3402"/>
                    <a:pt x="2656" y="3426"/>
                    <a:pt x="2727" y="3426"/>
                  </a:cubicBezTo>
                  <a:lnTo>
                    <a:pt x="2763" y="3426"/>
                  </a:lnTo>
                  <a:cubicBezTo>
                    <a:pt x="2894" y="3426"/>
                    <a:pt x="3013" y="3378"/>
                    <a:pt x="3096" y="3295"/>
                  </a:cubicBezTo>
                  <a:lnTo>
                    <a:pt x="5334" y="1176"/>
                  </a:lnTo>
                  <a:lnTo>
                    <a:pt x="5561" y="1402"/>
                  </a:lnTo>
                  <a:lnTo>
                    <a:pt x="2965" y="3986"/>
                  </a:lnTo>
                  <a:cubicBezTo>
                    <a:pt x="2798" y="4152"/>
                    <a:pt x="2715" y="4367"/>
                    <a:pt x="2715" y="4581"/>
                  </a:cubicBezTo>
                  <a:lnTo>
                    <a:pt x="2715" y="5498"/>
                  </a:lnTo>
                  <a:cubicBezTo>
                    <a:pt x="2715" y="5581"/>
                    <a:pt x="2787" y="5664"/>
                    <a:pt x="2882" y="5664"/>
                  </a:cubicBezTo>
                  <a:cubicBezTo>
                    <a:pt x="2965" y="5664"/>
                    <a:pt x="3037" y="5581"/>
                    <a:pt x="3037" y="5498"/>
                  </a:cubicBezTo>
                  <a:lnTo>
                    <a:pt x="3037" y="4581"/>
                  </a:lnTo>
                  <a:cubicBezTo>
                    <a:pt x="3037" y="4450"/>
                    <a:pt x="3096" y="4319"/>
                    <a:pt x="3191" y="4212"/>
                  </a:cubicBezTo>
                  <a:lnTo>
                    <a:pt x="6096" y="1307"/>
                  </a:lnTo>
                  <a:cubicBezTo>
                    <a:pt x="6216" y="1200"/>
                    <a:pt x="6275" y="997"/>
                    <a:pt x="6227" y="831"/>
                  </a:cubicBezTo>
                  <a:lnTo>
                    <a:pt x="6168" y="378"/>
                  </a:lnTo>
                  <a:lnTo>
                    <a:pt x="6275" y="271"/>
                  </a:lnTo>
                  <a:cubicBezTo>
                    <a:pt x="6335" y="211"/>
                    <a:pt x="6335" y="104"/>
                    <a:pt x="6275" y="45"/>
                  </a:cubicBezTo>
                  <a:cubicBezTo>
                    <a:pt x="6245" y="15"/>
                    <a:pt x="6204" y="0"/>
                    <a:pt x="6162" y="0"/>
                  </a:cubicBezTo>
                  <a:close/>
                </a:path>
              </a:pathLst>
            </a:custGeom>
            <a:solidFill>
              <a:schemeClr val="dk1"/>
            </a:solidFill>
            <a:ln>
              <a:noFill/>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216" name="Google Shape;167;p3">
              <a:extLst>
                <a:ext uri="{FF2B5EF4-FFF2-40B4-BE49-F238E27FC236}">
                  <a16:creationId xmlns:a16="http://schemas.microsoft.com/office/drawing/2014/main" id="{668D2213-BC69-DA73-DB27-9169110EEDBA}"/>
                </a:ext>
              </a:extLst>
            </p:cNvPr>
            <p:cNvSpPr/>
            <p:nvPr/>
          </p:nvSpPr>
          <p:spPr>
            <a:xfrm>
              <a:off x="1470179" y="2910480"/>
              <a:ext cx="205431" cy="173601"/>
            </a:xfrm>
            <a:custGeom>
              <a:avLst/>
              <a:gdLst/>
              <a:ahLst/>
              <a:cxnLst/>
              <a:rect l="l" t="t" r="r" b="b"/>
              <a:pathLst>
                <a:path w="6454" h="5454" extrusionOk="0">
                  <a:moveTo>
                    <a:pt x="500" y="0"/>
                  </a:moveTo>
                  <a:cubicBezTo>
                    <a:pt x="215" y="0"/>
                    <a:pt x="0" y="226"/>
                    <a:pt x="0" y="512"/>
                  </a:cubicBezTo>
                  <a:lnTo>
                    <a:pt x="0" y="4822"/>
                  </a:lnTo>
                  <a:cubicBezTo>
                    <a:pt x="0" y="4917"/>
                    <a:pt x="72" y="4989"/>
                    <a:pt x="155" y="4989"/>
                  </a:cubicBezTo>
                  <a:cubicBezTo>
                    <a:pt x="250" y="4989"/>
                    <a:pt x="322" y="4917"/>
                    <a:pt x="322" y="4822"/>
                  </a:cubicBezTo>
                  <a:lnTo>
                    <a:pt x="322" y="512"/>
                  </a:lnTo>
                  <a:cubicBezTo>
                    <a:pt x="322" y="405"/>
                    <a:pt x="393" y="322"/>
                    <a:pt x="500" y="322"/>
                  </a:cubicBezTo>
                  <a:lnTo>
                    <a:pt x="5953" y="322"/>
                  </a:lnTo>
                  <a:cubicBezTo>
                    <a:pt x="6049" y="322"/>
                    <a:pt x="6132" y="405"/>
                    <a:pt x="6132" y="512"/>
                  </a:cubicBezTo>
                  <a:lnTo>
                    <a:pt x="6132" y="4941"/>
                  </a:lnTo>
                  <a:cubicBezTo>
                    <a:pt x="6132" y="5048"/>
                    <a:pt x="6049" y="5120"/>
                    <a:pt x="5953" y="5120"/>
                  </a:cubicBezTo>
                  <a:lnTo>
                    <a:pt x="2298" y="5120"/>
                  </a:lnTo>
                  <a:cubicBezTo>
                    <a:pt x="2215" y="5120"/>
                    <a:pt x="2131" y="5191"/>
                    <a:pt x="2131" y="5287"/>
                  </a:cubicBezTo>
                  <a:cubicBezTo>
                    <a:pt x="2131" y="5370"/>
                    <a:pt x="2215" y="5453"/>
                    <a:pt x="2298" y="5453"/>
                  </a:cubicBezTo>
                  <a:lnTo>
                    <a:pt x="5953" y="5453"/>
                  </a:lnTo>
                  <a:cubicBezTo>
                    <a:pt x="6227" y="5453"/>
                    <a:pt x="6453" y="5227"/>
                    <a:pt x="6453" y="4941"/>
                  </a:cubicBezTo>
                  <a:lnTo>
                    <a:pt x="6453" y="512"/>
                  </a:lnTo>
                  <a:cubicBezTo>
                    <a:pt x="6453" y="226"/>
                    <a:pt x="6215" y="0"/>
                    <a:pt x="5953" y="0"/>
                  </a:cubicBezTo>
                  <a:close/>
                </a:path>
              </a:pathLst>
            </a:custGeom>
            <a:solidFill>
              <a:schemeClr val="dk1"/>
            </a:solidFill>
            <a:ln>
              <a:noFill/>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217" name="Google Shape;168;p3">
              <a:extLst>
                <a:ext uri="{FF2B5EF4-FFF2-40B4-BE49-F238E27FC236}">
                  <a16:creationId xmlns:a16="http://schemas.microsoft.com/office/drawing/2014/main" id="{E7C22B54-CBF8-204E-699B-00C18CEE34E8}"/>
                </a:ext>
              </a:extLst>
            </p:cNvPr>
            <p:cNvSpPr/>
            <p:nvPr/>
          </p:nvSpPr>
          <p:spPr>
            <a:xfrm>
              <a:off x="1497075" y="2942692"/>
              <a:ext cx="152370" cy="96668"/>
            </a:xfrm>
            <a:custGeom>
              <a:avLst/>
              <a:gdLst/>
              <a:ahLst/>
              <a:cxnLst/>
              <a:rect l="l" t="t" r="r" b="b"/>
              <a:pathLst>
                <a:path w="4787" h="3037" extrusionOk="0">
                  <a:moveTo>
                    <a:pt x="3751" y="0"/>
                  </a:moveTo>
                  <a:cubicBezTo>
                    <a:pt x="3656" y="0"/>
                    <a:pt x="3584" y="72"/>
                    <a:pt x="3584" y="167"/>
                  </a:cubicBezTo>
                  <a:cubicBezTo>
                    <a:pt x="3584" y="250"/>
                    <a:pt x="3656" y="334"/>
                    <a:pt x="3751" y="334"/>
                  </a:cubicBezTo>
                  <a:lnTo>
                    <a:pt x="4215" y="334"/>
                  </a:lnTo>
                  <a:lnTo>
                    <a:pt x="2465" y="2072"/>
                  </a:lnTo>
                  <a:lnTo>
                    <a:pt x="1727" y="1322"/>
                  </a:lnTo>
                  <a:cubicBezTo>
                    <a:pt x="1697" y="1292"/>
                    <a:pt x="1656" y="1277"/>
                    <a:pt x="1614" y="1277"/>
                  </a:cubicBezTo>
                  <a:cubicBezTo>
                    <a:pt x="1572" y="1277"/>
                    <a:pt x="1531" y="1292"/>
                    <a:pt x="1501" y="1322"/>
                  </a:cubicBezTo>
                  <a:lnTo>
                    <a:pt x="60" y="2774"/>
                  </a:lnTo>
                  <a:cubicBezTo>
                    <a:pt x="1" y="2834"/>
                    <a:pt x="1" y="2929"/>
                    <a:pt x="60" y="2989"/>
                  </a:cubicBezTo>
                  <a:cubicBezTo>
                    <a:pt x="84" y="3024"/>
                    <a:pt x="132" y="3036"/>
                    <a:pt x="179" y="3036"/>
                  </a:cubicBezTo>
                  <a:cubicBezTo>
                    <a:pt x="227" y="3036"/>
                    <a:pt x="251" y="3024"/>
                    <a:pt x="298" y="2989"/>
                  </a:cubicBezTo>
                  <a:lnTo>
                    <a:pt x="1632" y="1655"/>
                  </a:lnTo>
                  <a:lnTo>
                    <a:pt x="2382" y="2393"/>
                  </a:lnTo>
                  <a:cubicBezTo>
                    <a:pt x="2412" y="2423"/>
                    <a:pt x="2453" y="2438"/>
                    <a:pt x="2495" y="2438"/>
                  </a:cubicBezTo>
                  <a:cubicBezTo>
                    <a:pt x="2537" y="2438"/>
                    <a:pt x="2578" y="2423"/>
                    <a:pt x="2608" y="2393"/>
                  </a:cubicBezTo>
                  <a:lnTo>
                    <a:pt x="4465" y="536"/>
                  </a:lnTo>
                  <a:lnTo>
                    <a:pt x="4465" y="1000"/>
                  </a:lnTo>
                  <a:cubicBezTo>
                    <a:pt x="4465" y="1084"/>
                    <a:pt x="4537" y="1167"/>
                    <a:pt x="4632" y="1167"/>
                  </a:cubicBezTo>
                  <a:cubicBezTo>
                    <a:pt x="4715" y="1167"/>
                    <a:pt x="4787" y="1084"/>
                    <a:pt x="4787" y="1000"/>
                  </a:cubicBezTo>
                  <a:lnTo>
                    <a:pt x="4787" y="155"/>
                  </a:lnTo>
                  <a:cubicBezTo>
                    <a:pt x="4751" y="72"/>
                    <a:pt x="4692" y="0"/>
                    <a:pt x="4596" y="0"/>
                  </a:cubicBezTo>
                  <a:close/>
                </a:path>
              </a:pathLst>
            </a:custGeom>
            <a:solidFill>
              <a:schemeClr val="dk1"/>
            </a:solidFill>
            <a:ln>
              <a:noFill/>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grpSp>
      <p:grpSp>
        <p:nvGrpSpPr>
          <p:cNvPr id="218" name="Google Shape;185;p3">
            <a:extLst>
              <a:ext uri="{FF2B5EF4-FFF2-40B4-BE49-F238E27FC236}">
                <a16:creationId xmlns:a16="http://schemas.microsoft.com/office/drawing/2014/main" id="{1F879826-98A9-EDBA-FC8B-9AF4DD21A944}"/>
              </a:ext>
            </a:extLst>
          </p:cNvPr>
          <p:cNvGrpSpPr/>
          <p:nvPr/>
        </p:nvGrpSpPr>
        <p:grpSpPr>
          <a:xfrm>
            <a:off x="5494609" y="1860269"/>
            <a:ext cx="1571882" cy="1627748"/>
            <a:chOff x="1293706" y="1966416"/>
            <a:chExt cx="369294" cy="350444"/>
          </a:xfrm>
        </p:grpSpPr>
        <p:sp>
          <p:nvSpPr>
            <p:cNvPr id="219" name="Google Shape;186;p3">
              <a:extLst>
                <a:ext uri="{FF2B5EF4-FFF2-40B4-BE49-F238E27FC236}">
                  <a16:creationId xmlns:a16="http://schemas.microsoft.com/office/drawing/2014/main" id="{453FBB05-B0AB-EA1C-BBF9-CB4CB4BB3BBA}"/>
                </a:ext>
              </a:extLst>
            </p:cNvPr>
            <p:cNvSpPr/>
            <p:nvPr/>
          </p:nvSpPr>
          <p:spPr>
            <a:xfrm>
              <a:off x="1509067" y="1966416"/>
              <a:ext cx="153933" cy="162994"/>
            </a:xfrm>
            <a:custGeom>
              <a:avLst/>
              <a:gdLst/>
              <a:ahLst/>
              <a:cxnLst/>
              <a:rect l="l" t="t" r="r" b="b"/>
              <a:pathLst>
                <a:path w="4859" h="5145" extrusionOk="0">
                  <a:moveTo>
                    <a:pt x="2514" y="0"/>
                  </a:moveTo>
                  <a:cubicBezTo>
                    <a:pt x="1759" y="0"/>
                    <a:pt x="1016" y="363"/>
                    <a:pt x="560" y="1036"/>
                  </a:cubicBezTo>
                  <a:cubicBezTo>
                    <a:pt x="1" y="1870"/>
                    <a:pt x="36" y="2953"/>
                    <a:pt x="632" y="3739"/>
                  </a:cubicBezTo>
                  <a:lnTo>
                    <a:pt x="572" y="4965"/>
                  </a:lnTo>
                  <a:cubicBezTo>
                    <a:pt x="572" y="5025"/>
                    <a:pt x="596" y="5085"/>
                    <a:pt x="643" y="5108"/>
                  </a:cubicBezTo>
                  <a:cubicBezTo>
                    <a:pt x="679" y="5120"/>
                    <a:pt x="703" y="5144"/>
                    <a:pt x="739" y="5144"/>
                  </a:cubicBezTo>
                  <a:cubicBezTo>
                    <a:pt x="763" y="5144"/>
                    <a:pt x="774" y="5144"/>
                    <a:pt x="810" y="5120"/>
                  </a:cubicBezTo>
                  <a:lnTo>
                    <a:pt x="1929" y="4608"/>
                  </a:lnTo>
                  <a:cubicBezTo>
                    <a:pt x="2120" y="4644"/>
                    <a:pt x="2310" y="4680"/>
                    <a:pt x="2501" y="4680"/>
                  </a:cubicBezTo>
                  <a:cubicBezTo>
                    <a:pt x="3275" y="4680"/>
                    <a:pt x="4013" y="4311"/>
                    <a:pt x="4453" y="3632"/>
                  </a:cubicBezTo>
                  <a:cubicBezTo>
                    <a:pt x="4692" y="3275"/>
                    <a:pt x="4823" y="2858"/>
                    <a:pt x="4846" y="2441"/>
                  </a:cubicBezTo>
                  <a:cubicBezTo>
                    <a:pt x="4858" y="2370"/>
                    <a:pt x="4787" y="2287"/>
                    <a:pt x="4692" y="2287"/>
                  </a:cubicBezTo>
                  <a:cubicBezTo>
                    <a:pt x="4608" y="2287"/>
                    <a:pt x="4513" y="2358"/>
                    <a:pt x="4513" y="2441"/>
                  </a:cubicBezTo>
                  <a:cubicBezTo>
                    <a:pt x="4501" y="2799"/>
                    <a:pt x="4382" y="3156"/>
                    <a:pt x="4168" y="3453"/>
                  </a:cubicBezTo>
                  <a:cubicBezTo>
                    <a:pt x="3786" y="4030"/>
                    <a:pt x="3158" y="4352"/>
                    <a:pt x="2504" y="4352"/>
                  </a:cubicBezTo>
                  <a:cubicBezTo>
                    <a:pt x="2321" y="4352"/>
                    <a:pt x="2136" y="4327"/>
                    <a:pt x="1953" y="4275"/>
                  </a:cubicBezTo>
                  <a:cubicBezTo>
                    <a:pt x="1933" y="4270"/>
                    <a:pt x="1918" y="4267"/>
                    <a:pt x="1903" y="4267"/>
                  </a:cubicBezTo>
                  <a:cubicBezTo>
                    <a:pt x="1882" y="4267"/>
                    <a:pt x="1862" y="4273"/>
                    <a:pt x="1834" y="4287"/>
                  </a:cubicBezTo>
                  <a:lnTo>
                    <a:pt x="929" y="4727"/>
                  </a:lnTo>
                  <a:lnTo>
                    <a:pt x="977" y="3715"/>
                  </a:lnTo>
                  <a:cubicBezTo>
                    <a:pt x="977" y="3668"/>
                    <a:pt x="953" y="3632"/>
                    <a:pt x="941" y="3596"/>
                  </a:cubicBezTo>
                  <a:cubicBezTo>
                    <a:pt x="393" y="2906"/>
                    <a:pt x="358" y="1953"/>
                    <a:pt x="858" y="1227"/>
                  </a:cubicBezTo>
                  <a:cubicBezTo>
                    <a:pt x="1237" y="646"/>
                    <a:pt x="1868" y="336"/>
                    <a:pt x="2512" y="336"/>
                  </a:cubicBezTo>
                  <a:cubicBezTo>
                    <a:pt x="2898" y="336"/>
                    <a:pt x="3288" y="447"/>
                    <a:pt x="3632" y="679"/>
                  </a:cubicBezTo>
                  <a:cubicBezTo>
                    <a:pt x="4037" y="941"/>
                    <a:pt x="4334" y="1358"/>
                    <a:pt x="4453" y="1822"/>
                  </a:cubicBezTo>
                  <a:cubicBezTo>
                    <a:pt x="4484" y="1893"/>
                    <a:pt x="4548" y="1947"/>
                    <a:pt x="4618" y="1947"/>
                  </a:cubicBezTo>
                  <a:cubicBezTo>
                    <a:pt x="4631" y="1947"/>
                    <a:pt x="4643" y="1945"/>
                    <a:pt x="4656" y="1941"/>
                  </a:cubicBezTo>
                  <a:cubicBezTo>
                    <a:pt x="4751" y="1906"/>
                    <a:pt x="4811" y="1822"/>
                    <a:pt x="4787" y="1727"/>
                  </a:cubicBezTo>
                  <a:cubicBezTo>
                    <a:pt x="4632" y="1179"/>
                    <a:pt x="4287" y="703"/>
                    <a:pt x="3811" y="393"/>
                  </a:cubicBezTo>
                  <a:cubicBezTo>
                    <a:pt x="3412" y="128"/>
                    <a:pt x="2961" y="0"/>
                    <a:pt x="2514" y="0"/>
                  </a:cubicBezTo>
                  <a:close/>
                </a:path>
              </a:pathLst>
            </a:custGeom>
            <a:solidFill>
              <a:schemeClr val="dk1"/>
            </a:solidFill>
            <a:ln>
              <a:noFill/>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220" name="Google Shape;187;p3">
              <a:extLst>
                <a:ext uri="{FF2B5EF4-FFF2-40B4-BE49-F238E27FC236}">
                  <a16:creationId xmlns:a16="http://schemas.microsoft.com/office/drawing/2014/main" id="{1BB75B59-E258-4D16-7C4A-26A2B4289447}"/>
                </a:ext>
              </a:extLst>
            </p:cNvPr>
            <p:cNvSpPr/>
            <p:nvPr/>
          </p:nvSpPr>
          <p:spPr>
            <a:xfrm>
              <a:off x="1574328" y="2021096"/>
              <a:ext cx="28702" cy="54363"/>
            </a:xfrm>
            <a:custGeom>
              <a:avLst/>
              <a:gdLst/>
              <a:ahLst/>
              <a:cxnLst/>
              <a:rect l="l" t="t" r="r" b="b"/>
              <a:pathLst>
                <a:path w="906" h="1716" extrusionOk="0">
                  <a:moveTo>
                    <a:pt x="179" y="1"/>
                  </a:moveTo>
                  <a:cubicBezTo>
                    <a:pt x="84" y="1"/>
                    <a:pt x="12" y="84"/>
                    <a:pt x="12" y="168"/>
                  </a:cubicBezTo>
                  <a:cubicBezTo>
                    <a:pt x="12" y="263"/>
                    <a:pt x="84" y="334"/>
                    <a:pt x="179" y="334"/>
                  </a:cubicBezTo>
                  <a:lnTo>
                    <a:pt x="262" y="334"/>
                  </a:lnTo>
                  <a:lnTo>
                    <a:pt x="262" y="1394"/>
                  </a:lnTo>
                  <a:lnTo>
                    <a:pt x="155" y="1394"/>
                  </a:lnTo>
                  <a:cubicBezTo>
                    <a:pt x="72" y="1394"/>
                    <a:pt x="0" y="1465"/>
                    <a:pt x="0" y="1549"/>
                  </a:cubicBezTo>
                  <a:cubicBezTo>
                    <a:pt x="0" y="1644"/>
                    <a:pt x="72" y="1715"/>
                    <a:pt x="155" y="1715"/>
                  </a:cubicBezTo>
                  <a:lnTo>
                    <a:pt x="727" y="1715"/>
                  </a:lnTo>
                  <a:cubicBezTo>
                    <a:pt x="822" y="1715"/>
                    <a:pt x="893" y="1644"/>
                    <a:pt x="893" y="1549"/>
                  </a:cubicBezTo>
                  <a:cubicBezTo>
                    <a:pt x="905" y="1465"/>
                    <a:pt x="834" y="1394"/>
                    <a:pt x="727" y="1394"/>
                  </a:cubicBezTo>
                  <a:lnTo>
                    <a:pt x="608" y="1394"/>
                  </a:lnTo>
                  <a:lnTo>
                    <a:pt x="608" y="168"/>
                  </a:lnTo>
                  <a:cubicBezTo>
                    <a:pt x="608" y="84"/>
                    <a:pt x="536" y="1"/>
                    <a:pt x="441" y="1"/>
                  </a:cubicBezTo>
                  <a:close/>
                </a:path>
              </a:pathLst>
            </a:custGeom>
            <a:solidFill>
              <a:schemeClr val="dk1"/>
            </a:solidFill>
            <a:ln>
              <a:noFill/>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221" name="Google Shape;188;p3">
              <a:extLst>
                <a:ext uri="{FF2B5EF4-FFF2-40B4-BE49-F238E27FC236}">
                  <a16:creationId xmlns:a16="http://schemas.microsoft.com/office/drawing/2014/main" id="{233E4DF7-B623-7D30-46F5-2041E3C2DBF5}"/>
                </a:ext>
              </a:extLst>
            </p:cNvPr>
            <p:cNvSpPr/>
            <p:nvPr/>
          </p:nvSpPr>
          <p:spPr>
            <a:xfrm>
              <a:off x="1578098" y="2004147"/>
              <a:ext cx="15872" cy="16252"/>
            </a:xfrm>
            <a:custGeom>
              <a:avLst/>
              <a:gdLst/>
              <a:ahLst/>
              <a:cxnLst/>
              <a:rect l="l" t="t" r="r" b="b"/>
              <a:pathLst>
                <a:path w="501" h="513" extrusionOk="0">
                  <a:moveTo>
                    <a:pt x="250" y="0"/>
                  </a:moveTo>
                  <a:cubicBezTo>
                    <a:pt x="119" y="0"/>
                    <a:pt x="0" y="119"/>
                    <a:pt x="0" y="262"/>
                  </a:cubicBezTo>
                  <a:cubicBezTo>
                    <a:pt x="0" y="393"/>
                    <a:pt x="119" y="512"/>
                    <a:pt x="250" y="512"/>
                  </a:cubicBezTo>
                  <a:cubicBezTo>
                    <a:pt x="381" y="512"/>
                    <a:pt x="500" y="393"/>
                    <a:pt x="500" y="262"/>
                  </a:cubicBezTo>
                  <a:cubicBezTo>
                    <a:pt x="489" y="107"/>
                    <a:pt x="381" y="0"/>
                    <a:pt x="250" y="0"/>
                  </a:cubicBezTo>
                  <a:close/>
                </a:path>
              </a:pathLst>
            </a:custGeom>
            <a:solidFill>
              <a:schemeClr val="dk1"/>
            </a:solidFill>
            <a:ln>
              <a:noFill/>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222" name="Google Shape;189;p3">
              <a:extLst>
                <a:ext uri="{FF2B5EF4-FFF2-40B4-BE49-F238E27FC236}">
                  <a16:creationId xmlns:a16="http://schemas.microsoft.com/office/drawing/2014/main" id="{0A8B065C-3BD7-8F67-477C-E9F729DC0637}"/>
                </a:ext>
              </a:extLst>
            </p:cNvPr>
            <p:cNvSpPr/>
            <p:nvPr/>
          </p:nvSpPr>
          <p:spPr>
            <a:xfrm>
              <a:off x="1293706" y="1999997"/>
              <a:ext cx="274982" cy="316863"/>
            </a:xfrm>
            <a:custGeom>
              <a:avLst/>
              <a:gdLst/>
              <a:ahLst/>
              <a:cxnLst/>
              <a:rect l="l" t="t" r="r" b="b"/>
              <a:pathLst>
                <a:path w="8680" h="10002" extrusionOk="0">
                  <a:moveTo>
                    <a:pt x="2096" y="2655"/>
                  </a:moveTo>
                  <a:lnTo>
                    <a:pt x="2096" y="3727"/>
                  </a:lnTo>
                  <a:cubicBezTo>
                    <a:pt x="1905" y="3644"/>
                    <a:pt x="1762" y="3465"/>
                    <a:pt x="1762" y="3251"/>
                  </a:cubicBezTo>
                  <a:lnTo>
                    <a:pt x="1762" y="3132"/>
                  </a:lnTo>
                  <a:cubicBezTo>
                    <a:pt x="1762" y="2905"/>
                    <a:pt x="1893" y="2727"/>
                    <a:pt x="2096" y="2655"/>
                  </a:cubicBezTo>
                  <a:close/>
                  <a:moveTo>
                    <a:pt x="6620" y="2655"/>
                  </a:moveTo>
                  <a:cubicBezTo>
                    <a:pt x="6822" y="2727"/>
                    <a:pt x="6965" y="2905"/>
                    <a:pt x="6965" y="3132"/>
                  </a:cubicBezTo>
                  <a:lnTo>
                    <a:pt x="6965" y="3251"/>
                  </a:lnTo>
                  <a:cubicBezTo>
                    <a:pt x="6965" y="3465"/>
                    <a:pt x="6834" y="3644"/>
                    <a:pt x="6620" y="3727"/>
                  </a:cubicBezTo>
                  <a:lnTo>
                    <a:pt x="6620" y="2655"/>
                  </a:lnTo>
                  <a:close/>
                  <a:moveTo>
                    <a:pt x="6703" y="4060"/>
                  </a:moveTo>
                  <a:lnTo>
                    <a:pt x="6858" y="5394"/>
                  </a:lnTo>
                  <a:lnTo>
                    <a:pt x="6346" y="5394"/>
                  </a:lnTo>
                  <a:cubicBezTo>
                    <a:pt x="6525" y="5108"/>
                    <a:pt x="6620" y="4763"/>
                    <a:pt x="6620" y="4406"/>
                  </a:cubicBezTo>
                  <a:lnTo>
                    <a:pt x="6620" y="4084"/>
                  </a:lnTo>
                  <a:cubicBezTo>
                    <a:pt x="6656" y="4084"/>
                    <a:pt x="6668" y="4060"/>
                    <a:pt x="6703" y="4060"/>
                  </a:cubicBezTo>
                  <a:close/>
                  <a:moveTo>
                    <a:pt x="3739" y="1405"/>
                  </a:moveTo>
                  <a:cubicBezTo>
                    <a:pt x="3810" y="1643"/>
                    <a:pt x="3941" y="1953"/>
                    <a:pt x="4132" y="2251"/>
                  </a:cubicBezTo>
                  <a:cubicBezTo>
                    <a:pt x="4572" y="2870"/>
                    <a:pt x="5179" y="3227"/>
                    <a:pt x="5917" y="3274"/>
                  </a:cubicBezTo>
                  <a:lnTo>
                    <a:pt x="5917" y="3572"/>
                  </a:lnTo>
                  <a:cubicBezTo>
                    <a:pt x="5906" y="4215"/>
                    <a:pt x="5572" y="4822"/>
                    <a:pt x="5001" y="5168"/>
                  </a:cubicBezTo>
                  <a:lnTo>
                    <a:pt x="4751" y="5310"/>
                  </a:lnTo>
                  <a:cubicBezTo>
                    <a:pt x="4632" y="5382"/>
                    <a:pt x="4498" y="5418"/>
                    <a:pt x="4364" y="5418"/>
                  </a:cubicBezTo>
                  <a:cubicBezTo>
                    <a:pt x="4230" y="5418"/>
                    <a:pt x="4096" y="5382"/>
                    <a:pt x="3977" y="5310"/>
                  </a:cubicBezTo>
                  <a:lnTo>
                    <a:pt x="3727" y="5168"/>
                  </a:lnTo>
                  <a:cubicBezTo>
                    <a:pt x="3155" y="4834"/>
                    <a:pt x="2810" y="4227"/>
                    <a:pt x="2810" y="3572"/>
                  </a:cubicBezTo>
                  <a:lnTo>
                    <a:pt x="2810" y="2322"/>
                  </a:lnTo>
                  <a:cubicBezTo>
                    <a:pt x="3024" y="2239"/>
                    <a:pt x="3429" y="1977"/>
                    <a:pt x="3739" y="1405"/>
                  </a:cubicBezTo>
                  <a:close/>
                  <a:moveTo>
                    <a:pt x="5477" y="5715"/>
                  </a:moveTo>
                  <a:cubicBezTo>
                    <a:pt x="5429" y="5727"/>
                    <a:pt x="5394" y="5763"/>
                    <a:pt x="5346" y="5775"/>
                  </a:cubicBezTo>
                  <a:lnTo>
                    <a:pt x="5346" y="5715"/>
                  </a:lnTo>
                  <a:close/>
                  <a:moveTo>
                    <a:pt x="5001" y="5549"/>
                  </a:moveTo>
                  <a:lnTo>
                    <a:pt x="5001" y="5870"/>
                  </a:lnTo>
                  <a:cubicBezTo>
                    <a:pt x="4953" y="5882"/>
                    <a:pt x="4894" y="5882"/>
                    <a:pt x="4846" y="5882"/>
                  </a:cubicBezTo>
                  <a:cubicBezTo>
                    <a:pt x="4822" y="5810"/>
                    <a:pt x="4798" y="5751"/>
                    <a:pt x="4727" y="5691"/>
                  </a:cubicBezTo>
                  <a:cubicBezTo>
                    <a:pt x="4786" y="5656"/>
                    <a:pt x="4846" y="5644"/>
                    <a:pt x="4905" y="5596"/>
                  </a:cubicBezTo>
                  <a:lnTo>
                    <a:pt x="5001" y="5549"/>
                  </a:lnTo>
                  <a:close/>
                  <a:moveTo>
                    <a:pt x="4378" y="5881"/>
                  </a:moveTo>
                  <a:cubicBezTo>
                    <a:pt x="4474" y="5881"/>
                    <a:pt x="4536" y="5960"/>
                    <a:pt x="4536" y="6061"/>
                  </a:cubicBezTo>
                  <a:cubicBezTo>
                    <a:pt x="4536" y="6168"/>
                    <a:pt x="4465" y="6239"/>
                    <a:pt x="4358" y="6239"/>
                  </a:cubicBezTo>
                  <a:cubicBezTo>
                    <a:pt x="4263" y="6239"/>
                    <a:pt x="4179" y="6168"/>
                    <a:pt x="4179" y="6061"/>
                  </a:cubicBezTo>
                  <a:cubicBezTo>
                    <a:pt x="4179" y="5953"/>
                    <a:pt x="4263" y="5882"/>
                    <a:pt x="4358" y="5882"/>
                  </a:cubicBezTo>
                  <a:cubicBezTo>
                    <a:pt x="4365" y="5881"/>
                    <a:pt x="4371" y="5881"/>
                    <a:pt x="4378" y="5881"/>
                  </a:cubicBezTo>
                  <a:close/>
                  <a:moveTo>
                    <a:pt x="3703" y="5537"/>
                  </a:moveTo>
                  <a:lnTo>
                    <a:pt x="3798" y="5584"/>
                  </a:lnTo>
                  <a:lnTo>
                    <a:pt x="3977" y="5668"/>
                  </a:lnTo>
                  <a:cubicBezTo>
                    <a:pt x="3882" y="5763"/>
                    <a:pt x="3822" y="5894"/>
                    <a:pt x="3822" y="6025"/>
                  </a:cubicBezTo>
                  <a:cubicBezTo>
                    <a:pt x="3846" y="6144"/>
                    <a:pt x="3870" y="6251"/>
                    <a:pt x="3917" y="6322"/>
                  </a:cubicBezTo>
                  <a:lnTo>
                    <a:pt x="3703" y="6180"/>
                  </a:lnTo>
                  <a:lnTo>
                    <a:pt x="3703" y="5537"/>
                  </a:lnTo>
                  <a:close/>
                  <a:moveTo>
                    <a:pt x="4870" y="6203"/>
                  </a:moveTo>
                  <a:cubicBezTo>
                    <a:pt x="4882" y="6215"/>
                    <a:pt x="4897" y="6221"/>
                    <a:pt x="4914" y="6221"/>
                  </a:cubicBezTo>
                  <a:cubicBezTo>
                    <a:pt x="4932" y="6221"/>
                    <a:pt x="4953" y="6215"/>
                    <a:pt x="4977" y="6203"/>
                  </a:cubicBezTo>
                  <a:lnTo>
                    <a:pt x="4977" y="6203"/>
                  </a:lnTo>
                  <a:lnTo>
                    <a:pt x="4810" y="6322"/>
                  </a:lnTo>
                  <a:cubicBezTo>
                    <a:pt x="4834" y="6299"/>
                    <a:pt x="4846" y="6251"/>
                    <a:pt x="4870" y="6203"/>
                  </a:cubicBezTo>
                  <a:close/>
                  <a:moveTo>
                    <a:pt x="4465" y="6561"/>
                  </a:moveTo>
                  <a:lnTo>
                    <a:pt x="4358" y="6644"/>
                  </a:lnTo>
                  <a:lnTo>
                    <a:pt x="4239" y="6561"/>
                  </a:lnTo>
                  <a:lnTo>
                    <a:pt x="4239" y="6561"/>
                  </a:lnTo>
                  <a:cubicBezTo>
                    <a:pt x="4274" y="6584"/>
                    <a:pt x="4322" y="6584"/>
                    <a:pt x="4346" y="6584"/>
                  </a:cubicBezTo>
                  <a:cubicBezTo>
                    <a:pt x="4393" y="6584"/>
                    <a:pt x="4417" y="6584"/>
                    <a:pt x="4465" y="6561"/>
                  </a:cubicBezTo>
                  <a:close/>
                  <a:moveTo>
                    <a:pt x="5013" y="6596"/>
                  </a:moveTo>
                  <a:lnTo>
                    <a:pt x="5013" y="7334"/>
                  </a:lnTo>
                  <a:lnTo>
                    <a:pt x="4620" y="6882"/>
                  </a:lnTo>
                  <a:lnTo>
                    <a:pt x="5013" y="6596"/>
                  </a:lnTo>
                  <a:close/>
                  <a:moveTo>
                    <a:pt x="3727" y="6608"/>
                  </a:moveTo>
                  <a:lnTo>
                    <a:pt x="4120" y="6894"/>
                  </a:lnTo>
                  <a:lnTo>
                    <a:pt x="3727" y="7358"/>
                  </a:lnTo>
                  <a:lnTo>
                    <a:pt x="3727" y="6608"/>
                  </a:lnTo>
                  <a:close/>
                  <a:moveTo>
                    <a:pt x="4334" y="0"/>
                  </a:moveTo>
                  <a:cubicBezTo>
                    <a:pt x="3715" y="0"/>
                    <a:pt x="3143" y="226"/>
                    <a:pt x="2691" y="631"/>
                  </a:cubicBezTo>
                  <a:cubicBezTo>
                    <a:pt x="2250" y="1024"/>
                    <a:pt x="1953" y="1584"/>
                    <a:pt x="1869" y="2179"/>
                  </a:cubicBezTo>
                  <a:lnTo>
                    <a:pt x="1846" y="2370"/>
                  </a:lnTo>
                  <a:cubicBezTo>
                    <a:pt x="1560" y="2501"/>
                    <a:pt x="1369" y="2798"/>
                    <a:pt x="1369" y="3132"/>
                  </a:cubicBezTo>
                  <a:lnTo>
                    <a:pt x="1369" y="3251"/>
                  </a:lnTo>
                  <a:cubicBezTo>
                    <a:pt x="1369" y="3501"/>
                    <a:pt x="1488" y="3727"/>
                    <a:pt x="1655" y="3882"/>
                  </a:cubicBezTo>
                  <a:lnTo>
                    <a:pt x="1453" y="5537"/>
                  </a:lnTo>
                  <a:cubicBezTo>
                    <a:pt x="1453" y="5584"/>
                    <a:pt x="1476" y="5644"/>
                    <a:pt x="1500" y="5668"/>
                  </a:cubicBezTo>
                  <a:cubicBezTo>
                    <a:pt x="1536" y="5703"/>
                    <a:pt x="1572" y="5727"/>
                    <a:pt x="1631" y="5727"/>
                  </a:cubicBezTo>
                  <a:lnTo>
                    <a:pt x="3334" y="5727"/>
                  </a:lnTo>
                  <a:lnTo>
                    <a:pt x="3334" y="6168"/>
                  </a:lnTo>
                  <a:lnTo>
                    <a:pt x="1607" y="6715"/>
                  </a:lnTo>
                  <a:cubicBezTo>
                    <a:pt x="655" y="7025"/>
                    <a:pt x="0" y="7906"/>
                    <a:pt x="0" y="8918"/>
                  </a:cubicBezTo>
                  <a:lnTo>
                    <a:pt x="0" y="9835"/>
                  </a:lnTo>
                  <a:cubicBezTo>
                    <a:pt x="0" y="9930"/>
                    <a:pt x="72" y="10001"/>
                    <a:pt x="167" y="10001"/>
                  </a:cubicBezTo>
                  <a:lnTo>
                    <a:pt x="2262" y="10001"/>
                  </a:lnTo>
                  <a:cubicBezTo>
                    <a:pt x="2346" y="10001"/>
                    <a:pt x="2429" y="9930"/>
                    <a:pt x="2429" y="9835"/>
                  </a:cubicBezTo>
                  <a:cubicBezTo>
                    <a:pt x="2429" y="9751"/>
                    <a:pt x="2346" y="9680"/>
                    <a:pt x="2262" y="9680"/>
                  </a:cubicBezTo>
                  <a:lnTo>
                    <a:pt x="322" y="9680"/>
                  </a:lnTo>
                  <a:lnTo>
                    <a:pt x="322" y="8930"/>
                  </a:lnTo>
                  <a:cubicBezTo>
                    <a:pt x="322" y="8073"/>
                    <a:pt x="881" y="7323"/>
                    <a:pt x="1691" y="7061"/>
                  </a:cubicBezTo>
                  <a:lnTo>
                    <a:pt x="3322" y="6537"/>
                  </a:lnTo>
                  <a:lnTo>
                    <a:pt x="3322" y="7835"/>
                  </a:lnTo>
                  <a:cubicBezTo>
                    <a:pt x="3322" y="7906"/>
                    <a:pt x="3358" y="7966"/>
                    <a:pt x="3417" y="7989"/>
                  </a:cubicBezTo>
                  <a:cubicBezTo>
                    <a:pt x="3441" y="7989"/>
                    <a:pt x="3465" y="8013"/>
                    <a:pt x="3477" y="8013"/>
                  </a:cubicBezTo>
                  <a:cubicBezTo>
                    <a:pt x="3524" y="8013"/>
                    <a:pt x="3584" y="7989"/>
                    <a:pt x="3620" y="7954"/>
                  </a:cubicBezTo>
                  <a:lnTo>
                    <a:pt x="4298" y="7144"/>
                  </a:lnTo>
                  <a:lnTo>
                    <a:pt x="4989" y="7954"/>
                  </a:lnTo>
                  <a:cubicBezTo>
                    <a:pt x="5013" y="7989"/>
                    <a:pt x="5060" y="8013"/>
                    <a:pt x="5120" y="8013"/>
                  </a:cubicBezTo>
                  <a:cubicBezTo>
                    <a:pt x="5132" y="8013"/>
                    <a:pt x="5167" y="8013"/>
                    <a:pt x="5179" y="7989"/>
                  </a:cubicBezTo>
                  <a:cubicBezTo>
                    <a:pt x="5251" y="7966"/>
                    <a:pt x="5286" y="7906"/>
                    <a:pt x="5286" y="7835"/>
                  </a:cubicBezTo>
                  <a:lnTo>
                    <a:pt x="5286" y="6537"/>
                  </a:lnTo>
                  <a:lnTo>
                    <a:pt x="6906" y="7061"/>
                  </a:lnTo>
                  <a:cubicBezTo>
                    <a:pt x="7727" y="7323"/>
                    <a:pt x="8275" y="8073"/>
                    <a:pt x="8275" y="8930"/>
                  </a:cubicBezTo>
                  <a:lnTo>
                    <a:pt x="8275" y="9680"/>
                  </a:lnTo>
                  <a:lnTo>
                    <a:pt x="2917" y="9680"/>
                  </a:lnTo>
                  <a:cubicBezTo>
                    <a:pt x="2822" y="9680"/>
                    <a:pt x="2750" y="9751"/>
                    <a:pt x="2750" y="9835"/>
                  </a:cubicBezTo>
                  <a:cubicBezTo>
                    <a:pt x="2750" y="9930"/>
                    <a:pt x="2822" y="10001"/>
                    <a:pt x="2917" y="10001"/>
                  </a:cubicBezTo>
                  <a:lnTo>
                    <a:pt x="8513" y="10001"/>
                  </a:lnTo>
                  <a:cubicBezTo>
                    <a:pt x="8608" y="10001"/>
                    <a:pt x="8680" y="9930"/>
                    <a:pt x="8680" y="9835"/>
                  </a:cubicBezTo>
                  <a:lnTo>
                    <a:pt x="8680" y="8918"/>
                  </a:lnTo>
                  <a:cubicBezTo>
                    <a:pt x="8680" y="7906"/>
                    <a:pt x="8037" y="7013"/>
                    <a:pt x="7072" y="6715"/>
                  </a:cubicBezTo>
                  <a:lnTo>
                    <a:pt x="5346" y="6168"/>
                  </a:lnTo>
                  <a:lnTo>
                    <a:pt x="5346" y="6144"/>
                  </a:lnTo>
                  <a:cubicBezTo>
                    <a:pt x="5608" y="6061"/>
                    <a:pt x="5846" y="5930"/>
                    <a:pt x="6060" y="5727"/>
                  </a:cubicBezTo>
                  <a:lnTo>
                    <a:pt x="7037" y="5727"/>
                  </a:lnTo>
                  <a:cubicBezTo>
                    <a:pt x="7084" y="5727"/>
                    <a:pt x="7132" y="5715"/>
                    <a:pt x="7180" y="5668"/>
                  </a:cubicBezTo>
                  <a:cubicBezTo>
                    <a:pt x="7203" y="5644"/>
                    <a:pt x="7215" y="5584"/>
                    <a:pt x="7215" y="5537"/>
                  </a:cubicBezTo>
                  <a:lnTo>
                    <a:pt x="7025" y="3882"/>
                  </a:lnTo>
                  <a:cubicBezTo>
                    <a:pt x="7203" y="3739"/>
                    <a:pt x="7311" y="3501"/>
                    <a:pt x="7311" y="3251"/>
                  </a:cubicBezTo>
                  <a:lnTo>
                    <a:pt x="7311" y="3132"/>
                  </a:lnTo>
                  <a:cubicBezTo>
                    <a:pt x="7311" y="2798"/>
                    <a:pt x="7108" y="2501"/>
                    <a:pt x="6834" y="2370"/>
                  </a:cubicBezTo>
                  <a:lnTo>
                    <a:pt x="6799" y="2179"/>
                  </a:lnTo>
                  <a:cubicBezTo>
                    <a:pt x="6727" y="1548"/>
                    <a:pt x="6418" y="988"/>
                    <a:pt x="5941" y="584"/>
                  </a:cubicBezTo>
                  <a:cubicBezTo>
                    <a:pt x="5909" y="557"/>
                    <a:pt x="5870" y="545"/>
                    <a:pt x="5831" y="545"/>
                  </a:cubicBezTo>
                  <a:cubicBezTo>
                    <a:pt x="5783" y="545"/>
                    <a:pt x="5736" y="563"/>
                    <a:pt x="5703" y="596"/>
                  </a:cubicBezTo>
                  <a:cubicBezTo>
                    <a:pt x="5644" y="667"/>
                    <a:pt x="5656" y="774"/>
                    <a:pt x="5715" y="834"/>
                  </a:cubicBezTo>
                  <a:cubicBezTo>
                    <a:pt x="6132" y="1179"/>
                    <a:pt x="6382" y="1667"/>
                    <a:pt x="6465" y="2203"/>
                  </a:cubicBezTo>
                  <a:lnTo>
                    <a:pt x="6465" y="2262"/>
                  </a:lnTo>
                  <a:lnTo>
                    <a:pt x="6429" y="2262"/>
                  </a:lnTo>
                  <a:cubicBezTo>
                    <a:pt x="6334" y="2262"/>
                    <a:pt x="6263" y="2334"/>
                    <a:pt x="6263" y="2429"/>
                  </a:cubicBezTo>
                  <a:lnTo>
                    <a:pt x="6263" y="3905"/>
                  </a:lnTo>
                  <a:lnTo>
                    <a:pt x="6263" y="3917"/>
                  </a:lnTo>
                  <a:lnTo>
                    <a:pt x="6263" y="3929"/>
                  </a:lnTo>
                  <a:lnTo>
                    <a:pt x="6263" y="4382"/>
                  </a:lnTo>
                  <a:cubicBezTo>
                    <a:pt x="6263" y="4751"/>
                    <a:pt x="6132" y="5096"/>
                    <a:pt x="5894" y="5358"/>
                  </a:cubicBezTo>
                  <a:lnTo>
                    <a:pt x="5322" y="5358"/>
                  </a:lnTo>
                  <a:lnTo>
                    <a:pt x="5322" y="5310"/>
                  </a:lnTo>
                  <a:cubicBezTo>
                    <a:pt x="5894" y="4894"/>
                    <a:pt x="6239" y="4239"/>
                    <a:pt x="6239" y="3524"/>
                  </a:cubicBezTo>
                  <a:lnTo>
                    <a:pt x="6239" y="3072"/>
                  </a:lnTo>
                  <a:cubicBezTo>
                    <a:pt x="6239" y="2977"/>
                    <a:pt x="6168" y="2905"/>
                    <a:pt x="6072" y="2905"/>
                  </a:cubicBezTo>
                  <a:cubicBezTo>
                    <a:pt x="4596" y="2905"/>
                    <a:pt x="4096" y="1619"/>
                    <a:pt x="3929" y="869"/>
                  </a:cubicBezTo>
                  <a:cubicBezTo>
                    <a:pt x="3929" y="846"/>
                    <a:pt x="3917" y="834"/>
                    <a:pt x="3917" y="822"/>
                  </a:cubicBezTo>
                  <a:cubicBezTo>
                    <a:pt x="3889" y="720"/>
                    <a:pt x="3811" y="683"/>
                    <a:pt x="3755" y="683"/>
                  </a:cubicBezTo>
                  <a:cubicBezTo>
                    <a:pt x="3739" y="683"/>
                    <a:pt x="3725" y="686"/>
                    <a:pt x="3715" y="691"/>
                  </a:cubicBezTo>
                  <a:cubicBezTo>
                    <a:pt x="3655" y="703"/>
                    <a:pt x="3596" y="750"/>
                    <a:pt x="3584" y="810"/>
                  </a:cubicBezTo>
                  <a:cubicBezTo>
                    <a:pt x="3310" y="1679"/>
                    <a:pt x="2750" y="1953"/>
                    <a:pt x="2608" y="2012"/>
                  </a:cubicBezTo>
                  <a:cubicBezTo>
                    <a:pt x="2512" y="2012"/>
                    <a:pt x="2441" y="2084"/>
                    <a:pt x="2441" y="2179"/>
                  </a:cubicBezTo>
                  <a:lnTo>
                    <a:pt x="2441" y="3548"/>
                  </a:lnTo>
                  <a:cubicBezTo>
                    <a:pt x="2441" y="4239"/>
                    <a:pt x="2786" y="4918"/>
                    <a:pt x="3346" y="5334"/>
                  </a:cubicBezTo>
                  <a:lnTo>
                    <a:pt x="3346" y="5370"/>
                  </a:lnTo>
                  <a:lnTo>
                    <a:pt x="1846" y="5370"/>
                  </a:lnTo>
                  <a:lnTo>
                    <a:pt x="2012" y="4048"/>
                  </a:lnTo>
                  <a:cubicBezTo>
                    <a:pt x="2084" y="4060"/>
                    <a:pt x="2155" y="4084"/>
                    <a:pt x="2250" y="4084"/>
                  </a:cubicBezTo>
                  <a:cubicBezTo>
                    <a:pt x="2334" y="4084"/>
                    <a:pt x="2417" y="4001"/>
                    <a:pt x="2417" y="3917"/>
                  </a:cubicBezTo>
                  <a:lnTo>
                    <a:pt x="2417" y="2441"/>
                  </a:lnTo>
                  <a:cubicBezTo>
                    <a:pt x="2417" y="2358"/>
                    <a:pt x="2334" y="2274"/>
                    <a:pt x="2250" y="2274"/>
                  </a:cubicBezTo>
                  <a:lnTo>
                    <a:pt x="2215" y="2274"/>
                  </a:lnTo>
                  <a:lnTo>
                    <a:pt x="2215" y="2215"/>
                  </a:lnTo>
                  <a:cubicBezTo>
                    <a:pt x="2274" y="1703"/>
                    <a:pt x="2536" y="1227"/>
                    <a:pt x="2917" y="881"/>
                  </a:cubicBezTo>
                  <a:cubicBezTo>
                    <a:pt x="3310" y="536"/>
                    <a:pt x="3810" y="346"/>
                    <a:pt x="4334" y="346"/>
                  </a:cubicBezTo>
                  <a:cubicBezTo>
                    <a:pt x="4608" y="346"/>
                    <a:pt x="4894" y="405"/>
                    <a:pt x="5167" y="512"/>
                  </a:cubicBezTo>
                  <a:cubicBezTo>
                    <a:pt x="5187" y="518"/>
                    <a:pt x="5208" y="521"/>
                    <a:pt x="5229" y="521"/>
                  </a:cubicBezTo>
                  <a:cubicBezTo>
                    <a:pt x="5297" y="521"/>
                    <a:pt x="5366" y="490"/>
                    <a:pt x="5394" y="417"/>
                  </a:cubicBezTo>
                  <a:cubicBezTo>
                    <a:pt x="5417" y="334"/>
                    <a:pt x="5394" y="226"/>
                    <a:pt x="5298" y="191"/>
                  </a:cubicBezTo>
                  <a:cubicBezTo>
                    <a:pt x="4989" y="60"/>
                    <a:pt x="4679" y="0"/>
                    <a:pt x="4334" y="0"/>
                  </a:cubicBezTo>
                  <a:close/>
                </a:path>
              </a:pathLst>
            </a:custGeom>
            <a:solidFill>
              <a:schemeClr val="dk1"/>
            </a:solidFill>
            <a:ln>
              <a:noFill/>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223" name="Google Shape;190;p3">
              <a:extLst>
                <a:ext uri="{FF2B5EF4-FFF2-40B4-BE49-F238E27FC236}">
                  <a16:creationId xmlns:a16="http://schemas.microsoft.com/office/drawing/2014/main" id="{1EA49055-26CD-E741-21E2-12237642AC03}"/>
                </a:ext>
              </a:extLst>
            </p:cNvPr>
            <p:cNvSpPr/>
            <p:nvPr/>
          </p:nvSpPr>
          <p:spPr>
            <a:xfrm>
              <a:off x="1426826" y="2243648"/>
              <a:ext cx="10233" cy="11341"/>
            </a:xfrm>
            <a:custGeom>
              <a:avLst/>
              <a:gdLst/>
              <a:ahLst/>
              <a:cxnLst/>
              <a:rect l="l" t="t" r="r" b="b"/>
              <a:pathLst>
                <a:path w="323" h="358" extrusionOk="0">
                  <a:moveTo>
                    <a:pt x="156" y="1"/>
                  </a:moveTo>
                  <a:cubicBezTo>
                    <a:pt x="72" y="1"/>
                    <a:pt x="1" y="84"/>
                    <a:pt x="1" y="167"/>
                  </a:cubicBezTo>
                  <a:lnTo>
                    <a:pt x="1" y="203"/>
                  </a:lnTo>
                  <a:cubicBezTo>
                    <a:pt x="1" y="286"/>
                    <a:pt x="72" y="358"/>
                    <a:pt x="156" y="358"/>
                  </a:cubicBezTo>
                  <a:cubicBezTo>
                    <a:pt x="251" y="358"/>
                    <a:pt x="322" y="286"/>
                    <a:pt x="322" y="203"/>
                  </a:cubicBezTo>
                  <a:lnTo>
                    <a:pt x="322" y="167"/>
                  </a:lnTo>
                  <a:cubicBezTo>
                    <a:pt x="322" y="84"/>
                    <a:pt x="251" y="1"/>
                    <a:pt x="156" y="1"/>
                  </a:cubicBezTo>
                  <a:close/>
                </a:path>
              </a:pathLst>
            </a:custGeom>
            <a:solidFill>
              <a:schemeClr val="dk1"/>
            </a:solidFill>
            <a:ln>
              <a:noFill/>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224" name="Google Shape;191;p3">
              <a:extLst>
                <a:ext uri="{FF2B5EF4-FFF2-40B4-BE49-F238E27FC236}">
                  <a16:creationId xmlns:a16="http://schemas.microsoft.com/office/drawing/2014/main" id="{3B9FF8BE-E221-0004-609D-DC18FBE6A9B6}"/>
                </a:ext>
              </a:extLst>
            </p:cNvPr>
            <p:cNvSpPr/>
            <p:nvPr/>
          </p:nvSpPr>
          <p:spPr>
            <a:xfrm>
              <a:off x="1426826" y="2262149"/>
              <a:ext cx="10233" cy="11341"/>
            </a:xfrm>
            <a:custGeom>
              <a:avLst/>
              <a:gdLst/>
              <a:ahLst/>
              <a:cxnLst/>
              <a:rect l="l" t="t" r="r" b="b"/>
              <a:pathLst>
                <a:path w="323" h="358" extrusionOk="0">
                  <a:moveTo>
                    <a:pt x="156" y="0"/>
                  </a:moveTo>
                  <a:cubicBezTo>
                    <a:pt x="72" y="0"/>
                    <a:pt x="1" y="72"/>
                    <a:pt x="1" y="167"/>
                  </a:cubicBezTo>
                  <a:lnTo>
                    <a:pt x="1" y="191"/>
                  </a:lnTo>
                  <a:cubicBezTo>
                    <a:pt x="1" y="286"/>
                    <a:pt x="72" y="357"/>
                    <a:pt x="156" y="357"/>
                  </a:cubicBezTo>
                  <a:cubicBezTo>
                    <a:pt x="251" y="357"/>
                    <a:pt x="322" y="286"/>
                    <a:pt x="322" y="191"/>
                  </a:cubicBezTo>
                  <a:lnTo>
                    <a:pt x="322" y="167"/>
                  </a:lnTo>
                  <a:cubicBezTo>
                    <a:pt x="322" y="72"/>
                    <a:pt x="251" y="0"/>
                    <a:pt x="156" y="0"/>
                  </a:cubicBezTo>
                  <a:close/>
                </a:path>
              </a:pathLst>
            </a:custGeom>
            <a:solidFill>
              <a:schemeClr val="dk1"/>
            </a:solidFill>
            <a:ln>
              <a:noFill/>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225" name="Google Shape;192;p3">
              <a:extLst>
                <a:ext uri="{FF2B5EF4-FFF2-40B4-BE49-F238E27FC236}">
                  <a16:creationId xmlns:a16="http://schemas.microsoft.com/office/drawing/2014/main" id="{FC37E1B2-223E-EB61-2EF8-A7AC5D8F380B}"/>
                </a:ext>
              </a:extLst>
            </p:cNvPr>
            <p:cNvSpPr/>
            <p:nvPr/>
          </p:nvSpPr>
          <p:spPr>
            <a:xfrm>
              <a:off x="1471336" y="2261389"/>
              <a:ext cx="63804" cy="30571"/>
            </a:xfrm>
            <a:custGeom>
              <a:avLst/>
              <a:gdLst/>
              <a:ahLst/>
              <a:cxnLst/>
              <a:rect l="l" t="t" r="r" b="b"/>
              <a:pathLst>
                <a:path w="2014" h="965" extrusionOk="0">
                  <a:moveTo>
                    <a:pt x="1596" y="322"/>
                  </a:moveTo>
                  <a:cubicBezTo>
                    <a:pt x="1644" y="322"/>
                    <a:pt x="1668" y="346"/>
                    <a:pt x="1668" y="393"/>
                  </a:cubicBezTo>
                  <a:lnTo>
                    <a:pt x="1668" y="560"/>
                  </a:lnTo>
                  <a:cubicBezTo>
                    <a:pt x="1668" y="607"/>
                    <a:pt x="1644" y="631"/>
                    <a:pt x="1596" y="631"/>
                  </a:cubicBezTo>
                  <a:lnTo>
                    <a:pt x="394" y="631"/>
                  </a:lnTo>
                  <a:cubicBezTo>
                    <a:pt x="346" y="631"/>
                    <a:pt x="310" y="607"/>
                    <a:pt x="310" y="560"/>
                  </a:cubicBezTo>
                  <a:lnTo>
                    <a:pt x="310" y="393"/>
                  </a:lnTo>
                  <a:cubicBezTo>
                    <a:pt x="310" y="346"/>
                    <a:pt x="346" y="322"/>
                    <a:pt x="394" y="322"/>
                  </a:cubicBezTo>
                  <a:close/>
                  <a:moveTo>
                    <a:pt x="406" y="0"/>
                  </a:moveTo>
                  <a:cubicBezTo>
                    <a:pt x="180" y="0"/>
                    <a:pt x="1" y="179"/>
                    <a:pt x="1" y="393"/>
                  </a:cubicBezTo>
                  <a:lnTo>
                    <a:pt x="1" y="560"/>
                  </a:lnTo>
                  <a:cubicBezTo>
                    <a:pt x="1" y="786"/>
                    <a:pt x="180" y="965"/>
                    <a:pt x="406" y="965"/>
                  </a:cubicBezTo>
                  <a:lnTo>
                    <a:pt x="1608" y="965"/>
                  </a:lnTo>
                  <a:cubicBezTo>
                    <a:pt x="1834" y="965"/>
                    <a:pt x="2013" y="786"/>
                    <a:pt x="2013" y="560"/>
                  </a:cubicBezTo>
                  <a:lnTo>
                    <a:pt x="2013" y="393"/>
                  </a:lnTo>
                  <a:cubicBezTo>
                    <a:pt x="2013" y="179"/>
                    <a:pt x="1834" y="0"/>
                    <a:pt x="1608" y="0"/>
                  </a:cubicBezTo>
                  <a:close/>
                </a:path>
              </a:pathLst>
            </a:custGeom>
            <a:solidFill>
              <a:schemeClr val="dk1"/>
            </a:solidFill>
            <a:ln>
              <a:noFill/>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226" name="Google Shape;193;p3">
              <a:extLst>
                <a:ext uri="{FF2B5EF4-FFF2-40B4-BE49-F238E27FC236}">
                  <a16:creationId xmlns:a16="http://schemas.microsoft.com/office/drawing/2014/main" id="{E8D91C6D-F839-CFB4-9CB5-5065BECEE0EF}"/>
                </a:ext>
              </a:extLst>
            </p:cNvPr>
            <p:cNvSpPr/>
            <p:nvPr/>
          </p:nvSpPr>
          <p:spPr>
            <a:xfrm>
              <a:off x="1420807" y="2092788"/>
              <a:ext cx="22271" cy="36971"/>
            </a:xfrm>
            <a:custGeom>
              <a:avLst/>
              <a:gdLst/>
              <a:ahLst/>
              <a:cxnLst/>
              <a:rect l="l" t="t" r="r" b="b"/>
              <a:pathLst>
                <a:path w="703" h="1167" extrusionOk="0">
                  <a:moveTo>
                    <a:pt x="167" y="0"/>
                  </a:moveTo>
                  <a:cubicBezTo>
                    <a:pt x="84" y="0"/>
                    <a:pt x="0" y="84"/>
                    <a:pt x="0" y="167"/>
                  </a:cubicBezTo>
                  <a:lnTo>
                    <a:pt x="0" y="1000"/>
                  </a:lnTo>
                  <a:cubicBezTo>
                    <a:pt x="0" y="1096"/>
                    <a:pt x="84" y="1167"/>
                    <a:pt x="167" y="1167"/>
                  </a:cubicBezTo>
                  <a:lnTo>
                    <a:pt x="536" y="1167"/>
                  </a:lnTo>
                  <a:cubicBezTo>
                    <a:pt x="632" y="1167"/>
                    <a:pt x="703" y="1096"/>
                    <a:pt x="703" y="1000"/>
                  </a:cubicBezTo>
                  <a:cubicBezTo>
                    <a:pt x="703" y="893"/>
                    <a:pt x="620" y="822"/>
                    <a:pt x="524" y="822"/>
                  </a:cubicBezTo>
                  <a:lnTo>
                    <a:pt x="334" y="822"/>
                  </a:lnTo>
                  <a:lnTo>
                    <a:pt x="334" y="167"/>
                  </a:lnTo>
                  <a:cubicBezTo>
                    <a:pt x="334" y="84"/>
                    <a:pt x="262" y="0"/>
                    <a:pt x="167" y="0"/>
                  </a:cubicBezTo>
                  <a:close/>
                </a:path>
              </a:pathLst>
            </a:custGeom>
            <a:solidFill>
              <a:schemeClr val="dk1"/>
            </a:solidFill>
            <a:ln>
              <a:noFill/>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grpSp>
      <p:sp>
        <p:nvSpPr>
          <p:cNvPr id="227" name="Google Shape;194;p3">
            <a:extLst>
              <a:ext uri="{FF2B5EF4-FFF2-40B4-BE49-F238E27FC236}">
                <a16:creationId xmlns:a16="http://schemas.microsoft.com/office/drawing/2014/main" id="{06CA7EA2-8CFE-65B9-A90B-9BFD673229B4}"/>
              </a:ext>
            </a:extLst>
          </p:cNvPr>
          <p:cNvSpPr txBox="1"/>
          <p:nvPr/>
        </p:nvSpPr>
        <p:spPr>
          <a:xfrm>
            <a:off x="1992677" y="1307645"/>
            <a:ext cx="1824959" cy="486194"/>
          </a:xfrm>
          <a:prstGeom prst="rect">
            <a:avLst/>
          </a:prstGeom>
          <a:noFill/>
          <a:ln>
            <a:noFill/>
          </a:ln>
        </p:spPr>
        <p:txBody>
          <a:bodyPr spcFirstLastPara="1" wrap="square" lIns="91425" tIns="91425" rIns="91425" bIns="91425" anchor="ctr" anchorCtr="0">
            <a:noAutofit/>
          </a:bodyPr>
          <a:lstStyle/>
          <a:p>
            <a:pPr algn="ctr">
              <a:buClr>
                <a:schemeClr val="dk1"/>
              </a:buClr>
              <a:buSzPts val="1800"/>
            </a:pPr>
            <a:r>
              <a:rPr lang="en-US" sz="2400" b="1" dirty="0">
                <a:solidFill>
                  <a:schemeClr val="dk1"/>
                </a:solidFill>
                <a:latin typeface="Fira Sans Extra Condensed"/>
                <a:ea typeface="Fira Sans Extra Condensed"/>
                <a:cs typeface="Fira Sans Extra Condensed"/>
                <a:sym typeface="Fira Sans Extra Condensed"/>
              </a:rPr>
              <a:t>July 2022</a:t>
            </a:r>
            <a:endParaRPr sz="2400" b="1" dirty="0">
              <a:solidFill>
                <a:schemeClr val="dk1"/>
              </a:solidFill>
              <a:latin typeface="Fira Sans Extra Condensed"/>
              <a:ea typeface="Fira Sans Extra Condensed"/>
              <a:cs typeface="Fira Sans Extra Condensed"/>
              <a:sym typeface="Fira Sans Extra Condensed"/>
            </a:endParaRPr>
          </a:p>
        </p:txBody>
      </p:sp>
      <p:sp>
        <p:nvSpPr>
          <p:cNvPr id="228" name="Google Shape;195;p3">
            <a:extLst>
              <a:ext uri="{FF2B5EF4-FFF2-40B4-BE49-F238E27FC236}">
                <a16:creationId xmlns:a16="http://schemas.microsoft.com/office/drawing/2014/main" id="{676C323E-0527-1941-1F9B-C6B37F72A1C6}"/>
              </a:ext>
            </a:extLst>
          </p:cNvPr>
          <p:cNvSpPr txBox="1"/>
          <p:nvPr/>
        </p:nvSpPr>
        <p:spPr>
          <a:xfrm>
            <a:off x="5068168" y="1315086"/>
            <a:ext cx="2202233" cy="486194"/>
          </a:xfrm>
          <a:prstGeom prst="rect">
            <a:avLst/>
          </a:prstGeom>
          <a:noFill/>
          <a:ln>
            <a:noFill/>
          </a:ln>
        </p:spPr>
        <p:txBody>
          <a:bodyPr spcFirstLastPara="1" wrap="square" lIns="91425" tIns="91425" rIns="91425" bIns="91425" anchor="ctr" anchorCtr="0">
            <a:noAutofit/>
          </a:bodyPr>
          <a:lstStyle/>
          <a:p>
            <a:pPr algn="ctr">
              <a:buClr>
                <a:schemeClr val="dk1"/>
              </a:buClr>
              <a:buSzPts val="1800"/>
            </a:pPr>
            <a:r>
              <a:rPr lang="en-US" sz="2400" b="1" dirty="0">
                <a:solidFill>
                  <a:schemeClr val="dk1"/>
                </a:solidFill>
                <a:latin typeface="Fira Sans Extra Condensed"/>
                <a:ea typeface="Fira Sans Extra Condensed"/>
                <a:cs typeface="Fira Sans Extra Condensed"/>
                <a:sym typeface="Fira Sans Extra Condensed"/>
              </a:rPr>
              <a:t>July-August 2022</a:t>
            </a:r>
            <a:endParaRPr sz="2400" b="1" dirty="0">
              <a:solidFill>
                <a:schemeClr val="dk1"/>
              </a:solidFill>
              <a:latin typeface="Fira Sans Extra Condensed"/>
              <a:ea typeface="Fira Sans Extra Condensed"/>
              <a:cs typeface="Fira Sans Extra Condensed"/>
              <a:sym typeface="Fira Sans Extra Condensed"/>
            </a:endParaRPr>
          </a:p>
        </p:txBody>
      </p:sp>
      <p:sp>
        <p:nvSpPr>
          <p:cNvPr id="229" name="Google Shape;196;p3">
            <a:extLst>
              <a:ext uri="{FF2B5EF4-FFF2-40B4-BE49-F238E27FC236}">
                <a16:creationId xmlns:a16="http://schemas.microsoft.com/office/drawing/2014/main" id="{2E089FDB-C503-6EDD-ED89-9D67E33C1251}"/>
              </a:ext>
            </a:extLst>
          </p:cNvPr>
          <p:cNvSpPr txBox="1"/>
          <p:nvPr/>
        </p:nvSpPr>
        <p:spPr>
          <a:xfrm>
            <a:off x="8340772" y="1279147"/>
            <a:ext cx="1824959" cy="486194"/>
          </a:xfrm>
          <a:prstGeom prst="rect">
            <a:avLst/>
          </a:prstGeom>
          <a:noFill/>
          <a:ln>
            <a:noFill/>
          </a:ln>
        </p:spPr>
        <p:txBody>
          <a:bodyPr spcFirstLastPara="1" wrap="square" lIns="91425" tIns="91425" rIns="91425" bIns="91425" anchor="ctr" anchorCtr="0">
            <a:noAutofit/>
          </a:bodyPr>
          <a:lstStyle/>
          <a:p>
            <a:pPr algn="ctr">
              <a:buClr>
                <a:schemeClr val="dk1"/>
              </a:buClr>
              <a:buSzPts val="1800"/>
            </a:pPr>
            <a:r>
              <a:rPr lang="en-US" sz="2400" b="1" dirty="0">
                <a:solidFill>
                  <a:schemeClr val="dk1"/>
                </a:solidFill>
                <a:latin typeface="Fira Sans Extra Condensed"/>
                <a:ea typeface="Fira Sans Extra Condensed"/>
                <a:cs typeface="Fira Sans Extra Condensed"/>
                <a:sym typeface="Fira Sans Extra Condensed"/>
              </a:rPr>
              <a:t>Ongoing</a:t>
            </a:r>
            <a:endParaRPr sz="2400" b="1" dirty="0">
              <a:solidFill>
                <a:schemeClr val="dk1"/>
              </a:solidFill>
              <a:latin typeface="Fira Sans Extra Condensed"/>
              <a:ea typeface="Fira Sans Extra Condensed"/>
              <a:cs typeface="Fira Sans Extra Condensed"/>
              <a:sym typeface="Fira Sans Extra Condensed"/>
            </a:endParaRPr>
          </a:p>
        </p:txBody>
      </p:sp>
      <p:sp>
        <p:nvSpPr>
          <p:cNvPr id="244" name="Google Shape;141;p3">
            <a:extLst>
              <a:ext uri="{FF2B5EF4-FFF2-40B4-BE49-F238E27FC236}">
                <a16:creationId xmlns:a16="http://schemas.microsoft.com/office/drawing/2014/main" id="{451FF8A5-138E-823B-3840-D328D7C4E5FD}"/>
              </a:ext>
            </a:extLst>
          </p:cNvPr>
          <p:cNvSpPr/>
          <p:nvPr/>
        </p:nvSpPr>
        <p:spPr>
          <a:xfrm>
            <a:off x="1932151" y="1777869"/>
            <a:ext cx="1961319" cy="1877168"/>
          </a:xfrm>
          <a:prstGeom prst="ellipse">
            <a:avLst/>
          </a:prstGeom>
          <a:solidFill>
            <a:schemeClr val="lt1"/>
          </a:solidFill>
          <a:ln>
            <a:noFill/>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pic>
        <p:nvPicPr>
          <p:cNvPr id="243" name="Graphic 242" descr="Internet with solid fill">
            <a:extLst>
              <a:ext uri="{FF2B5EF4-FFF2-40B4-BE49-F238E27FC236}">
                <a16:creationId xmlns:a16="http://schemas.microsoft.com/office/drawing/2014/main" id="{2C802463-925A-4928-AD86-A53C2064EE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15016" y="1830909"/>
            <a:ext cx="1647147" cy="1647147"/>
          </a:xfrm>
          <a:prstGeom prst="rect">
            <a:avLst/>
          </a:prstGeom>
        </p:spPr>
      </p:pic>
      <p:pic>
        <p:nvPicPr>
          <p:cNvPr id="14" name="object 6">
            <a:extLst>
              <a:ext uri="{FF2B5EF4-FFF2-40B4-BE49-F238E27FC236}">
                <a16:creationId xmlns:a16="http://schemas.microsoft.com/office/drawing/2014/main" id="{07AB4606-51E9-F161-B94A-8F7656763FC1}"/>
              </a:ext>
            </a:extLst>
          </p:cNvPr>
          <p:cNvPicPr/>
          <p:nvPr/>
        </p:nvPicPr>
        <p:blipFill>
          <a:blip r:embed="rId5" cstate="print"/>
          <a:stretch>
            <a:fillRect/>
          </a:stretch>
        </p:blipFill>
        <p:spPr>
          <a:xfrm>
            <a:off x="8584938" y="5324208"/>
            <a:ext cx="2330712" cy="1371600"/>
          </a:xfrm>
          <a:prstGeom prst="rect">
            <a:avLst/>
          </a:prstGeom>
        </p:spPr>
      </p:pic>
    </p:spTree>
    <p:extLst>
      <p:ext uri="{BB962C8B-B14F-4D97-AF65-F5344CB8AC3E}">
        <p14:creationId xmlns:p14="http://schemas.microsoft.com/office/powerpoint/2010/main" val="541630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F48C22BD-19C2-855B-C6B7-4B23B8A81402}"/>
              </a:ext>
            </a:extLst>
          </p:cNvPr>
          <p:cNvSpPr/>
          <p:nvPr/>
        </p:nvSpPr>
        <p:spPr>
          <a:xfrm>
            <a:off x="0" y="0"/>
            <a:ext cx="10172700" cy="1371600"/>
          </a:xfrm>
          <a:custGeom>
            <a:avLst/>
            <a:gdLst/>
            <a:ahLst/>
            <a:cxnLst/>
            <a:rect l="l" t="t" r="r" b="b"/>
            <a:pathLst>
              <a:path w="7973695" h="1371600">
                <a:moveTo>
                  <a:pt x="7973568" y="0"/>
                </a:moveTo>
                <a:lnTo>
                  <a:pt x="0" y="0"/>
                </a:lnTo>
                <a:lnTo>
                  <a:pt x="0" y="1371600"/>
                </a:lnTo>
                <a:lnTo>
                  <a:pt x="6318504" y="1371600"/>
                </a:lnTo>
                <a:lnTo>
                  <a:pt x="6365181" y="1370369"/>
                </a:lnTo>
                <a:lnTo>
                  <a:pt x="6410590" y="1366705"/>
                </a:lnTo>
                <a:lnTo>
                  <a:pt x="6454831" y="1360652"/>
                </a:lnTo>
                <a:lnTo>
                  <a:pt x="6497999" y="1352253"/>
                </a:lnTo>
                <a:lnTo>
                  <a:pt x="6540195" y="1341553"/>
                </a:lnTo>
                <a:lnTo>
                  <a:pt x="6581517" y="1328594"/>
                </a:lnTo>
                <a:lnTo>
                  <a:pt x="6622062" y="1313421"/>
                </a:lnTo>
                <a:lnTo>
                  <a:pt x="6661928" y="1296077"/>
                </a:lnTo>
                <a:lnTo>
                  <a:pt x="6701215" y="1276605"/>
                </a:lnTo>
                <a:lnTo>
                  <a:pt x="6740021" y="1255051"/>
                </a:lnTo>
                <a:lnTo>
                  <a:pt x="6778443" y="1231456"/>
                </a:lnTo>
                <a:lnTo>
                  <a:pt x="6816580" y="1205865"/>
                </a:lnTo>
                <a:lnTo>
                  <a:pt x="6854530" y="1178321"/>
                </a:lnTo>
                <a:lnTo>
                  <a:pt x="6892392" y="1148868"/>
                </a:lnTo>
                <a:lnTo>
                  <a:pt x="6930264" y="1117550"/>
                </a:lnTo>
                <a:lnTo>
                  <a:pt x="6968244" y="1084410"/>
                </a:lnTo>
                <a:lnTo>
                  <a:pt x="7006430" y="1049492"/>
                </a:lnTo>
                <a:lnTo>
                  <a:pt x="7044921" y="1012840"/>
                </a:lnTo>
                <a:lnTo>
                  <a:pt x="7083815" y="974498"/>
                </a:lnTo>
                <a:lnTo>
                  <a:pt x="7123210" y="934508"/>
                </a:lnTo>
                <a:lnTo>
                  <a:pt x="7163204" y="892915"/>
                </a:lnTo>
                <a:lnTo>
                  <a:pt x="7203897" y="849762"/>
                </a:lnTo>
                <a:lnTo>
                  <a:pt x="7245385" y="805093"/>
                </a:lnTo>
                <a:lnTo>
                  <a:pt x="7287768" y="758952"/>
                </a:lnTo>
                <a:lnTo>
                  <a:pt x="7973568" y="0"/>
                </a:lnTo>
                <a:close/>
              </a:path>
            </a:pathLst>
          </a:custGeom>
          <a:solidFill>
            <a:srgbClr val="004F7A">
              <a:alpha val="25000"/>
            </a:srgbClr>
          </a:solidFill>
        </p:spPr>
        <p:txBody>
          <a:bodyPr wrap="square" lIns="0" tIns="0" rIns="0" bIns="0" rtlCol="0"/>
          <a:lstStyle/>
          <a:p>
            <a:endParaRPr dirty="0"/>
          </a:p>
        </p:txBody>
      </p:sp>
      <p:sp>
        <p:nvSpPr>
          <p:cNvPr id="12" name="object 4">
            <a:extLst>
              <a:ext uri="{FF2B5EF4-FFF2-40B4-BE49-F238E27FC236}">
                <a16:creationId xmlns:a16="http://schemas.microsoft.com/office/drawing/2014/main" id="{4CF18BD4-5053-B8AB-D892-AD870157976C}"/>
              </a:ext>
            </a:extLst>
          </p:cNvPr>
          <p:cNvSpPr/>
          <p:nvPr/>
        </p:nvSpPr>
        <p:spPr>
          <a:xfrm>
            <a:off x="0" y="5989320"/>
            <a:ext cx="8293554" cy="868680"/>
          </a:xfrm>
          <a:custGeom>
            <a:avLst/>
            <a:gdLst/>
            <a:ahLst/>
            <a:cxnLst/>
            <a:rect l="l" t="t" r="r" b="b"/>
            <a:pathLst>
              <a:path w="6572250" h="868679">
                <a:moveTo>
                  <a:pt x="6457950" y="0"/>
                </a:moveTo>
                <a:lnTo>
                  <a:pt x="228600" y="0"/>
                </a:lnTo>
                <a:lnTo>
                  <a:pt x="182529" y="4644"/>
                </a:lnTo>
                <a:lnTo>
                  <a:pt x="139619" y="17964"/>
                </a:lnTo>
                <a:lnTo>
                  <a:pt x="100788" y="39041"/>
                </a:lnTo>
                <a:lnTo>
                  <a:pt x="66955" y="66955"/>
                </a:lnTo>
                <a:lnTo>
                  <a:pt x="39041" y="100788"/>
                </a:lnTo>
                <a:lnTo>
                  <a:pt x="17964" y="139619"/>
                </a:lnTo>
                <a:lnTo>
                  <a:pt x="4644" y="182529"/>
                </a:lnTo>
                <a:lnTo>
                  <a:pt x="0" y="228599"/>
                </a:lnTo>
                <a:lnTo>
                  <a:pt x="0" y="868679"/>
                </a:lnTo>
                <a:lnTo>
                  <a:pt x="6572250" y="868679"/>
                </a:lnTo>
                <a:lnTo>
                  <a:pt x="6572250" y="114299"/>
                </a:lnTo>
                <a:lnTo>
                  <a:pt x="6563268" y="69806"/>
                </a:lnTo>
                <a:lnTo>
                  <a:pt x="6538774" y="33475"/>
                </a:lnTo>
                <a:lnTo>
                  <a:pt x="6502443" y="8981"/>
                </a:lnTo>
                <a:lnTo>
                  <a:pt x="6457950" y="0"/>
                </a:lnTo>
                <a:close/>
              </a:path>
            </a:pathLst>
          </a:custGeom>
          <a:solidFill>
            <a:srgbClr val="EAF3E6"/>
          </a:solidFill>
        </p:spPr>
        <p:txBody>
          <a:bodyPr wrap="square" lIns="0" tIns="0" rIns="0" bIns="0" rtlCol="0"/>
          <a:lstStyle/>
          <a:p>
            <a:endParaRPr/>
          </a:p>
        </p:txBody>
      </p:sp>
      <p:sp>
        <p:nvSpPr>
          <p:cNvPr id="13" name="object 5">
            <a:extLst>
              <a:ext uri="{FF2B5EF4-FFF2-40B4-BE49-F238E27FC236}">
                <a16:creationId xmlns:a16="http://schemas.microsoft.com/office/drawing/2014/main" id="{637860CE-F29E-6E19-6014-6CA4699345AC}"/>
              </a:ext>
            </a:extLst>
          </p:cNvPr>
          <p:cNvSpPr/>
          <p:nvPr/>
        </p:nvSpPr>
        <p:spPr>
          <a:xfrm>
            <a:off x="0" y="6163262"/>
            <a:ext cx="12115800" cy="695325"/>
          </a:xfrm>
          <a:custGeom>
            <a:avLst/>
            <a:gdLst/>
            <a:ahLst/>
            <a:cxnLst/>
            <a:rect l="l" t="t" r="r" b="b"/>
            <a:pathLst>
              <a:path w="9601200" h="695325">
                <a:moveTo>
                  <a:pt x="8830335" y="0"/>
                </a:moveTo>
                <a:lnTo>
                  <a:pt x="8375904" y="412140"/>
                </a:lnTo>
                <a:lnTo>
                  <a:pt x="6735063" y="412686"/>
                </a:lnTo>
                <a:lnTo>
                  <a:pt x="6688925" y="409820"/>
                </a:lnTo>
                <a:lnTo>
                  <a:pt x="6648636" y="399745"/>
                </a:lnTo>
                <a:lnTo>
                  <a:pt x="6595725" y="349102"/>
                </a:lnTo>
                <a:lnTo>
                  <a:pt x="6588163" y="304101"/>
                </a:lnTo>
                <a:lnTo>
                  <a:pt x="6587113" y="247387"/>
                </a:lnTo>
                <a:lnTo>
                  <a:pt x="6582494" y="143245"/>
                </a:lnTo>
                <a:lnTo>
                  <a:pt x="6581444" y="94475"/>
                </a:lnTo>
                <a:lnTo>
                  <a:pt x="6552412" y="28601"/>
                </a:lnTo>
                <a:lnTo>
                  <a:pt x="6517408" y="9473"/>
                </a:lnTo>
                <a:lnTo>
                  <a:pt x="6469888" y="2590"/>
                </a:lnTo>
                <a:lnTo>
                  <a:pt x="388620" y="2590"/>
                </a:lnTo>
                <a:lnTo>
                  <a:pt x="335327" y="3291"/>
                </a:lnTo>
                <a:lnTo>
                  <a:pt x="285293" y="5758"/>
                </a:lnTo>
                <a:lnTo>
                  <a:pt x="238692" y="10541"/>
                </a:lnTo>
                <a:lnTo>
                  <a:pt x="195701" y="18190"/>
                </a:lnTo>
                <a:lnTo>
                  <a:pt x="156492" y="29253"/>
                </a:lnTo>
                <a:lnTo>
                  <a:pt x="121242" y="44281"/>
                </a:lnTo>
                <a:lnTo>
                  <a:pt x="63315" y="88428"/>
                </a:lnTo>
                <a:lnTo>
                  <a:pt x="23317" y="155025"/>
                </a:lnTo>
                <a:lnTo>
                  <a:pt x="10480" y="198116"/>
                </a:lnTo>
                <a:lnTo>
                  <a:pt x="2649" y="248467"/>
                </a:lnTo>
                <a:lnTo>
                  <a:pt x="0" y="306628"/>
                </a:lnTo>
                <a:lnTo>
                  <a:pt x="0" y="694740"/>
                </a:lnTo>
                <a:lnTo>
                  <a:pt x="9106109" y="694673"/>
                </a:lnTo>
                <a:lnTo>
                  <a:pt x="9165126" y="694204"/>
                </a:lnTo>
                <a:lnTo>
                  <a:pt x="9220452" y="692931"/>
                </a:lnTo>
                <a:lnTo>
                  <a:pt x="9272070" y="690452"/>
                </a:lnTo>
                <a:lnTo>
                  <a:pt x="9319965" y="686365"/>
                </a:lnTo>
                <a:lnTo>
                  <a:pt x="9364119" y="680268"/>
                </a:lnTo>
                <a:lnTo>
                  <a:pt x="9404518" y="671758"/>
                </a:lnTo>
                <a:lnTo>
                  <a:pt x="9441146" y="660435"/>
                </a:lnTo>
                <a:lnTo>
                  <a:pt x="9503022" y="627738"/>
                </a:lnTo>
                <a:lnTo>
                  <a:pt x="9549620" y="578960"/>
                </a:lnTo>
                <a:lnTo>
                  <a:pt x="9580811" y="510885"/>
                </a:lnTo>
                <a:lnTo>
                  <a:pt x="9590589" y="468606"/>
                </a:lnTo>
                <a:lnTo>
                  <a:pt x="9596468" y="420297"/>
                </a:lnTo>
                <a:lnTo>
                  <a:pt x="9598431" y="365556"/>
                </a:lnTo>
                <a:lnTo>
                  <a:pt x="9601200" y="2590"/>
                </a:lnTo>
                <a:lnTo>
                  <a:pt x="8830335" y="0"/>
                </a:lnTo>
                <a:close/>
              </a:path>
            </a:pathLst>
          </a:custGeom>
          <a:solidFill>
            <a:srgbClr val="285982"/>
          </a:solidFill>
        </p:spPr>
        <p:txBody>
          <a:bodyPr wrap="square" lIns="0" tIns="0" rIns="0" bIns="0" rtlCol="0"/>
          <a:lstStyle/>
          <a:p>
            <a:endParaRPr/>
          </a:p>
        </p:txBody>
      </p:sp>
      <p:pic>
        <p:nvPicPr>
          <p:cNvPr id="14" name="object 6">
            <a:extLst>
              <a:ext uri="{FF2B5EF4-FFF2-40B4-BE49-F238E27FC236}">
                <a16:creationId xmlns:a16="http://schemas.microsoft.com/office/drawing/2014/main" id="{07AB4606-51E9-F161-B94A-8F7656763FC1}"/>
              </a:ext>
            </a:extLst>
          </p:cNvPr>
          <p:cNvPicPr/>
          <p:nvPr/>
        </p:nvPicPr>
        <p:blipFill>
          <a:blip r:embed="rId3" cstate="print"/>
          <a:stretch>
            <a:fillRect/>
          </a:stretch>
        </p:blipFill>
        <p:spPr>
          <a:xfrm>
            <a:off x="8584938" y="5324208"/>
            <a:ext cx="2330712" cy="1371600"/>
          </a:xfrm>
          <a:prstGeom prst="rect">
            <a:avLst/>
          </a:prstGeom>
        </p:spPr>
      </p:pic>
      <p:grpSp>
        <p:nvGrpSpPr>
          <p:cNvPr id="20" name="Group 19">
            <a:extLst>
              <a:ext uri="{FF2B5EF4-FFF2-40B4-BE49-F238E27FC236}">
                <a16:creationId xmlns:a16="http://schemas.microsoft.com/office/drawing/2014/main" id="{5633E15B-F88C-3436-80B2-44060DA0A15C}"/>
              </a:ext>
            </a:extLst>
          </p:cNvPr>
          <p:cNvGrpSpPr/>
          <p:nvPr/>
        </p:nvGrpSpPr>
        <p:grpSpPr>
          <a:xfrm>
            <a:off x="8877298" y="256632"/>
            <a:ext cx="3084195" cy="3172368"/>
            <a:chOff x="6743696" y="228601"/>
            <a:chExt cx="3084195" cy="3172368"/>
          </a:xfrm>
        </p:grpSpPr>
        <p:sp>
          <p:nvSpPr>
            <p:cNvPr id="15" name="object 7">
              <a:extLst>
                <a:ext uri="{FF2B5EF4-FFF2-40B4-BE49-F238E27FC236}">
                  <a16:creationId xmlns:a16="http://schemas.microsoft.com/office/drawing/2014/main" id="{3FDDF32E-A0D9-FE07-536A-874F02CE81F4}"/>
                </a:ext>
              </a:extLst>
            </p:cNvPr>
            <p:cNvSpPr/>
            <p:nvPr/>
          </p:nvSpPr>
          <p:spPr>
            <a:xfrm>
              <a:off x="7589499" y="228601"/>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04E7A">
                <a:alpha val="19999"/>
              </a:srgbClr>
            </a:solidFill>
          </p:spPr>
          <p:txBody>
            <a:bodyPr wrap="square" lIns="0" tIns="0" rIns="0" bIns="0" rtlCol="0"/>
            <a:lstStyle/>
            <a:p>
              <a:endParaRPr/>
            </a:p>
          </p:txBody>
        </p:sp>
        <p:grpSp>
          <p:nvGrpSpPr>
            <p:cNvPr id="16" name="object 8">
              <a:extLst>
                <a:ext uri="{FF2B5EF4-FFF2-40B4-BE49-F238E27FC236}">
                  <a16:creationId xmlns:a16="http://schemas.microsoft.com/office/drawing/2014/main" id="{0CC14F43-FCFE-C752-730C-9553C43854E0}"/>
                </a:ext>
              </a:extLst>
            </p:cNvPr>
            <p:cNvGrpSpPr/>
            <p:nvPr/>
          </p:nvGrpSpPr>
          <p:grpSpPr>
            <a:xfrm>
              <a:off x="6743696" y="1102269"/>
              <a:ext cx="3084195" cy="2298700"/>
              <a:chOff x="6743696" y="1102269"/>
              <a:chExt cx="3084195" cy="2298700"/>
            </a:xfrm>
          </p:grpSpPr>
          <p:sp>
            <p:nvSpPr>
              <p:cNvPr id="17" name="object 9">
                <a:extLst>
                  <a:ext uri="{FF2B5EF4-FFF2-40B4-BE49-F238E27FC236}">
                    <a16:creationId xmlns:a16="http://schemas.microsoft.com/office/drawing/2014/main" id="{EA50DEBB-3450-C883-5C00-45AF424B3F67}"/>
                  </a:ext>
                </a:extLst>
              </p:cNvPr>
              <p:cNvSpPr/>
              <p:nvPr/>
            </p:nvSpPr>
            <p:spPr>
              <a:xfrm>
                <a:off x="7589499" y="1973747"/>
                <a:ext cx="1389380" cy="1427480"/>
              </a:xfrm>
              <a:custGeom>
                <a:avLst/>
                <a:gdLst/>
                <a:ahLst/>
                <a:cxnLst/>
                <a:rect l="l" t="t" r="r" b="b"/>
                <a:pathLst>
                  <a:path w="1389379" h="1427479">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48BB5">
                  <a:alpha val="19999"/>
                </a:srgbClr>
              </a:solidFill>
            </p:spPr>
            <p:txBody>
              <a:bodyPr wrap="square" lIns="0" tIns="0" rIns="0" bIns="0" rtlCol="0"/>
              <a:lstStyle/>
              <a:p>
                <a:endParaRPr/>
              </a:p>
            </p:txBody>
          </p:sp>
          <p:sp>
            <p:nvSpPr>
              <p:cNvPr id="18" name="object 10">
                <a:extLst>
                  <a:ext uri="{FF2B5EF4-FFF2-40B4-BE49-F238E27FC236}">
                    <a16:creationId xmlns:a16="http://schemas.microsoft.com/office/drawing/2014/main" id="{F3024C31-4F46-616D-76A0-952BEB913740}"/>
                  </a:ext>
                </a:extLst>
              </p:cNvPr>
              <p:cNvSpPr/>
              <p:nvPr/>
            </p:nvSpPr>
            <p:spPr>
              <a:xfrm>
                <a:off x="8437983" y="110369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37" y="847277"/>
                    </a:lnTo>
                    <a:lnTo>
                      <a:pt x="1371980" y="805023"/>
                    </a:lnTo>
                    <a:lnTo>
                      <a:pt x="1384965" y="760006"/>
                    </a:lnTo>
                    <a:lnTo>
                      <a:pt x="1389294" y="713606"/>
                    </a:lnTo>
                    <a:lnTo>
                      <a:pt x="1384965" y="667207"/>
                    </a:lnTo>
                    <a:lnTo>
                      <a:pt x="1371980" y="622189"/>
                    </a:lnTo>
                    <a:lnTo>
                      <a:pt x="1350337" y="579935"/>
                    </a:lnTo>
                    <a:lnTo>
                      <a:pt x="1320037" y="541826"/>
                    </a:lnTo>
                    <a:lnTo>
                      <a:pt x="861860" y="71151"/>
                    </a:lnTo>
                    <a:lnTo>
                      <a:pt x="824765" y="40022"/>
                    </a:lnTo>
                    <a:lnTo>
                      <a:pt x="783636" y="17787"/>
                    </a:lnTo>
                    <a:lnTo>
                      <a:pt x="739816" y="4446"/>
                    </a:lnTo>
                    <a:lnTo>
                      <a:pt x="694650" y="0"/>
                    </a:lnTo>
                    <a:close/>
                  </a:path>
                </a:pathLst>
              </a:custGeom>
              <a:solidFill>
                <a:srgbClr val="40AD49">
                  <a:alpha val="19999"/>
                </a:srgbClr>
              </a:solidFill>
            </p:spPr>
            <p:txBody>
              <a:bodyPr wrap="square" lIns="0" tIns="0" rIns="0" bIns="0" rtlCol="0"/>
              <a:lstStyle/>
              <a:p>
                <a:endParaRPr/>
              </a:p>
            </p:txBody>
          </p:sp>
          <p:sp>
            <p:nvSpPr>
              <p:cNvPr id="19" name="object 11">
                <a:extLst>
                  <a:ext uri="{FF2B5EF4-FFF2-40B4-BE49-F238E27FC236}">
                    <a16:creationId xmlns:a16="http://schemas.microsoft.com/office/drawing/2014/main" id="{06AEF038-BD34-224E-8EA1-9D38B23C2BEC}"/>
                  </a:ext>
                </a:extLst>
              </p:cNvPr>
              <p:cNvSpPr/>
              <p:nvPr/>
            </p:nvSpPr>
            <p:spPr>
              <a:xfrm>
                <a:off x="6743696" y="110226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33D9CA">
                  <a:alpha val="19999"/>
                </a:srgbClr>
              </a:solidFill>
            </p:spPr>
            <p:txBody>
              <a:bodyPr wrap="square" lIns="0" tIns="0" rIns="0" bIns="0" rtlCol="0"/>
              <a:lstStyle/>
              <a:p>
                <a:endParaRPr/>
              </a:p>
            </p:txBody>
          </p:sp>
        </p:grpSp>
      </p:grpSp>
      <p:sp>
        <p:nvSpPr>
          <p:cNvPr id="21" name="Title 1">
            <a:extLst>
              <a:ext uri="{FF2B5EF4-FFF2-40B4-BE49-F238E27FC236}">
                <a16:creationId xmlns:a16="http://schemas.microsoft.com/office/drawing/2014/main" id="{6B30396E-A882-85C4-5A84-C15F1F5FFD83}"/>
              </a:ext>
            </a:extLst>
          </p:cNvPr>
          <p:cNvSpPr txBox="1">
            <a:spLocks/>
          </p:cNvSpPr>
          <p:nvPr/>
        </p:nvSpPr>
        <p:spPr>
          <a:xfrm>
            <a:off x="1181272" y="643778"/>
            <a:ext cx="9600856" cy="67710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Participant Demographics</a:t>
            </a:r>
          </a:p>
        </p:txBody>
      </p:sp>
      <p:graphicFrame>
        <p:nvGraphicFramePr>
          <p:cNvPr id="11" name="Chart 10">
            <a:extLst>
              <a:ext uri="{FF2B5EF4-FFF2-40B4-BE49-F238E27FC236}">
                <a16:creationId xmlns:a16="http://schemas.microsoft.com/office/drawing/2014/main" id="{27B32E43-9516-17DA-A34C-879116DD41EB}"/>
              </a:ext>
            </a:extLst>
          </p:cNvPr>
          <p:cNvGraphicFramePr/>
          <p:nvPr/>
        </p:nvGraphicFramePr>
        <p:xfrm>
          <a:off x="7773823" y="1129713"/>
          <a:ext cx="4095958" cy="25800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Table 25">
            <a:extLst>
              <a:ext uri="{FF2B5EF4-FFF2-40B4-BE49-F238E27FC236}">
                <a16:creationId xmlns:a16="http://schemas.microsoft.com/office/drawing/2014/main" id="{F9BD51A8-7758-1576-F911-C56C09E1675B}"/>
              </a:ext>
            </a:extLst>
          </p:cNvPr>
          <p:cNvGraphicFramePr>
            <a:graphicFrameLocks noGrp="1"/>
          </p:cNvGraphicFramePr>
          <p:nvPr/>
        </p:nvGraphicFramePr>
        <p:xfrm>
          <a:off x="8135328" y="3706214"/>
          <a:ext cx="3229932" cy="1645920"/>
        </p:xfrm>
        <a:graphic>
          <a:graphicData uri="http://schemas.openxmlformats.org/drawingml/2006/table">
            <a:tbl>
              <a:tblPr firstRow="1" bandRow="1">
                <a:tableStyleId>{2D5ABB26-0587-4C30-8999-92F81FD0307C}</a:tableStyleId>
              </a:tblPr>
              <a:tblGrid>
                <a:gridCol w="2407213">
                  <a:extLst>
                    <a:ext uri="{9D8B030D-6E8A-4147-A177-3AD203B41FA5}">
                      <a16:colId xmlns:a16="http://schemas.microsoft.com/office/drawing/2014/main" val="2643613297"/>
                    </a:ext>
                  </a:extLst>
                </a:gridCol>
                <a:gridCol w="822719">
                  <a:extLst>
                    <a:ext uri="{9D8B030D-6E8A-4147-A177-3AD203B41FA5}">
                      <a16:colId xmlns:a16="http://schemas.microsoft.com/office/drawing/2014/main" val="1454751966"/>
                    </a:ext>
                  </a:extLst>
                </a:gridCol>
              </a:tblGrid>
              <a:tr h="321770">
                <a:tc>
                  <a:txBody>
                    <a:bodyPr/>
                    <a:lstStyle/>
                    <a:p>
                      <a:r>
                        <a:rPr lang="en-US" dirty="0"/>
                        <a:t>Has Disability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a:t>22.0%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4634709"/>
                  </a:ext>
                </a:extLst>
              </a:tr>
              <a:tr h="332887">
                <a:tc>
                  <a:txBody>
                    <a:bodyPr/>
                    <a:lstStyle/>
                    <a:p>
                      <a:r>
                        <a:rPr lang="en-US" dirty="0"/>
                        <a:t>Has Family Member with Disability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28.8%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5073182"/>
                  </a:ext>
                </a:extLst>
              </a:tr>
              <a:tr h="612685">
                <a:tc>
                  <a:txBody>
                    <a:bodyPr/>
                    <a:lstStyle/>
                    <a:p>
                      <a:r>
                        <a:rPr lang="en-US" dirty="0"/>
                        <a:t>No Disability or Family Member with Disability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dirty="0"/>
                        <a:t>29.6%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8812662"/>
                  </a:ext>
                </a:extLst>
              </a:tr>
            </a:tbl>
          </a:graphicData>
        </a:graphic>
      </p:graphicFrame>
      <p:pic>
        <p:nvPicPr>
          <p:cNvPr id="1026" name="Picture 2">
            <a:extLst>
              <a:ext uri="{FF2B5EF4-FFF2-40B4-BE49-F238E27FC236}">
                <a16:creationId xmlns:a16="http://schemas.microsoft.com/office/drawing/2014/main" id="{90F62A5B-7670-2699-E08F-442E0D87A485}"/>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6118" y="2000958"/>
            <a:ext cx="7574937" cy="364825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0C559361-C417-24CE-EF8C-DF0653ADB74D}"/>
              </a:ext>
            </a:extLst>
          </p:cNvPr>
          <p:cNvCxnSpPr>
            <a:cxnSpLocks/>
          </p:cNvCxnSpPr>
          <p:nvPr/>
        </p:nvCxnSpPr>
        <p:spPr>
          <a:xfrm>
            <a:off x="7933509" y="1684112"/>
            <a:ext cx="0" cy="3965098"/>
          </a:xfrm>
          <a:prstGeom prst="line">
            <a:avLst/>
          </a:prstGeom>
          <a:ln w="19050">
            <a:solidFill>
              <a:srgbClr val="004F7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368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F48C22BD-19C2-855B-C6B7-4B23B8A81402}"/>
              </a:ext>
            </a:extLst>
          </p:cNvPr>
          <p:cNvSpPr/>
          <p:nvPr/>
        </p:nvSpPr>
        <p:spPr>
          <a:xfrm>
            <a:off x="0" y="0"/>
            <a:ext cx="10172700" cy="1371600"/>
          </a:xfrm>
          <a:custGeom>
            <a:avLst/>
            <a:gdLst/>
            <a:ahLst/>
            <a:cxnLst/>
            <a:rect l="l" t="t" r="r" b="b"/>
            <a:pathLst>
              <a:path w="7973695" h="1371600">
                <a:moveTo>
                  <a:pt x="7973568" y="0"/>
                </a:moveTo>
                <a:lnTo>
                  <a:pt x="0" y="0"/>
                </a:lnTo>
                <a:lnTo>
                  <a:pt x="0" y="1371600"/>
                </a:lnTo>
                <a:lnTo>
                  <a:pt x="6318504" y="1371600"/>
                </a:lnTo>
                <a:lnTo>
                  <a:pt x="6365181" y="1370369"/>
                </a:lnTo>
                <a:lnTo>
                  <a:pt x="6410590" y="1366705"/>
                </a:lnTo>
                <a:lnTo>
                  <a:pt x="6454831" y="1360652"/>
                </a:lnTo>
                <a:lnTo>
                  <a:pt x="6497999" y="1352253"/>
                </a:lnTo>
                <a:lnTo>
                  <a:pt x="6540195" y="1341553"/>
                </a:lnTo>
                <a:lnTo>
                  <a:pt x="6581517" y="1328594"/>
                </a:lnTo>
                <a:lnTo>
                  <a:pt x="6622062" y="1313421"/>
                </a:lnTo>
                <a:lnTo>
                  <a:pt x="6661928" y="1296077"/>
                </a:lnTo>
                <a:lnTo>
                  <a:pt x="6701215" y="1276605"/>
                </a:lnTo>
                <a:lnTo>
                  <a:pt x="6740021" y="1255051"/>
                </a:lnTo>
                <a:lnTo>
                  <a:pt x="6778443" y="1231456"/>
                </a:lnTo>
                <a:lnTo>
                  <a:pt x="6816580" y="1205865"/>
                </a:lnTo>
                <a:lnTo>
                  <a:pt x="6854530" y="1178321"/>
                </a:lnTo>
                <a:lnTo>
                  <a:pt x="6892392" y="1148868"/>
                </a:lnTo>
                <a:lnTo>
                  <a:pt x="6930264" y="1117550"/>
                </a:lnTo>
                <a:lnTo>
                  <a:pt x="6968244" y="1084410"/>
                </a:lnTo>
                <a:lnTo>
                  <a:pt x="7006430" y="1049492"/>
                </a:lnTo>
                <a:lnTo>
                  <a:pt x="7044921" y="1012840"/>
                </a:lnTo>
                <a:lnTo>
                  <a:pt x="7083815" y="974498"/>
                </a:lnTo>
                <a:lnTo>
                  <a:pt x="7123210" y="934508"/>
                </a:lnTo>
                <a:lnTo>
                  <a:pt x="7163204" y="892915"/>
                </a:lnTo>
                <a:lnTo>
                  <a:pt x="7203897" y="849762"/>
                </a:lnTo>
                <a:lnTo>
                  <a:pt x="7245385" y="805093"/>
                </a:lnTo>
                <a:lnTo>
                  <a:pt x="7287768" y="758952"/>
                </a:lnTo>
                <a:lnTo>
                  <a:pt x="7973568" y="0"/>
                </a:lnTo>
                <a:close/>
              </a:path>
            </a:pathLst>
          </a:custGeom>
          <a:solidFill>
            <a:srgbClr val="004F7A">
              <a:alpha val="25000"/>
            </a:srgbClr>
          </a:solidFill>
        </p:spPr>
        <p:txBody>
          <a:bodyPr wrap="square" lIns="0" tIns="0" rIns="0" bIns="0" rtlCol="0"/>
          <a:lstStyle/>
          <a:p>
            <a:endParaRPr dirty="0"/>
          </a:p>
        </p:txBody>
      </p:sp>
      <p:sp>
        <p:nvSpPr>
          <p:cNvPr id="12" name="object 4">
            <a:extLst>
              <a:ext uri="{FF2B5EF4-FFF2-40B4-BE49-F238E27FC236}">
                <a16:creationId xmlns:a16="http://schemas.microsoft.com/office/drawing/2014/main" id="{4CF18BD4-5053-B8AB-D892-AD870157976C}"/>
              </a:ext>
            </a:extLst>
          </p:cNvPr>
          <p:cNvSpPr/>
          <p:nvPr/>
        </p:nvSpPr>
        <p:spPr>
          <a:xfrm>
            <a:off x="0" y="5989320"/>
            <a:ext cx="8293554" cy="868680"/>
          </a:xfrm>
          <a:custGeom>
            <a:avLst/>
            <a:gdLst/>
            <a:ahLst/>
            <a:cxnLst/>
            <a:rect l="l" t="t" r="r" b="b"/>
            <a:pathLst>
              <a:path w="6572250" h="868679">
                <a:moveTo>
                  <a:pt x="6457950" y="0"/>
                </a:moveTo>
                <a:lnTo>
                  <a:pt x="228600" y="0"/>
                </a:lnTo>
                <a:lnTo>
                  <a:pt x="182529" y="4644"/>
                </a:lnTo>
                <a:lnTo>
                  <a:pt x="139619" y="17964"/>
                </a:lnTo>
                <a:lnTo>
                  <a:pt x="100788" y="39041"/>
                </a:lnTo>
                <a:lnTo>
                  <a:pt x="66955" y="66955"/>
                </a:lnTo>
                <a:lnTo>
                  <a:pt x="39041" y="100788"/>
                </a:lnTo>
                <a:lnTo>
                  <a:pt x="17964" y="139619"/>
                </a:lnTo>
                <a:lnTo>
                  <a:pt x="4644" y="182529"/>
                </a:lnTo>
                <a:lnTo>
                  <a:pt x="0" y="228599"/>
                </a:lnTo>
                <a:lnTo>
                  <a:pt x="0" y="868679"/>
                </a:lnTo>
                <a:lnTo>
                  <a:pt x="6572250" y="868679"/>
                </a:lnTo>
                <a:lnTo>
                  <a:pt x="6572250" y="114299"/>
                </a:lnTo>
                <a:lnTo>
                  <a:pt x="6563268" y="69806"/>
                </a:lnTo>
                <a:lnTo>
                  <a:pt x="6538774" y="33475"/>
                </a:lnTo>
                <a:lnTo>
                  <a:pt x="6502443" y="8981"/>
                </a:lnTo>
                <a:lnTo>
                  <a:pt x="6457950" y="0"/>
                </a:lnTo>
                <a:close/>
              </a:path>
            </a:pathLst>
          </a:custGeom>
          <a:solidFill>
            <a:srgbClr val="EAF3E6"/>
          </a:solidFill>
        </p:spPr>
        <p:txBody>
          <a:bodyPr wrap="square" lIns="0" tIns="0" rIns="0" bIns="0" rtlCol="0"/>
          <a:lstStyle/>
          <a:p>
            <a:endParaRPr/>
          </a:p>
        </p:txBody>
      </p:sp>
      <p:sp>
        <p:nvSpPr>
          <p:cNvPr id="13" name="object 5">
            <a:extLst>
              <a:ext uri="{FF2B5EF4-FFF2-40B4-BE49-F238E27FC236}">
                <a16:creationId xmlns:a16="http://schemas.microsoft.com/office/drawing/2014/main" id="{637860CE-F29E-6E19-6014-6CA4699345AC}"/>
              </a:ext>
            </a:extLst>
          </p:cNvPr>
          <p:cNvSpPr/>
          <p:nvPr/>
        </p:nvSpPr>
        <p:spPr>
          <a:xfrm>
            <a:off x="0" y="6163262"/>
            <a:ext cx="12115800" cy="695325"/>
          </a:xfrm>
          <a:custGeom>
            <a:avLst/>
            <a:gdLst/>
            <a:ahLst/>
            <a:cxnLst/>
            <a:rect l="l" t="t" r="r" b="b"/>
            <a:pathLst>
              <a:path w="9601200" h="695325">
                <a:moveTo>
                  <a:pt x="8830335" y="0"/>
                </a:moveTo>
                <a:lnTo>
                  <a:pt x="8375904" y="412140"/>
                </a:lnTo>
                <a:lnTo>
                  <a:pt x="6735063" y="412686"/>
                </a:lnTo>
                <a:lnTo>
                  <a:pt x="6688925" y="409820"/>
                </a:lnTo>
                <a:lnTo>
                  <a:pt x="6648636" y="399745"/>
                </a:lnTo>
                <a:lnTo>
                  <a:pt x="6595725" y="349102"/>
                </a:lnTo>
                <a:lnTo>
                  <a:pt x="6588163" y="304101"/>
                </a:lnTo>
                <a:lnTo>
                  <a:pt x="6587113" y="247387"/>
                </a:lnTo>
                <a:lnTo>
                  <a:pt x="6582494" y="143245"/>
                </a:lnTo>
                <a:lnTo>
                  <a:pt x="6581444" y="94475"/>
                </a:lnTo>
                <a:lnTo>
                  <a:pt x="6552412" y="28601"/>
                </a:lnTo>
                <a:lnTo>
                  <a:pt x="6517408" y="9473"/>
                </a:lnTo>
                <a:lnTo>
                  <a:pt x="6469888" y="2590"/>
                </a:lnTo>
                <a:lnTo>
                  <a:pt x="388620" y="2590"/>
                </a:lnTo>
                <a:lnTo>
                  <a:pt x="335327" y="3291"/>
                </a:lnTo>
                <a:lnTo>
                  <a:pt x="285293" y="5758"/>
                </a:lnTo>
                <a:lnTo>
                  <a:pt x="238692" y="10541"/>
                </a:lnTo>
                <a:lnTo>
                  <a:pt x="195701" y="18190"/>
                </a:lnTo>
                <a:lnTo>
                  <a:pt x="156492" y="29253"/>
                </a:lnTo>
                <a:lnTo>
                  <a:pt x="121242" y="44281"/>
                </a:lnTo>
                <a:lnTo>
                  <a:pt x="63315" y="88428"/>
                </a:lnTo>
                <a:lnTo>
                  <a:pt x="23317" y="155025"/>
                </a:lnTo>
                <a:lnTo>
                  <a:pt x="10480" y="198116"/>
                </a:lnTo>
                <a:lnTo>
                  <a:pt x="2649" y="248467"/>
                </a:lnTo>
                <a:lnTo>
                  <a:pt x="0" y="306628"/>
                </a:lnTo>
                <a:lnTo>
                  <a:pt x="0" y="694740"/>
                </a:lnTo>
                <a:lnTo>
                  <a:pt x="9106109" y="694673"/>
                </a:lnTo>
                <a:lnTo>
                  <a:pt x="9165126" y="694204"/>
                </a:lnTo>
                <a:lnTo>
                  <a:pt x="9220452" y="692931"/>
                </a:lnTo>
                <a:lnTo>
                  <a:pt x="9272070" y="690452"/>
                </a:lnTo>
                <a:lnTo>
                  <a:pt x="9319965" y="686365"/>
                </a:lnTo>
                <a:lnTo>
                  <a:pt x="9364119" y="680268"/>
                </a:lnTo>
                <a:lnTo>
                  <a:pt x="9404518" y="671758"/>
                </a:lnTo>
                <a:lnTo>
                  <a:pt x="9441146" y="660435"/>
                </a:lnTo>
                <a:lnTo>
                  <a:pt x="9503022" y="627738"/>
                </a:lnTo>
                <a:lnTo>
                  <a:pt x="9549620" y="578960"/>
                </a:lnTo>
                <a:lnTo>
                  <a:pt x="9580811" y="510885"/>
                </a:lnTo>
                <a:lnTo>
                  <a:pt x="9590589" y="468606"/>
                </a:lnTo>
                <a:lnTo>
                  <a:pt x="9596468" y="420297"/>
                </a:lnTo>
                <a:lnTo>
                  <a:pt x="9598431" y="365556"/>
                </a:lnTo>
                <a:lnTo>
                  <a:pt x="9601200" y="2590"/>
                </a:lnTo>
                <a:lnTo>
                  <a:pt x="8830335" y="0"/>
                </a:lnTo>
                <a:close/>
              </a:path>
            </a:pathLst>
          </a:custGeom>
          <a:solidFill>
            <a:srgbClr val="285982"/>
          </a:solidFill>
        </p:spPr>
        <p:txBody>
          <a:bodyPr wrap="square" lIns="0" tIns="0" rIns="0" bIns="0" rtlCol="0"/>
          <a:lstStyle/>
          <a:p>
            <a:endParaRPr/>
          </a:p>
        </p:txBody>
      </p:sp>
      <p:pic>
        <p:nvPicPr>
          <p:cNvPr id="14" name="object 6">
            <a:extLst>
              <a:ext uri="{FF2B5EF4-FFF2-40B4-BE49-F238E27FC236}">
                <a16:creationId xmlns:a16="http://schemas.microsoft.com/office/drawing/2014/main" id="{07AB4606-51E9-F161-B94A-8F7656763FC1}"/>
              </a:ext>
            </a:extLst>
          </p:cNvPr>
          <p:cNvPicPr/>
          <p:nvPr/>
        </p:nvPicPr>
        <p:blipFill>
          <a:blip r:embed="rId3" cstate="print"/>
          <a:stretch>
            <a:fillRect/>
          </a:stretch>
        </p:blipFill>
        <p:spPr>
          <a:xfrm>
            <a:off x="8584938" y="5324208"/>
            <a:ext cx="2330712" cy="1371600"/>
          </a:xfrm>
          <a:prstGeom prst="rect">
            <a:avLst/>
          </a:prstGeom>
        </p:spPr>
      </p:pic>
      <p:grpSp>
        <p:nvGrpSpPr>
          <p:cNvPr id="20" name="Group 19">
            <a:extLst>
              <a:ext uri="{FF2B5EF4-FFF2-40B4-BE49-F238E27FC236}">
                <a16:creationId xmlns:a16="http://schemas.microsoft.com/office/drawing/2014/main" id="{5633E15B-F88C-3436-80B2-44060DA0A15C}"/>
              </a:ext>
            </a:extLst>
          </p:cNvPr>
          <p:cNvGrpSpPr/>
          <p:nvPr/>
        </p:nvGrpSpPr>
        <p:grpSpPr>
          <a:xfrm>
            <a:off x="8877298" y="256632"/>
            <a:ext cx="3084195" cy="3172368"/>
            <a:chOff x="6743696" y="228601"/>
            <a:chExt cx="3084195" cy="3172368"/>
          </a:xfrm>
        </p:grpSpPr>
        <p:sp>
          <p:nvSpPr>
            <p:cNvPr id="15" name="object 7">
              <a:extLst>
                <a:ext uri="{FF2B5EF4-FFF2-40B4-BE49-F238E27FC236}">
                  <a16:creationId xmlns:a16="http://schemas.microsoft.com/office/drawing/2014/main" id="{3FDDF32E-A0D9-FE07-536A-874F02CE81F4}"/>
                </a:ext>
              </a:extLst>
            </p:cNvPr>
            <p:cNvSpPr/>
            <p:nvPr/>
          </p:nvSpPr>
          <p:spPr>
            <a:xfrm>
              <a:off x="7589499" y="228601"/>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04E7A">
                <a:alpha val="19999"/>
              </a:srgbClr>
            </a:solidFill>
          </p:spPr>
          <p:txBody>
            <a:bodyPr wrap="square" lIns="0" tIns="0" rIns="0" bIns="0" rtlCol="0"/>
            <a:lstStyle/>
            <a:p>
              <a:endParaRPr/>
            </a:p>
          </p:txBody>
        </p:sp>
        <p:grpSp>
          <p:nvGrpSpPr>
            <p:cNvPr id="16" name="object 8">
              <a:extLst>
                <a:ext uri="{FF2B5EF4-FFF2-40B4-BE49-F238E27FC236}">
                  <a16:creationId xmlns:a16="http://schemas.microsoft.com/office/drawing/2014/main" id="{0CC14F43-FCFE-C752-730C-9553C43854E0}"/>
                </a:ext>
              </a:extLst>
            </p:cNvPr>
            <p:cNvGrpSpPr/>
            <p:nvPr/>
          </p:nvGrpSpPr>
          <p:grpSpPr>
            <a:xfrm>
              <a:off x="6743696" y="1102269"/>
              <a:ext cx="3084195" cy="2298700"/>
              <a:chOff x="6743696" y="1102269"/>
              <a:chExt cx="3084195" cy="2298700"/>
            </a:xfrm>
          </p:grpSpPr>
          <p:sp>
            <p:nvSpPr>
              <p:cNvPr id="17" name="object 9">
                <a:extLst>
                  <a:ext uri="{FF2B5EF4-FFF2-40B4-BE49-F238E27FC236}">
                    <a16:creationId xmlns:a16="http://schemas.microsoft.com/office/drawing/2014/main" id="{EA50DEBB-3450-C883-5C00-45AF424B3F67}"/>
                  </a:ext>
                </a:extLst>
              </p:cNvPr>
              <p:cNvSpPr/>
              <p:nvPr/>
            </p:nvSpPr>
            <p:spPr>
              <a:xfrm>
                <a:off x="7589499" y="1973747"/>
                <a:ext cx="1389380" cy="1427480"/>
              </a:xfrm>
              <a:custGeom>
                <a:avLst/>
                <a:gdLst/>
                <a:ahLst/>
                <a:cxnLst/>
                <a:rect l="l" t="t" r="r" b="b"/>
                <a:pathLst>
                  <a:path w="1389379" h="1427479">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48BB5">
                  <a:alpha val="19999"/>
                </a:srgbClr>
              </a:solidFill>
            </p:spPr>
            <p:txBody>
              <a:bodyPr wrap="square" lIns="0" tIns="0" rIns="0" bIns="0" rtlCol="0"/>
              <a:lstStyle/>
              <a:p>
                <a:endParaRPr/>
              </a:p>
            </p:txBody>
          </p:sp>
          <p:sp>
            <p:nvSpPr>
              <p:cNvPr id="18" name="object 10">
                <a:extLst>
                  <a:ext uri="{FF2B5EF4-FFF2-40B4-BE49-F238E27FC236}">
                    <a16:creationId xmlns:a16="http://schemas.microsoft.com/office/drawing/2014/main" id="{F3024C31-4F46-616D-76A0-952BEB913740}"/>
                  </a:ext>
                </a:extLst>
              </p:cNvPr>
              <p:cNvSpPr/>
              <p:nvPr/>
            </p:nvSpPr>
            <p:spPr>
              <a:xfrm>
                <a:off x="8437983" y="110369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37" y="847277"/>
                    </a:lnTo>
                    <a:lnTo>
                      <a:pt x="1371980" y="805023"/>
                    </a:lnTo>
                    <a:lnTo>
                      <a:pt x="1384965" y="760006"/>
                    </a:lnTo>
                    <a:lnTo>
                      <a:pt x="1389294" y="713606"/>
                    </a:lnTo>
                    <a:lnTo>
                      <a:pt x="1384965" y="667207"/>
                    </a:lnTo>
                    <a:lnTo>
                      <a:pt x="1371980" y="622189"/>
                    </a:lnTo>
                    <a:lnTo>
                      <a:pt x="1350337" y="579935"/>
                    </a:lnTo>
                    <a:lnTo>
                      <a:pt x="1320037" y="541826"/>
                    </a:lnTo>
                    <a:lnTo>
                      <a:pt x="861860" y="71151"/>
                    </a:lnTo>
                    <a:lnTo>
                      <a:pt x="824765" y="40022"/>
                    </a:lnTo>
                    <a:lnTo>
                      <a:pt x="783636" y="17787"/>
                    </a:lnTo>
                    <a:lnTo>
                      <a:pt x="739816" y="4446"/>
                    </a:lnTo>
                    <a:lnTo>
                      <a:pt x="694650" y="0"/>
                    </a:lnTo>
                    <a:close/>
                  </a:path>
                </a:pathLst>
              </a:custGeom>
              <a:solidFill>
                <a:srgbClr val="40AD49">
                  <a:alpha val="19999"/>
                </a:srgbClr>
              </a:solidFill>
            </p:spPr>
            <p:txBody>
              <a:bodyPr wrap="square" lIns="0" tIns="0" rIns="0" bIns="0" rtlCol="0"/>
              <a:lstStyle/>
              <a:p>
                <a:endParaRPr/>
              </a:p>
            </p:txBody>
          </p:sp>
          <p:sp>
            <p:nvSpPr>
              <p:cNvPr id="19" name="object 11">
                <a:extLst>
                  <a:ext uri="{FF2B5EF4-FFF2-40B4-BE49-F238E27FC236}">
                    <a16:creationId xmlns:a16="http://schemas.microsoft.com/office/drawing/2014/main" id="{06AEF038-BD34-224E-8EA1-9D38B23C2BEC}"/>
                  </a:ext>
                </a:extLst>
              </p:cNvPr>
              <p:cNvSpPr/>
              <p:nvPr/>
            </p:nvSpPr>
            <p:spPr>
              <a:xfrm>
                <a:off x="6743696" y="110226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33D9CA">
                  <a:alpha val="19999"/>
                </a:srgbClr>
              </a:solidFill>
            </p:spPr>
            <p:txBody>
              <a:bodyPr wrap="square" lIns="0" tIns="0" rIns="0" bIns="0" rtlCol="0"/>
              <a:lstStyle/>
              <a:p>
                <a:endParaRPr/>
              </a:p>
            </p:txBody>
          </p:sp>
        </p:grpSp>
      </p:grpSp>
      <p:sp>
        <p:nvSpPr>
          <p:cNvPr id="21" name="Title 1">
            <a:extLst>
              <a:ext uri="{FF2B5EF4-FFF2-40B4-BE49-F238E27FC236}">
                <a16:creationId xmlns:a16="http://schemas.microsoft.com/office/drawing/2014/main" id="{6B30396E-A882-85C4-5A84-C15F1F5FFD83}"/>
              </a:ext>
            </a:extLst>
          </p:cNvPr>
          <p:cNvSpPr txBox="1">
            <a:spLocks/>
          </p:cNvSpPr>
          <p:nvPr/>
        </p:nvSpPr>
        <p:spPr>
          <a:xfrm>
            <a:off x="1181272" y="643778"/>
            <a:ext cx="9600856" cy="67710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Training</a:t>
            </a:r>
          </a:p>
        </p:txBody>
      </p:sp>
      <p:graphicFrame>
        <p:nvGraphicFramePr>
          <p:cNvPr id="5" name="Chart 4">
            <a:extLst>
              <a:ext uri="{FF2B5EF4-FFF2-40B4-BE49-F238E27FC236}">
                <a16:creationId xmlns:a16="http://schemas.microsoft.com/office/drawing/2014/main" id="{51956326-34FB-E500-E793-8C29950C3215}"/>
              </a:ext>
            </a:extLst>
          </p:cNvPr>
          <p:cNvGraphicFramePr/>
          <p:nvPr/>
        </p:nvGraphicFramePr>
        <p:xfrm>
          <a:off x="506572" y="2134444"/>
          <a:ext cx="6562138" cy="3840891"/>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12BA1DA6-4575-76C0-D04C-73B95DF2CF8A}"/>
              </a:ext>
            </a:extLst>
          </p:cNvPr>
          <p:cNvSpPr txBox="1"/>
          <p:nvPr/>
        </p:nvSpPr>
        <p:spPr>
          <a:xfrm>
            <a:off x="658574" y="1526920"/>
            <a:ext cx="7560148" cy="523220"/>
          </a:xfrm>
          <a:prstGeom prst="rect">
            <a:avLst/>
          </a:prstGeom>
          <a:noFill/>
        </p:spPr>
        <p:txBody>
          <a:bodyPr wrap="square" rtlCol="0">
            <a:spAutoFit/>
          </a:bodyPr>
          <a:lstStyle/>
          <a:p>
            <a:pPr algn="ctr"/>
            <a:r>
              <a:rPr lang="en-US" sz="2800" b="1" dirty="0"/>
              <a:t>Hours of Training</a:t>
            </a:r>
          </a:p>
        </p:txBody>
      </p:sp>
      <p:graphicFrame>
        <p:nvGraphicFramePr>
          <p:cNvPr id="22" name="Chart 21">
            <a:extLst>
              <a:ext uri="{FF2B5EF4-FFF2-40B4-BE49-F238E27FC236}">
                <a16:creationId xmlns:a16="http://schemas.microsoft.com/office/drawing/2014/main" id="{DC8FDAFF-FFDB-B8BA-385A-3E92183C63EF}"/>
              </a:ext>
            </a:extLst>
          </p:cNvPr>
          <p:cNvGraphicFramePr/>
          <p:nvPr/>
        </p:nvGraphicFramePr>
        <p:xfrm>
          <a:off x="6838124" y="1648706"/>
          <a:ext cx="5078615" cy="39745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6960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F48C22BD-19C2-855B-C6B7-4B23B8A81402}"/>
              </a:ext>
            </a:extLst>
          </p:cNvPr>
          <p:cNvSpPr/>
          <p:nvPr/>
        </p:nvSpPr>
        <p:spPr>
          <a:xfrm>
            <a:off x="0" y="0"/>
            <a:ext cx="10172700" cy="1371600"/>
          </a:xfrm>
          <a:custGeom>
            <a:avLst/>
            <a:gdLst/>
            <a:ahLst/>
            <a:cxnLst/>
            <a:rect l="l" t="t" r="r" b="b"/>
            <a:pathLst>
              <a:path w="7973695" h="1371600">
                <a:moveTo>
                  <a:pt x="7973568" y="0"/>
                </a:moveTo>
                <a:lnTo>
                  <a:pt x="0" y="0"/>
                </a:lnTo>
                <a:lnTo>
                  <a:pt x="0" y="1371600"/>
                </a:lnTo>
                <a:lnTo>
                  <a:pt x="6318504" y="1371600"/>
                </a:lnTo>
                <a:lnTo>
                  <a:pt x="6365181" y="1370369"/>
                </a:lnTo>
                <a:lnTo>
                  <a:pt x="6410590" y="1366705"/>
                </a:lnTo>
                <a:lnTo>
                  <a:pt x="6454831" y="1360652"/>
                </a:lnTo>
                <a:lnTo>
                  <a:pt x="6497999" y="1352253"/>
                </a:lnTo>
                <a:lnTo>
                  <a:pt x="6540195" y="1341553"/>
                </a:lnTo>
                <a:lnTo>
                  <a:pt x="6581517" y="1328594"/>
                </a:lnTo>
                <a:lnTo>
                  <a:pt x="6622062" y="1313421"/>
                </a:lnTo>
                <a:lnTo>
                  <a:pt x="6661928" y="1296077"/>
                </a:lnTo>
                <a:lnTo>
                  <a:pt x="6701215" y="1276605"/>
                </a:lnTo>
                <a:lnTo>
                  <a:pt x="6740021" y="1255051"/>
                </a:lnTo>
                <a:lnTo>
                  <a:pt x="6778443" y="1231456"/>
                </a:lnTo>
                <a:lnTo>
                  <a:pt x="6816580" y="1205865"/>
                </a:lnTo>
                <a:lnTo>
                  <a:pt x="6854530" y="1178321"/>
                </a:lnTo>
                <a:lnTo>
                  <a:pt x="6892392" y="1148868"/>
                </a:lnTo>
                <a:lnTo>
                  <a:pt x="6930264" y="1117550"/>
                </a:lnTo>
                <a:lnTo>
                  <a:pt x="6968244" y="1084410"/>
                </a:lnTo>
                <a:lnTo>
                  <a:pt x="7006430" y="1049492"/>
                </a:lnTo>
                <a:lnTo>
                  <a:pt x="7044921" y="1012840"/>
                </a:lnTo>
                <a:lnTo>
                  <a:pt x="7083815" y="974498"/>
                </a:lnTo>
                <a:lnTo>
                  <a:pt x="7123210" y="934508"/>
                </a:lnTo>
                <a:lnTo>
                  <a:pt x="7163204" y="892915"/>
                </a:lnTo>
                <a:lnTo>
                  <a:pt x="7203897" y="849762"/>
                </a:lnTo>
                <a:lnTo>
                  <a:pt x="7245385" y="805093"/>
                </a:lnTo>
                <a:lnTo>
                  <a:pt x="7287768" y="758952"/>
                </a:lnTo>
                <a:lnTo>
                  <a:pt x="7973568" y="0"/>
                </a:lnTo>
                <a:close/>
              </a:path>
            </a:pathLst>
          </a:custGeom>
          <a:solidFill>
            <a:srgbClr val="004F7A">
              <a:alpha val="25000"/>
            </a:srgbClr>
          </a:solidFill>
        </p:spPr>
        <p:txBody>
          <a:bodyPr wrap="square" lIns="0" tIns="0" rIns="0" bIns="0" rtlCol="0"/>
          <a:lstStyle/>
          <a:p>
            <a:endParaRPr dirty="0"/>
          </a:p>
        </p:txBody>
      </p:sp>
      <p:sp>
        <p:nvSpPr>
          <p:cNvPr id="12" name="object 4">
            <a:extLst>
              <a:ext uri="{FF2B5EF4-FFF2-40B4-BE49-F238E27FC236}">
                <a16:creationId xmlns:a16="http://schemas.microsoft.com/office/drawing/2014/main" id="{4CF18BD4-5053-B8AB-D892-AD870157976C}"/>
              </a:ext>
            </a:extLst>
          </p:cNvPr>
          <p:cNvSpPr/>
          <p:nvPr/>
        </p:nvSpPr>
        <p:spPr>
          <a:xfrm>
            <a:off x="0" y="5989320"/>
            <a:ext cx="8293554" cy="868680"/>
          </a:xfrm>
          <a:custGeom>
            <a:avLst/>
            <a:gdLst/>
            <a:ahLst/>
            <a:cxnLst/>
            <a:rect l="l" t="t" r="r" b="b"/>
            <a:pathLst>
              <a:path w="6572250" h="868679">
                <a:moveTo>
                  <a:pt x="6457950" y="0"/>
                </a:moveTo>
                <a:lnTo>
                  <a:pt x="228600" y="0"/>
                </a:lnTo>
                <a:lnTo>
                  <a:pt x="182529" y="4644"/>
                </a:lnTo>
                <a:lnTo>
                  <a:pt x="139619" y="17964"/>
                </a:lnTo>
                <a:lnTo>
                  <a:pt x="100788" y="39041"/>
                </a:lnTo>
                <a:lnTo>
                  <a:pt x="66955" y="66955"/>
                </a:lnTo>
                <a:lnTo>
                  <a:pt x="39041" y="100788"/>
                </a:lnTo>
                <a:lnTo>
                  <a:pt x="17964" y="139619"/>
                </a:lnTo>
                <a:lnTo>
                  <a:pt x="4644" y="182529"/>
                </a:lnTo>
                <a:lnTo>
                  <a:pt x="0" y="228599"/>
                </a:lnTo>
                <a:lnTo>
                  <a:pt x="0" y="868679"/>
                </a:lnTo>
                <a:lnTo>
                  <a:pt x="6572250" y="868679"/>
                </a:lnTo>
                <a:lnTo>
                  <a:pt x="6572250" y="114299"/>
                </a:lnTo>
                <a:lnTo>
                  <a:pt x="6563268" y="69806"/>
                </a:lnTo>
                <a:lnTo>
                  <a:pt x="6538774" y="33475"/>
                </a:lnTo>
                <a:lnTo>
                  <a:pt x="6502443" y="8981"/>
                </a:lnTo>
                <a:lnTo>
                  <a:pt x="6457950" y="0"/>
                </a:lnTo>
                <a:close/>
              </a:path>
            </a:pathLst>
          </a:custGeom>
          <a:solidFill>
            <a:srgbClr val="EAF3E6"/>
          </a:solidFill>
        </p:spPr>
        <p:txBody>
          <a:bodyPr wrap="square" lIns="0" tIns="0" rIns="0" bIns="0" rtlCol="0"/>
          <a:lstStyle/>
          <a:p>
            <a:endParaRPr/>
          </a:p>
        </p:txBody>
      </p:sp>
      <p:sp>
        <p:nvSpPr>
          <p:cNvPr id="13" name="object 5">
            <a:extLst>
              <a:ext uri="{FF2B5EF4-FFF2-40B4-BE49-F238E27FC236}">
                <a16:creationId xmlns:a16="http://schemas.microsoft.com/office/drawing/2014/main" id="{637860CE-F29E-6E19-6014-6CA4699345AC}"/>
              </a:ext>
            </a:extLst>
          </p:cNvPr>
          <p:cNvSpPr/>
          <p:nvPr/>
        </p:nvSpPr>
        <p:spPr>
          <a:xfrm>
            <a:off x="0" y="6163262"/>
            <a:ext cx="12115800" cy="695325"/>
          </a:xfrm>
          <a:custGeom>
            <a:avLst/>
            <a:gdLst/>
            <a:ahLst/>
            <a:cxnLst/>
            <a:rect l="l" t="t" r="r" b="b"/>
            <a:pathLst>
              <a:path w="9601200" h="695325">
                <a:moveTo>
                  <a:pt x="8830335" y="0"/>
                </a:moveTo>
                <a:lnTo>
                  <a:pt x="8375904" y="412140"/>
                </a:lnTo>
                <a:lnTo>
                  <a:pt x="6735063" y="412686"/>
                </a:lnTo>
                <a:lnTo>
                  <a:pt x="6688925" y="409820"/>
                </a:lnTo>
                <a:lnTo>
                  <a:pt x="6648636" y="399745"/>
                </a:lnTo>
                <a:lnTo>
                  <a:pt x="6595725" y="349102"/>
                </a:lnTo>
                <a:lnTo>
                  <a:pt x="6588163" y="304101"/>
                </a:lnTo>
                <a:lnTo>
                  <a:pt x="6587113" y="247387"/>
                </a:lnTo>
                <a:lnTo>
                  <a:pt x="6582494" y="143245"/>
                </a:lnTo>
                <a:lnTo>
                  <a:pt x="6581444" y="94475"/>
                </a:lnTo>
                <a:lnTo>
                  <a:pt x="6552412" y="28601"/>
                </a:lnTo>
                <a:lnTo>
                  <a:pt x="6517408" y="9473"/>
                </a:lnTo>
                <a:lnTo>
                  <a:pt x="6469888" y="2590"/>
                </a:lnTo>
                <a:lnTo>
                  <a:pt x="388620" y="2590"/>
                </a:lnTo>
                <a:lnTo>
                  <a:pt x="335327" y="3291"/>
                </a:lnTo>
                <a:lnTo>
                  <a:pt x="285293" y="5758"/>
                </a:lnTo>
                <a:lnTo>
                  <a:pt x="238692" y="10541"/>
                </a:lnTo>
                <a:lnTo>
                  <a:pt x="195701" y="18190"/>
                </a:lnTo>
                <a:lnTo>
                  <a:pt x="156492" y="29253"/>
                </a:lnTo>
                <a:lnTo>
                  <a:pt x="121242" y="44281"/>
                </a:lnTo>
                <a:lnTo>
                  <a:pt x="63315" y="88428"/>
                </a:lnTo>
                <a:lnTo>
                  <a:pt x="23317" y="155025"/>
                </a:lnTo>
                <a:lnTo>
                  <a:pt x="10480" y="198116"/>
                </a:lnTo>
                <a:lnTo>
                  <a:pt x="2649" y="248467"/>
                </a:lnTo>
                <a:lnTo>
                  <a:pt x="0" y="306628"/>
                </a:lnTo>
                <a:lnTo>
                  <a:pt x="0" y="694740"/>
                </a:lnTo>
                <a:lnTo>
                  <a:pt x="9106109" y="694673"/>
                </a:lnTo>
                <a:lnTo>
                  <a:pt x="9165126" y="694204"/>
                </a:lnTo>
                <a:lnTo>
                  <a:pt x="9220452" y="692931"/>
                </a:lnTo>
                <a:lnTo>
                  <a:pt x="9272070" y="690452"/>
                </a:lnTo>
                <a:lnTo>
                  <a:pt x="9319965" y="686365"/>
                </a:lnTo>
                <a:lnTo>
                  <a:pt x="9364119" y="680268"/>
                </a:lnTo>
                <a:lnTo>
                  <a:pt x="9404518" y="671758"/>
                </a:lnTo>
                <a:lnTo>
                  <a:pt x="9441146" y="660435"/>
                </a:lnTo>
                <a:lnTo>
                  <a:pt x="9503022" y="627738"/>
                </a:lnTo>
                <a:lnTo>
                  <a:pt x="9549620" y="578960"/>
                </a:lnTo>
                <a:lnTo>
                  <a:pt x="9580811" y="510885"/>
                </a:lnTo>
                <a:lnTo>
                  <a:pt x="9590589" y="468606"/>
                </a:lnTo>
                <a:lnTo>
                  <a:pt x="9596468" y="420297"/>
                </a:lnTo>
                <a:lnTo>
                  <a:pt x="9598431" y="365556"/>
                </a:lnTo>
                <a:lnTo>
                  <a:pt x="9601200" y="2590"/>
                </a:lnTo>
                <a:lnTo>
                  <a:pt x="8830335" y="0"/>
                </a:lnTo>
                <a:close/>
              </a:path>
            </a:pathLst>
          </a:custGeom>
          <a:solidFill>
            <a:srgbClr val="285982"/>
          </a:solidFill>
        </p:spPr>
        <p:txBody>
          <a:bodyPr wrap="square" lIns="0" tIns="0" rIns="0" bIns="0" rtlCol="0"/>
          <a:lstStyle/>
          <a:p>
            <a:endParaRPr/>
          </a:p>
        </p:txBody>
      </p:sp>
      <p:pic>
        <p:nvPicPr>
          <p:cNvPr id="14" name="object 6">
            <a:extLst>
              <a:ext uri="{FF2B5EF4-FFF2-40B4-BE49-F238E27FC236}">
                <a16:creationId xmlns:a16="http://schemas.microsoft.com/office/drawing/2014/main" id="{07AB4606-51E9-F161-B94A-8F7656763FC1}"/>
              </a:ext>
            </a:extLst>
          </p:cNvPr>
          <p:cNvPicPr/>
          <p:nvPr/>
        </p:nvPicPr>
        <p:blipFill>
          <a:blip r:embed="rId3" cstate="print"/>
          <a:stretch>
            <a:fillRect/>
          </a:stretch>
        </p:blipFill>
        <p:spPr>
          <a:xfrm>
            <a:off x="8584938" y="5324208"/>
            <a:ext cx="2330712" cy="1371600"/>
          </a:xfrm>
          <a:prstGeom prst="rect">
            <a:avLst/>
          </a:prstGeom>
        </p:spPr>
      </p:pic>
      <p:grpSp>
        <p:nvGrpSpPr>
          <p:cNvPr id="20" name="Group 19">
            <a:extLst>
              <a:ext uri="{FF2B5EF4-FFF2-40B4-BE49-F238E27FC236}">
                <a16:creationId xmlns:a16="http://schemas.microsoft.com/office/drawing/2014/main" id="{5633E15B-F88C-3436-80B2-44060DA0A15C}"/>
              </a:ext>
            </a:extLst>
          </p:cNvPr>
          <p:cNvGrpSpPr/>
          <p:nvPr/>
        </p:nvGrpSpPr>
        <p:grpSpPr>
          <a:xfrm>
            <a:off x="8877298" y="256632"/>
            <a:ext cx="3084195" cy="3172368"/>
            <a:chOff x="6743696" y="228601"/>
            <a:chExt cx="3084195" cy="3172368"/>
          </a:xfrm>
        </p:grpSpPr>
        <p:sp>
          <p:nvSpPr>
            <p:cNvPr id="15" name="object 7">
              <a:extLst>
                <a:ext uri="{FF2B5EF4-FFF2-40B4-BE49-F238E27FC236}">
                  <a16:creationId xmlns:a16="http://schemas.microsoft.com/office/drawing/2014/main" id="{3FDDF32E-A0D9-FE07-536A-874F02CE81F4}"/>
                </a:ext>
              </a:extLst>
            </p:cNvPr>
            <p:cNvSpPr/>
            <p:nvPr/>
          </p:nvSpPr>
          <p:spPr>
            <a:xfrm>
              <a:off x="7589499" y="228601"/>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04E7A">
                <a:alpha val="19999"/>
              </a:srgbClr>
            </a:solidFill>
          </p:spPr>
          <p:txBody>
            <a:bodyPr wrap="square" lIns="0" tIns="0" rIns="0" bIns="0" rtlCol="0"/>
            <a:lstStyle/>
            <a:p>
              <a:endParaRPr/>
            </a:p>
          </p:txBody>
        </p:sp>
        <p:grpSp>
          <p:nvGrpSpPr>
            <p:cNvPr id="16" name="object 8">
              <a:extLst>
                <a:ext uri="{FF2B5EF4-FFF2-40B4-BE49-F238E27FC236}">
                  <a16:creationId xmlns:a16="http://schemas.microsoft.com/office/drawing/2014/main" id="{0CC14F43-FCFE-C752-730C-9553C43854E0}"/>
                </a:ext>
              </a:extLst>
            </p:cNvPr>
            <p:cNvGrpSpPr/>
            <p:nvPr/>
          </p:nvGrpSpPr>
          <p:grpSpPr>
            <a:xfrm>
              <a:off x="6743696" y="1102269"/>
              <a:ext cx="3084195" cy="2298700"/>
              <a:chOff x="6743696" y="1102269"/>
              <a:chExt cx="3084195" cy="2298700"/>
            </a:xfrm>
          </p:grpSpPr>
          <p:sp>
            <p:nvSpPr>
              <p:cNvPr id="17" name="object 9">
                <a:extLst>
                  <a:ext uri="{FF2B5EF4-FFF2-40B4-BE49-F238E27FC236}">
                    <a16:creationId xmlns:a16="http://schemas.microsoft.com/office/drawing/2014/main" id="{EA50DEBB-3450-C883-5C00-45AF424B3F67}"/>
                  </a:ext>
                </a:extLst>
              </p:cNvPr>
              <p:cNvSpPr/>
              <p:nvPr/>
            </p:nvSpPr>
            <p:spPr>
              <a:xfrm>
                <a:off x="7589499" y="1973747"/>
                <a:ext cx="1389380" cy="1427480"/>
              </a:xfrm>
              <a:custGeom>
                <a:avLst/>
                <a:gdLst/>
                <a:ahLst/>
                <a:cxnLst/>
                <a:rect l="l" t="t" r="r" b="b"/>
                <a:pathLst>
                  <a:path w="1389379" h="1427479">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48BB5">
                  <a:alpha val="19999"/>
                </a:srgbClr>
              </a:solidFill>
            </p:spPr>
            <p:txBody>
              <a:bodyPr wrap="square" lIns="0" tIns="0" rIns="0" bIns="0" rtlCol="0"/>
              <a:lstStyle/>
              <a:p>
                <a:endParaRPr/>
              </a:p>
            </p:txBody>
          </p:sp>
          <p:sp>
            <p:nvSpPr>
              <p:cNvPr id="18" name="object 10">
                <a:extLst>
                  <a:ext uri="{FF2B5EF4-FFF2-40B4-BE49-F238E27FC236}">
                    <a16:creationId xmlns:a16="http://schemas.microsoft.com/office/drawing/2014/main" id="{F3024C31-4F46-616D-76A0-952BEB913740}"/>
                  </a:ext>
                </a:extLst>
              </p:cNvPr>
              <p:cNvSpPr/>
              <p:nvPr/>
            </p:nvSpPr>
            <p:spPr>
              <a:xfrm>
                <a:off x="8437983" y="110369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37" y="847277"/>
                    </a:lnTo>
                    <a:lnTo>
                      <a:pt x="1371980" y="805023"/>
                    </a:lnTo>
                    <a:lnTo>
                      <a:pt x="1384965" y="760006"/>
                    </a:lnTo>
                    <a:lnTo>
                      <a:pt x="1389294" y="713606"/>
                    </a:lnTo>
                    <a:lnTo>
                      <a:pt x="1384965" y="667207"/>
                    </a:lnTo>
                    <a:lnTo>
                      <a:pt x="1371980" y="622189"/>
                    </a:lnTo>
                    <a:lnTo>
                      <a:pt x="1350337" y="579935"/>
                    </a:lnTo>
                    <a:lnTo>
                      <a:pt x="1320037" y="541826"/>
                    </a:lnTo>
                    <a:lnTo>
                      <a:pt x="861860" y="71151"/>
                    </a:lnTo>
                    <a:lnTo>
                      <a:pt x="824765" y="40022"/>
                    </a:lnTo>
                    <a:lnTo>
                      <a:pt x="783636" y="17787"/>
                    </a:lnTo>
                    <a:lnTo>
                      <a:pt x="739816" y="4446"/>
                    </a:lnTo>
                    <a:lnTo>
                      <a:pt x="694650" y="0"/>
                    </a:lnTo>
                    <a:close/>
                  </a:path>
                </a:pathLst>
              </a:custGeom>
              <a:solidFill>
                <a:srgbClr val="40AD49">
                  <a:alpha val="19999"/>
                </a:srgbClr>
              </a:solidFill>
            </p:spPr>
            <p:txBody>
              <a:bodyPr wrap="square" lIns="0" tIns="0" rIns="0" bIns="0" rtlCol="0"/>
              <a:lstStyle/>
              <a:p>
                <a:endParaRPr/>
              </a:p>
            </p:txBody>
          </p:sp>
          <p:sp>
            <p:nvSpPr>
              <p:cNvPr id="19" name="object 11">
                <a:extLst>
                  <a:ext uri="{FF2B5EF4-FFF2-40B4-BE49-F238E27FC236}">
                    <a16:creationId xmlns:a16="http://schemas.microsoft.com/office/drawing/2014/main" id="{06AEF038-BD34-224E-8EA1-9D38B23C2BEC}"/>
                  </a:ext>
                </a:extLst>
              </p:cNvPr>
              <p:cNvSpPr/>
              <p:nvPr/>
            </p:nvSpPr>
            <p:spPr>
              <a:xfrm>
                <a:off x="6743696" y="110226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33D9CA">
                  <a:alpha val="19999"/>
                </a:srgbClr>
              </a:solidFill>
            </p:spPr>
            <p:txBody>
              <a:bodyPr wrap="square" lIns="0" tIns="0" rIns="0" bIns="0" rtlCol="0"/>
              <a:lstStyle/>
              <a:p>
                <a:endParaRPr/>
              </a:p>
            </p:txBody>
          </p:sp>
        </p:grpSp>
      </p:grpSp>
      <p:sp>
        <p:nvSpPr>
          <p:cNvPr id="21" name="Title 1">
            <a:extLst>
              <a:ext uri="{FF2B5EF4-FFF2-40B4-BE49-F238E27FC236}">
                <a16:creationId xmlns:a16="http://schemas.microsoft.com/office/drawing/2014/main" id="{6B30396E-A882-85C4-5A84-C15F1F5FFD83}"/>
              </a:ext>
            </a:extLst>
          </p:cNvPr>
          <p:cNvSpPr txBox="1">
            <a:spLocks/>
          </p:cNvSpPr>
          <p:nvPr/>
        </p:nvSpPr>
        <p:spPr>
          <a:xfrm>
            <a:off x="1181272" y="643778"/>
            <a:ext cx="9600856" cy="67710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Confidence</a:t>
            </a:r>
          </a:p>
        </p:txBody>
      </p:sp>
      <p:sp>
        <p:nvSpPr>
          <p:cNvPr id="7" name="TextBox 6">
            <a:extLst>
              <a:ext uri="{FF2B5EF4-FFF2-40B4-BE49-F238E27FC236}">
                <a16:creationId xmlns:a16="http://schemas.microsoft.com/office/drawing/2014/main" id="{B23F999C-9810-4123-77C3-9F1A17E94C6D}"/>
              </a:ext>
            </a:extLst>
          </p:cNvPr>
          <p:cNvSpPr txBox="1"/>
          <p:nvPr/>
        </p:nvSpPr>
        <p:spPr>
          <a:xfrm>
            <a:off x="9117876" y="1844042"/>
            <a:ext cx="2568915" cy="3108543"/>
          </a:xfrm>
          <a:prstGeom prst="rect">
            <a:avLst/>
          </a:prstGeom>
          <a:noFill/>
        </p:spPr>
        <p:txBody>
          <a:bodyPr wrap="square" rtlCol="0">
            <a:spAutoFit/>
          </a:bodyPr>
          <a:lstStyle/>
          <a:p>
            <a:r>
              <a:rPr lang="en-US" sz="2800" dirty="0"/>
              <a:t>Average Rating </a:t>
            </a:r>
            <a:r>
              <a:rPr lang="en-US" sz="2800" b="1" dirty="0"/>
              <a:t>Before</a:t>
            </a:r>
            <a:r>
              <a:rPr lang="en-US" sz="2800" dirty="0"/>
              <a:t> Training: </a:t>
            </a:r>
          </a:p>
          <a:p>
            <a:r>
              <a:rPr lang="en-US" sz="2800" b="1" dirty="0">
                <a:solidFill>
                  <a:srgbClr val="41AD49"/>
                </a:solidFill>
              </a:rPr>
              <a:t>6.5</a:t>
            </a:r>
            <a:r>
              <a:rPr lang="en-US" sz="2800" dirty="0"/>
              <a:t> out of 10</a:t>
            </a:r>
          </a:p>
          <a:p>
            <a:endParaRPr lang="en-US" sz="2800" dirty="0"/>
          </a:p>
          <a:p>
            <a:r>
              <a:rPr lang="en-US" sz="2800" dirty="0"/>
              <a:t>Average Rating </a:t>
            </a:r>
            <a:r>
              <a:rPr lang="en-US" sz="2800" b="1" dirty="0"/>
              <a:t>After</a:t>
            </a:r>
            <a:r>
              <a:rPr lang="en-US" sz="2800" dirty="0"/>
              <a:t> Training: </a:t>
            </a:r>
            <a:r>
              <a:rPr lang="en-US" sz="2800" b="1" dirty="0">
                <a:solidFill>
                  <a:srgbClr val="41AD49"/>
                </a:solidFill>
              </a:rPr>
              <a:t>9.0</a:t>
            </a:r>
            <a:r>
              <a:rPr lang="en-US" sz="2800" dirty="0"/>
              <a:t> out of 10</a:t>
            </a:r>
          </a:p>
        </p:txBody>
      </p:sp>
      <p:graphicFrame>
        <p:nvGraphicFramePr>
          <p:cNvPr id="2" name="Chart 1">
            <a:extLst>
              <a:ext uri="{FF2B5EF4-FFF2-40B4-BE49-F238E27FC236}">
                <a16:creationId xmlns:a16="http://schemas.microsoft.com/office/drawing/2014/main" id="{5B94C2C1-D504-49C9-8D19-596786845DAF}"/>
              </a:ext>
            </a:extLst>
          </p:cNvPr>
          <p:cNvGraphicFramePr/>
          <p:nvPr/>
        </p:nvGraphicFramePr>
        <p:xfrm>
          <a:off x="625605" y="1662882"/>
          <a:ext cx="7535091" cy="42090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3962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4CF18BD4-5053-B8AB-D892-AD870157976C}"/>
              </a:ext>
            </a:extLst>
          </p:cNvPr>
          <p:cNvSpPr/>
          <p:nvPr/>
        </p:nvSpPr>
        <p:spPr>
          <a:xfrm>
            <a:off x="0" y="5989320"/>
            <a:ext cx="8293554" cy="868680"/>
          </a:xfrm>
          <a:custGeom>
            <a:avLst/>
            <a:gdLst/>
            <a:ahLst/>
            <a:cxnLst/>
            <a:rect l="l" t="t" r="r" b="b"/>
            <a:pathLst>
              <a:path w="6572250" h="868679">
                <a:moveTo>
                  <a:pt x="6457950" y="0"/>
                </a:moveTo>
                <a:lnTo>
                  <a:pt x="228600" y="0"/>
                </a:lnTo>
                <a:lnTo>
                  <a:pt x="182529" y="4644"/>
                </a:lnTo>
                <a:lnTo>
                  <a:pt x="139619" y="17964"/>
                </a:lnTo>
                <a:lnTo>
                  <a:pt x="100788" y="39041"/>
                </a:lnTo>
                <a:lnTo>
                  <a:pt x="66955" y="66955"/>
                </a:lnTo>
                <a:lnTo>
                  <a:pt x="39041" y="100788"/>
                </a:lnTo>
                <a:lnTo>
                  <a:pt x="17964" y="139619"/>
                </a:lnTo>
                <a:lnTo>
                  <a:pt x="4644" y="182529"/>
                </a:lnTo>
                <a:lnTo>
                  <a:pt x="0" y="228599"/>
                </a:lnTo>
                <a:lnTo>
                  <a:pt x="0" y="868679"/>
                </a:lnTo>
                <a:lnTo>
                  <a:pt x="6572250" y="868679"/>
                </a:lnTo>
                <a:lnTo>
                  <a:pt x="6572250" y="114299"/>
                </a:lnTo>
                <a:lnTo>
                  <a:pt x="6563268" y="69806"/>
                </a:lnTo>
                <a:lnTo>
                  <a:pt x="6538774" y="33475"/>
                </a:lnTo>
                <a:lnTo>
                  <a:pt x="6502443" y="8981"/>
                </a:lnTo>
                <a:lnTo>
                  <a:pt x="6457950" y="0"/>
                </a:lnTo>
                <a:close/>
              </a:path>
            </a:pathLst>
          </a:custGeom>
          <a:solidFill>
            <a:srgbClr val="EAF3E6"/>
          </a:solidFill>
        </p:spPr>
        <p:txBody>
          <a:bodyPr wrap="square" lIns="0" tIns="0" rIns="0" bIns="0" rtlCol="0"/>
          <a:lstStyle/>
          <a:p>
            <a:endParaRPr/>
          </a:p>
        </p:txBody>
      </p:sp>
      <p:sp>
        <p:nvSpPr>
          <p:cNvPr id="13" name="object 5">
            <a:extLst>
              <a:ext uri="{FF2B5EF4-FFF2-40B4-BE49-F238E27FC236}">
                <a16:creationId xmlns:a16="http://schemas.microsoft.com/office/drawing/2014/main" id="{637860CE-F29E-6E19-6014-6CA4699345AC}"/>
              </a:ext>
            </a:extLst>
          </p:cNvPr>
          <p:cNvSpPr/>
          <p:nvPr/>
        </p:nvSpPr>
        <p:spPr>
          <a:xfrm>
            <a:off x="0" y="6163262"/>
            <a:ext cx="12115800" cy="695325"/>
          </a:xfrm>
          <a:custGeom>
            <a:avLst/>
            <a:gdLst/>
            <a:ahLst/>
            <a:cxnLst/>
            <a:rect l="l" t="t" r="r" b="b"/>
            <a:pathLst>
              <a:path w="9601200" h="695325">
                <a:moveTo>
                  <a:pt x="8830335" y="0"/>
                </a:moveTo>
                <a:lnTo>
                  <a:pt x="8375904" y="412140"/>
                </a:lnTo>
                <a:lnTo>
                  <a:pt x="6735063" y="412686"/>
                </a:lnTo>
                <a:lnTo>
                  <a:pt x="6688925" y="409820"/>
                </a:lnTo>
                <a:lnTo>
                  <a:pt x="6648636" y="399745"/>
                </a:lnTo>
                <a:lnTo>
                  <a:pt x="6595725" y="349102"/>
                </a:lnTo>
                <a:lnTo>
                  <a:pt x="6588163" y="304101"/>
                </a:lnTo>
                <a:lnTo>
                  <a:pt x="6587113" y="247387"/>
                </a:lnTo>
                <a:lnTo>
                  <a:pt x="6582494" y="143245"/>
                </a:lnTo>
                <a:lnTo>
                  <a:pt x="6581444" y="94475"/>
                </a:lnTo>
                <a:lnTo>
                  <a:pt x="6552412" y="28601"/>
                </a:lnTo>
                <a:lnTo>
                  <a:pt x="6517408" y="9473"/>
                </a:lnTo>
                <a:lnTo>
                  <a:pt x="6469888" y="2590"/>
                </a:lnTo>
                <a:lnTo>
                  <a:pt x="388620" y="2590"/>
                </a:lnTo>
                <a:lnTo>
                  <a:pt x="335327" y="3291"/>
                </a:lnTo>
                <a:lnTo>
                  <a:pt x="285293" y="5758"/>
                </a:lnTo>
                <a:lnTo>
                  <a:pt x="238692" y="10541"/>
                </a:lnTo>
                <a:lnTo>
                  <a:pt x="195701" y="18190"/>
                </a:lnTo>
                <a:lnTo>
                  <a:pt x="156492" y="29253"/>
                </a:lnTo>
                <a:lnTo>
                  <a:pt x="121242" y="44281"/>
                </a:lnTo>
                <a:lnTo>
                  <a:pt x="63315" y="88428"/>
                </a:lnTo>
                <a:lnTo>
                  <a:pt x="23317" y="155025"/>
                </a:lnTo>
                <a:lnTo>
                  <a:pt x="10480" y="198116"/>
                </a:lnTo>
                <a:lnTo>
                  <a:pt x="2649" y="248467"/>
                </a:lnTo>
                <a:lnTo>
                  <a:pt x="0" y="306628"/>
                </a:lnTo>
                <a:lnTo>
                  <a:pt x="0" y="694740"/>
                </a:lnTo>
                <a:lnTo>
                  <a:pt x="9106109" y="694673"/>
                </a:lnTo>
                <a:lnTo>
                  <a:pt x="9165126" y="694204"/>
                </a:lnTo>
                <a:lnTo>
                  <a:pt x="9220452" y="692931"/>
                </a:lnTo>
                <a:lnTo>
                  <a:pt x="9272070" y="690452"/>
                </a:lnTo>
                <a:lnTo>
                  <a:pt x="9319965" y="686365"/>
                </a:lnTo>
                <a:lnTo>
                  <a:pt x="9364119" y="680268"/>
                </a:lnTo>
                <a:lnTo>
                  <a:pt x="9404518" y="671758"/>
                </a:lnTo>
                <a:lnTo>
                  <a:pt x="9441146" y="660435"/>
                </a:lnTo>
                <a:lnTo>
                  <a:pt x="9503022" y="627738"/>
                </a:lnTo>
                <a:lnTo>
                  <a:pt x="9549620" y="578960"/>
                </a:lnTo>
                <a:lnTo>
                  <a:pt x="9580811" y="510885"/>
                </a:lnTo>
                <a:lnTo>
                  <a:pt x="9590589" y="468606"/>
                </a:lnTo>
                <a:lnTo>
                  <a:pt x="9596468" y="420297"/>
                </a:lnTo>
                <a:lnTo>
                  <a:pt x="9598431" y="365556"/>
                </a:lnTo>
                <a:lnTo>
                  <a:pt x="9601200" y="2590"/>
                </a:lnTo>
                <a:lnTo>
                  <a:pt x="8830335" y="0"/>
                </a:lnTo>
                <a:close/>
              </a:path>
            </a:pathLst>
          </a:custGeom>
          <a:solidFill>
            <a:srgbClr val="285982"/>
          </a:solidFill>
        </p:spPr>
        <p:txBody>
          <a:bodyPr wrap="square" lIns="0" tIns="0" rIns="0" bIns="0" rtlCol="0"/>
          <a:lstStyle/>
          <a:p>
            <a:endParaRPr/>
          </a:p>
        </p:txBody>
      </p:sp>
      <p:pic>
        <p:nvPicPr>
          <p:cNvPr id="14" name="object 6">
            <a:extLst>
              <a:ext uri="{FF2B5EF4-FFF2-40B4-BE49-F238E27FC236}">
                <a16:creationId xmlns:a16="http://schemas.microsoft.com/office/drawing/2014/main" id="{07AB4606-51E9-F161-B94A-8F7656763FC1}"/>
              </a:ext>
            </a:extLst>
          </p:cNvPr>
          <p:cNvPicPr/>
          <p:nvPr/>
        </p:nvPicPr>
        <p:blipFill>
          <a:blip r:embed="rId3" cstate="print"/>
          <a:stretch>
            <a:fillRect/>
          </a:stretch>
        </p:blipFill>
        <p:spPr>
          <a:xfrm>
            <a:off x="8584938" y="5324208"/>
            <a:ext cx="2330712" cy="1371600"/>
          </a:xfrm>
          <a:prstGeom prst="rect">
            <a:avLst/>
          </a:prstGeom>
        </p:spPr>
      </p:pic>
      <p:grpSp>
        <p:nvGrpSpPr>
          <p:cNvPr id="20" name="Group 19">
            <a:extLst>
              <a:ext uri="{FF2B5EF4-FFF2-40B4-BE49-F238E27FC236}">
                <a16:creationId xmlns:a16="http://schemas.microsoft.com/office/drawing/2014/main" id="{5633E15B-F88C-3436-80B2-44060DA0A15C}"/>
              </a:ext>
            </a:extLst>
          </p:cNvPr>
          <p:cNvGrpSpPr/>
          <p:nvPr/>
        </p:nvGrpSpPr>
        <p:grpSpPr>
          <a:xfrm>
            <a:off x="8877298" y="256632"/>
            <a:ext cx="3084195" cy="3172368"/>
            <a:chOff x="6743696" y="228601"/>
            <a:chExt cx="3084195" cy="3172368"/>
          </a:xfrm>
        </p:grpSpPr>
        <p:sp>
          <p:nvSpPr>
            <p:cNvPr id="15" name="object 7">
              <a:extLst>
                <a:ext uri="{FF2B5EF4-FFF2-40B4-BE49-F238E27FC236}">
                  <a16:creationId xmlns:a16="http://schemas.microsoft.com/office/drawing/2014/main" id="{3FDDF32E-A0D9-FE07-536A-874F02CE81F4}"/>
                </a:ext>
              </a:extLst>
            </p:cNvPr>
            <p:cNvSpPr/>
            <p:nvPr/>
          </p:nvSpPr>
          <p:spPr>
            <a:xfrm>
              <a:off x="7589499" y="228601"/>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04E7A">
                <a:alpha val="19999"/>
              </a:srgbClr>
            </a:solidFill>
          </p:spPr>
          <p:txBody>
            <a:bodyPr wrap="square" lIns="0" tIns="0" rIns="0" bIns="0" rtlCol="0"/>
            <a:lstStyle/>
            <a:p>
              <a:endParaRPr/>
            </a:p>
          </p:txBody>
        </p:sp>
        <p:grpSp>
          <p:nvGrpSpPr>
            <p:cNvPr id="16" name="object 8">
              <a:extLst>
                <a:ext uri="{FF2B5EF4-FFF2-40B4-BE49-F238E27FC236}">
                  <a16:creationId xmlns:a16="http://schemas.microsoft.com/office/drawing/2014/main" id="{0CC14F43-FCFE-C752-730C-9553C43854E0}"/>
                </a:ext>
              </a:extLst>
            </p:cNvPr>
            <p:cNvGrpSpPr/>
            <p:nvPr/>
          </p:nvGrpSpPr>
          <p:grpSpPr>
            <a:xfrm>
              <a:off x="6743696" y="1102269"/>
              <a:ext cx="3084195" cy="2298700"/>
              <a:chOff x="6743696" y="1102269"/>
              <a:chExt cx="3084195" cy="2298700"/>
            </a:xfrm>
          </p:grpSpPr>
          <p:sp>
            <p:nvSpPr>
              <p:cNvPr id="17" name="object 9">
                <a:extLst>
                  <a:ext uri="{FF2B5EF4-FFF2-40B4-BE49-F238E27FC236}">
                    <a16:creationId xmlns:a16="http://schemas.microsoft.com/office/drawing/2014/main" id="{EA50DEBB-3450-C883-5C00-45AF424B3F67}"/>
                  </a:ext>
                </a:extLst>
              </p:cNvPr>
              <p:cNvSpPr/>
              <p:nvPr/>
            </p:nvSpPr>
            <p:spPr>
              <a:xfrm>
                <a:off x="7589499" y="1973747"/>
                <a:ext cx="1389380" cy="1427480"/>
              </a:xfrm>
              <a:custGeom>
                <a:avLst/>
                <a:gdLst/>
                <a:ahLst/>
                <a:cxnLst/>
                <a:rect l="l" t="t" r="r" b="b"/>
                <a:pathLst>
                  <a:path w="1389379" h="1427479">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48BB5">
                  <a:alpha val="19999"/>
                </a:srgbClr>
              </a:solidFill>
            </p:spPr>
            <p:txBody>
              <a:bodyPr wrap="square" lIns="0" tIns="0" rIns="0" bIns="0" rtlCol="0"/>
              <a:lstStyle/>
              <a:p>
                <a:endParaRPr/>
              </a:p>
            </p:txBody>
          </p:sp>
          <p:sp>
            <p:nvSpPr>
              <p:cNvPr id="18" name="object 10">
                <a:extLst>
                  <a:ext uri="{FF2B5EF4-FFF2-40B4-BE49-F238E27FC236}">
                    <a16:creationId xmlns:a16="http://schemas.microsoft.com/office/drawing/2014/main" id="{F3024C31-4F46-616D-76A0-952BEB913740}"/>
                  </a:ext>
                </a:extLst>
              </p:cNvPr>
              <p:cNvSpPr/>
              <p:nvPr/>
            </p:nvSpPr>
            <p:spPr>
              <a:xfrm>
                <a:off x="8437983" y="110369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37" y="847277"/>
                    </a:lnTo>
                    <a:lnTo>
                      <a:pt x="1371980" y="805023"/>
                    </a:lnTo>
                    <a:lnTo>
                      <a:pt x="1384965" y="760006"/>
                    </a:lnTo>
                    <a:lnTo>
                      <a:pt x="1389294" y="713606"/>
                    </a:lnTo>
                    <a:lnTo>
                      <a:pt x="1384965" y="667207"/>
                    </a:lnTo>
                    <a:lnTo>
                      <a:pt x="1371980" y="622189"/>
                    </a:lnTo>
                    <a:lnTo>
                      <a:pt x="1350337" y="579935"/>
                    </a:lnTo>
                    <a:lnTo>
                      <a:pt x="1320037" y="541826"/>
                    </a:lnTo>
                    <a:lnTo>
                      <a:pt x="861860" y="71151"/>
                    </a:lnTo>
                    <a:lnTo>
                      <a:pt x="824765" y="40022"/>
                    </a:lnTo>
                    <a:lnTo>
                      <a:pt x="783636" y="17787"/>
                    </a:lnTo>
                    <a:lnTo>
                      <a:pt x="739816" y="4446"/>
                    </a:lnTo>
                    <a:lnTo>
                      <a:pt x="694650" y="0"/>
                    </a:lnTo>
                    <a:close/>
                  </a:path>
                </a:pathLst>
              </a:custGeom>
              <a:solidFill>
                <a:srgbClr val="40AD49">
                  <a:alpha val="19999"/>
                </a:srgbClr>
              </a:solidFill>
            </p:spPr>
            <p:txBody>
              <a:bodyPr wrap="square" lIns="0" tIns="0" rIns="0" bIns="0" rtlCol="0"/>
              <a:lstStyle/>
              <a:p>
                <a:endParaRPr/>
              </a:p>
            </p:txBody>
          </p:sp>
          <p:sp>
            <p:nvSpPr>
              <p:cNvPr id="19" name="object 11">
                <a:extLst>
                  <a:ext uri="{FF2B5EF4-FFF2-40B4-BE49-F238E27FC236}">
                    <a16:creationId xmlns:a16="http://schemas.microsoft.com/office/drawing/2014/main" id="{06AEF038-BD34-224E-8EA1-9D38B23C2BEC}"/>
                  </a:ext>
                </a:extLst>
              </p:cNvPr>
              <p:cNvSpPr/>
              <p:nvPr/>
            </p:nvSpPr>
            <p:spPr>
              <a:xfrm>
                <a:off x="6743696" y="110226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33D9CA">
                  <a:alpha val="19999"/>
                </a:srgbClr>
              </a:solidFill>
            </p:spPr>
            <p:txBody>
              <a:bodyPr wrap="square" lIns="0" tIns="0" rIns="0" bIns="0" rtlCol="0"/>
              <a:lstStyle/>
              <a:p>
                <a:endParaRPr/>
              </a:p>
            </p:txBody>
          </p:sp>
        </p:grpSp>
      </p:grpSp>
      <p:sp>
        <p:nvSpPr>
          <p:cNvPr id="2" name="TextBox 1">
            <a:extLst>
              <a:ext uri="{FF2B5EF4-FFF2-40B4-BE49-F238E27FC236}">
                <a16:creationId xmlns:a16="http://schemas.microsoft.com/office/drawing/2014/main" id="{71991D23-818B-C1EF-6CA1-5B6BF865DCEA}"/>
              </a:ext>
            </a:extLst>
          </p:cNvPr>
          <p:cNvSpPr txBox="1"/>
          <p:nvPr/>
        </p:nvSpPr>
        <p:spPr>
          <a:xfrm>
            <a:off x="56679" y="1866215"/>
            <a:ext cx="3946493" cy="861774"/>
          </a:xfrm>
          <a:prstGeom prst="rect">
            <a:avLst/>
          </a:prstGeom>
          <a:noFill/>
        </p:spPr>
        <p:txBody>
          <a:bodyPr wrap="square" rtlCol="0">
            <a:spAutoFit/>
          </a:bodyPr>
          <a:lstStyle/>
          <a:p>
            <a:r>
              <a:rPr lang="en-US" sz="5000" b="1" dirty="0">
                <a:latin typeface="Adequate" panose="02000000000000000000" pitchFamily="2" charset="0"/>
              </a:rPr>
              <a:t>excellent</a:t>
            </a:r>
          </a:p>
        </p:txBody>
      </p:sp>
      <p:sp>
        <p:nvSpPr>
          <p:cNvPr id="4" name="TextBox 3">
            <a:extLst>
              <a:ext uri="{FF2B5EF4-FFF2-40B4-BE49-F238E27FC236}">
                <a16:creationId xmlns:a16="http://schemas.microsoft.com/office/drawing/2014/main" id="{7B2E5F98-370E-AD98-9D34-5D09244FE09E}"/>
              </a:ext>
            </a:extLst>
          </p:cNvPr>
          <p:cNvSpPr txBox="1"/>
          <p:nvPr/>
        </p:nvSpPr>
        <p:spPr>
          <a:xfrm>
            <a:off x="344311" y="2711263"/>
            <a:ext cx="4977347" cy="1015663"/>
          </a:xfrm>
          <a:prstGeom prst="rect">
            <a:avLst/>
          </a:prstGeom>
          <a:noFill/>
        </p:spPr>
        <p:txBody>
          <a:bodyPr wrap="square" rtlCol="0">
            <a:spAutoFit/>
          </a:bodyPr>
          <a:lstStyle/>
          <a:p>
            <a:r>
              <a:rPr lang="en-US" sz="6000" b="1" dirty="0">
                <a:solidFill>
                  <a:srgbClr val="58C4BF"/>
                </a:solidFill>
                <a:latin typeface="Adequate" panose="02000000000000000000" pitchFamily="2" charset="0"/>
              </a:rPr>
              <a:t>thorough</a:t>
            </a:r>
          </a:p>
        </p:txBody>
      </p:sp>
      <p:sp>
        <p:nvSpPr>
          <p:cNvPr id="7" name="TextBox 6">
            <a:extLst>
              <a:ext uri="{FF2B5EF4-FFF2-40B4-BE49-F238E27FC236}">
                <a16:creationId xmlns:a16="http://schemas.microsoft.com/office/drawing/2014/main" id="{7893884C-BB7C-FC2D-A10C-0F75D41E75DC}"/>
              </a:ext>
            </a:extLst>
          </p:cNvPr>
          <p:cNvSpPr txBox="1"/>
          <p:nvPr/>
        </p:nvSpPr>
        <p:spPr>
          <a:xfrm>
            <a:off x="374447" y="4436485"/>
            <a:ext cx="6232644" cy="1092607"/>
          </a:xfrm>
          <a:prstGeom prst="rect">
            <a:avLst/>
          </a:prstGeom>
          <a:noFill/>
        </p:spPr>
        <p:txBody>
          <a:bodyPr wrap="square" rtlCol="0">
            <a:spAutoFit/>
          </a:bodyPr>
          <a:lstStyle/>
          <a:p>
            <a:r>
              <a:rPr lang="en-US" sz="6500" b="1" dirty="0">
                <a:solidFill>
                  <a:srgbClr val="41AD49"/>
                </a:solidFill>
                <a:latin typeface="Adequate" panose="02000000000000000000" pitchFamily="2" charset="0"/>
              </a:rPr>
              <a:t>informative</a:t>
            </a:r>
          </a:p>
        </p:txBody>
      </p:sp>
      <p:sp>
        <p:nvSpPr>
          <p:cNvPr id="8" name="TextBox 7">
            <a:extLst>
              <a:ext uri="{FF2B5EF4-FFF2-40B4-BE49-F238E27FC236}">
                <a16:creationId xmlns:a16="http://schemas.microsoft.com/office/drawing/2014/main" id="{07FB49EB-D67B-E794-E509-5DE84719B7FF}"/>
              </a:ext>
            </a:extLst>
          </p:cNvPr>
          <p:cNvSpPr txBox="1"/>
          <p:nvPr/>
        </p:nvSpPr>
        <p:spPr>
          <a:xfrm>
            <a:off x="5573787" y="2690468"/>
            <a:ext cx="4519579" cy="1169551"/>
          </a:xfrm>
          <a:prstGeom prst="rect">
            <a:avLst/>
          </a:prstGeom>
          <a:noFill/>
        </p:spPr>
        <p:txBody>
          <a:bodyPr wrap="square" rtlCol="0">
            <a:spAutoFit/>
          </a:bodyPr>
          <a:lstStyle/>
          <a:p>
            <a:r>
              <a:rPr lang="en-US" sz="7000" b="1" dirty="0">
                <a:solidFill>
                  <a:srgbClr val="058BB5"/>
                </a:solidFill>
                <a:latin typeface="Adequate" panose="02000000000000000000" pitchFamily="2" charset="0"/>
              </a:rPr>
              <a:t>helpful</a:t>
            </a:r>
          </a:p>
        </p:txBody>
      </p:sp>
      <p:sp>
        <p:nvSpPr>
          <p:cNvPr id="9" name="TextBox 8">
            <a:extLst>
              <a:ext uri="{FF2B5EF4-FFF2-40B4-BE49-F238E27FC236}">
                <a16:creationId xmlns:a16="http://schemas.microsoft.com/office/drawing/2014/main" id="{B98A3110-9781-B19D-2CC5-D63EAF92A568}"/>
              </a:ext>
            </a:extLst>
          </p:cNvPr>
          <p:cNvSpPr txBox="1"/>
          <p:nvPr/>
        </p:nvSpPr>
        <p:spPr>
          <a:xfrm>
            <a:off x="21223" y="950962"/>
            <a:ext cx="4202921" cy="784830"/>
          </a:xfrm>
          <a:prstGeom prst="rect">
            <a:avLst/>
          </a:prstGeom>
          <a:noFill/>
        </p:spPr>
        <p:txBody>
          <a:bodyPr wrap="square" rtlCol="0">
            <a:spAutoFit/>
          </a:bodyPr>
          <a:lstStyle/>
          <a:p>
            <a:r>
              <a:rPr lang="en-US" sz="4500" b="1" dirty="0">
                <a:solidFill>
                  <a:srgbClr val="058BB5"/>
                </a:solidFill>
                <a:latin typeface="Adequate" panose="02000000000000000000" pitchFamily="2" charset="0"/>
              </a:rPr>
              <a:t>enjoyable</a:t>
            </a:r>
          </a:p>
        </p:txBody>
      </p:sp>
      <p:sp>
        <p:nvSpPr>
          <p:cNvPr id="11" name="TextBox 10">
            <a:extLst>
              <a:ext uri="{FF2B5EF4-FFF2-40B4-BE49-F238E27FC236}">
                <a16:creationId xmlns:a16="http://schemas.microsoft.com/office/drawing/2014/main" id="{2E11F6CC-12B5-EDA8-A2F9-924A199DC322}"/>
              </a:ext>
            </a:extLst>
          </p:cNvPr>
          <p:cNvSpPr txBox="1"/>
          <p:nvPr/>
        </p:nvSpPr>
        <p:spPr>
          <a:xfrm>
            <a:off x="1689719" y="3614423"/>
            <a:ext cx="3400148" cy="1015663"/>
          </a:xfrm>
          <a:prstGeom prst="rect">
            <a:avLst/>
          </a:prstGeom>
          <a:noFill/>
        </p:spPr>
        <p:txBody>
          <a:bodyPr wrap="square" rtlCol="0">
            <a:spAutoFit/>
          </a:bodyPr>
          <a:lstStyle/>
          <a:p>
            <a:r>
              <a:rPr lang="en-US" sz="6000" b="1" dirty="0">
                <a:solidFill>
                  <a:srgbClr val="004F7A"/>
                </a:solidFill>
                <a:latin typeface="Adequate" panose="02000000000000000000" pitchFamily="2" charset="0"/>
              </a:rPr>
              <a:t>hectic</a:t>
            </a:r>
          </a:p>
        </p:txBody>
      </p:sp>
      <p:sp>
        <p:nvSpPr>
          <p:cNvPr id="23" name="TextBox 22">
            <a:extLst>
              <a:ext uri="{FF2B5EF4-FFF2-40B4-BE49-F238E27FC236}">
                <a16:creationId xmlns:a16="http://schemas.microsoft.com/office/drawing/2014/main" id="{2147BE53-05CC-0F98-170A-48E56DA26DFF}"/>
              </a:ext>
            </a:extLst>
          </p:cNvPr>
          <p:cNvSpPr txBox="1"/>
          <p:nvPr/>
        </p:nvSpPr>
        <p:spPr>
          <a:xfrm>
            <a:off x="809273" y="5324953"/>
            <a:ext cx="5717153" cy="784830"/>
          </a:xfrm>
          <a:prstGeom prst="rect">
            <a:avLst/>
          </a:prstGeom>
          <a:noFill/>
        </p:spPr>
        <p:txBody>
          <a:bodyPr wrap="square" rtlCol="0">
            <a:spAutoFit/>
          </a:bodyPr>
          <a:lstStyle/>
          <a:p>
            <a:r>
              <a:rPr lang="en-US" sz="4500" b="1" dirty="0">
                <a:latin typeface="Adequate" panose="02000000000000000000" pitchFamily="2" charset="0"/>
              </a:rPr>
              <a:t>Very stressful</a:t>
            </a:r>
          </a:p>
        </p:txBody>
      </p:sp>
      <p:sp>
        <p:nvSpPr>
          <p:cNvPr id="24" name="TextBox 23">
            <a:extLst>
              <a:ext uri="{FF2B5EF4-FFF2-40B4-BE49-F238E27FC236}">
                <a16:creationId xmlns:a16="http://schemas.microsoft.com/office/drawing/2014/main" id="{BC29EF65-29E3-5DBA-C3B6-31A6C91C0D70}"/>
              </a:ext>
            </a:extLst>
          </p:cNvPr>
          <p:cNvSpPr txBox="1"/>
          <p:nvPr/>
        </p:nvSpPr>
        <p:spPr>
          <a:xfrm>
            <a:off x="6442701" y="3734096"/>
            <a:ext cx="5419448" cy="1015663"/>
          </a:xfrm>
          <a:prstGeom prst="rect">
            <a:avLst/>
          </a:prstGeom>
          <a:noFill/>
        </p:spPr>
        <p:txBody>
          <a:bodyPr wrap="square" rtlCol="0">
            <a:spAutoFit/>
          </a:bodyPr>
          <a:lstStyle/>
          <a:p>
            <a:r>
              <a:rPr lang="en-US" sz="6000" b="1" dirty="0">
                <a:latin typeface="Adequate" panose="02000000000000000000" pitchFamily="2" charset="0"/>
              </a:rPr>
              <a:t>supportive</a:t>
            </a:r>
          </a:p>
        </p:txBody>
      </p:sp>
      <p:sp>
        <p:nvSpPr>
          <p:cNvPr id="25" name="TextBox 24">
            <a:extLst>
              <a:ext uri="{FF2B5EF4-FFF2-40B4-BE49-F238E27FC236}">
                <a16:creationId xmlns:a16="http://schemas.microsoft.com/office/drawing/2014/main" id="{3A106603-CF88-BE5D-2509-89E086E85D0D}"/>
              </a:ext>
            </a:extLst>
          </p:cNvPr>
          <p:cNvSpPr txBox="1"/>
          <p:nvPr/>
        </p:nvSpPr>
        <p:spPr>
          <a:xfrm>
            <a:off x="9323413" y="2586736"/>
            <a:ext cx="3400148" cy="861774"/>
          </a:xfrm>
          <a:prstGeom prst="rect">
            <a:avLst/>
          </a:prstGeom>
          <a:noFill/>
        </p:spPr>
        <p:txBody>
          <a:bodyPr wrap="square" rtlCol="0">
            <a:spAutoFit/>
          </a:bodyPr>
          <a:lstStyle/>
          <a:p>
            <a:r>
              <a:rPr lang="en-US" sz="5000" b="1" dirty="0">
                <a:solidFill>
                  <a:srgbClr val="58C4BF"/>
                </a:solidFill>
                <a:latin typeface="Adequate" panose="02000000000000000000" pitchFamily="2" charset="0"/>
              </a:rPr>
              <a:t>patient</a:t>
            </a:r>
          </a:p>
        </p:txBody>
      </p:sp>
      <p:sp>
        <p:nvSpPr>
          <p:cNvPr id="26" name="TextBox 25">
            <a:extLst>
              <a:ext uri="{FF2B5EF4-FFF2-40B4-BE49-F238E27FC236}">
                <a16:creationId xmlns:a16="http://schemas.microsoft.com/office/drawing/2014/main" id="{688264D9-34E5-7964-D89B-9425E1FCBF9D}"/>
              </a:ext>
            </a:extLst>
          </p:cNvPr>
          <p:cNvSpPr txBox="1"/>
          <p:nvPr/>
        </p:nvSpPr>
        <p:spPr>
          <a:xfrm>
            <a:off x="5751332" y="1759423"/>
            <a:ext cx="6197767" cy="1015663"/>
          </a:xfrm>
          <a:prstGeom prst="rect">
            <a:avLst/>
          </a:prstGeom>
          <a:noFill/>
        </p:spPr>
        <p:txBody>
          <a:bodyPr wrap="square" rtlCol="0">
            <a:spAutoFit/>
          </a:bodyPr>
          <a:lstStyle/>
          <a:p>
            <a:r>
              <a:rPr lang="en-US" sz="6000" b="1" dirty="0">
                <a:latin typeface="Adequate" panose="02000000000000000000" pitchFamily="2" charset="0"/>
              </a:rPr>
              <a:t>professional</a:t>
            </a:r>
          </a:p>
        </p:txBody>
      </p:sp>
      <p:sp>
        <p:nvSpPr>
          <p:cNvPr id="27" name="TextBox 26">
            <a:extLst>
              <a:ext uri="{FF2B5EF4-FFF2-40B4-BE49-F238E27FC236}">
                <a16:creationId xmlns:a16="http://schemas.microsoft.com/office/drawing/2014/main" id="{41B43C31-BE43-BC78-DFC3-17C0BDEA49E0}"/>
              </a:ext>
            </a:extLst>
          </p:cNvPr>
          <p:cNvSpPr txBox="1"/>
          <p:nvPr/>
        </p:nvSpPr>
        <p:spPr>
          <a:xfrm>
            <a:off x="4852582" y="1004402"/>
            <a:ext cx="7545501" cy="1015663"/>
          </a:xfrm>
          <a:prstGeom prst="rect">
            <a:avLst/>
          </a:prstGeom>
          <a:noFill/>
        </p:spPr>
        <p:txBody>
          <a:bodyPr wrap="square" rtlCol="0">
            <a:spAutoFit/>
          </a:bodyPr>
          <a:lstStyle/>
          <a:p>
            <a:r>
              <a:rPr lang="en-US" sz="6000" b="1" dirty="0">
                <a:solidFill>
                  <a:srgbClr val="004F7A"/>
                </a:solidFill>
                <a:latin typeface="Adequate" panose="02000000000000000000" pitchFamily="2" charset="0"/>
              </a:rPr>
              <a:t>knowledgeable</a:t>
            </a:r>
          </a:p>
        </p:txBody>
      </p:sp>
      <p:sp>
        <p:nvSpPr>
          <p:cNvPr id="28" name="TextBox 27">
            <a:extLst>
              <a:ext uri="{FF2B5EF4-FFF2-40B4-BE49-F238E27FC236}">
                <a16:creationId xmlns:a16="http://schemas.microsoft.com/office/drawing/2014/main" id="{1882BD34-CCCB-6DE8-A6A1-22239F557BC8}"/>
              </a:ext>
            </a:extLst>
          </p:cNvPr>
          <p:cNvSpPr txBox="1"/>
          <p:nvPr/>
        </p:nvSpPr>
        <p:spPr>
          <a:xfrm>
            <a:off x="8135401" y="315960"/>
            <a:ext cx="5470142" cy="784830"/>
          </a:xfrm>
          <a:prstGeom prst="rect">
            <a:avLst/>
          </a:prstGeom>
          <a:noFill/>
        </p:spPr>
        <p:txBody>
          <a:bodyPr wrap="square" rtlCol="0">
            <a:spAutoFit/>
          </a:bodyPr>
          <a:lstStyle/>
          <a:p>
            <a:r>
              <a:rPr lang="en-US" sz="4500" b="1" dirty="0">
                <a:solidFill>
                  <a:srgbClr val="004F7A"/>
                </a:solidFill>
                <a:latin typeface="Adequate" panose="02000000000000000000" pitchFamily="2" charset="0"/>
              </a:rPr>
              <a:t>accessible</a:t>
            </a:r>
          </a:p>
        </p:txBody>
      </p:sp>
      <p:sp>
        <p:nvSpPr>
          <p:cNvPr id="29" name="TextBox 28">
            <a:extLst>
              <a:ext uri="{FF2B5EF4-FFF2-40B4-BE49-F238E27FC236}">
                <a16:creationId xmlns:a16="http://schemas.microsoft.com/office/drawing/2014/main" id="{209CB21B-C76C-CA47-31B4-55DDA38AFF3C}"/>
              </a:ext>
            </a:extLst>
          </p:cNvPr>
          <p:cNvSpPr txBox="1"/>
          <p:nvPr/>
        </p:nvSpPr>
        <p:spPr>
          <a:xfrm>
            <a:off x="7515350" y="4641696"/>
            <a:ext cx="4786422" cy="861774"/>
          </a:xfrm>
          <a:prstGeom prst="rect">
            <a:avLst/>
          </a:prstGeom>
          <a:noFill/>
        </p:spPr>
        <p:txBody>
          <a:bodyPr wrap="square" rtlCol="0">
            <a:spAutoFit/>
          </a:bodyPr>
          <a:lstStyle/>
          <a:p>
            <a:r>
              <a:rPr lang="en-US" sz="5000" b="1" dirty="0">
                <a:solidFill>
                  <a:srgbClr val="41AD49"/>
                </a:solidFill>
                <a:latin typeface="Adequate" panose="02000000000000000000" pitchFamily="2" charset="0"/>
              </a:rPr>
              <a:t>responsive</a:t>
            </a:r>
          </a:p>
        </p:txBody>
      </p:sp>
      <p:sp>
        <p:nvSpPr>
          <p:cNvPr id="30" name="TextBox 29">
            <a:extLst>
              <a:ext uri="{FF2B5EF4-FFF2-40B4-BE49-F238E27FC236}">
                <a16:creationId xmlns:a16="http://schemas.microsoft.com/office/drawing/2014/main" id="{4DCADF7B-BADA-CE1E-DB58-47DAC4F4A1C8}"/>
              </a:ext>
            </a:extLst>
          </p:cNvPr>
          <p:cNvSpPr txBox="1"/>
          <p:nvPr/>
        </p:nvSpPr>
        <p:spPr>
          <a:xfrm>
            <a:off x="3698314" y="155398"/>
            <a:ext cx="5096711" cy="1015663"/>
          </a:xfrm>
          <a:prstGeom prst="rect">
            <a:avLst/>
          </a:prstGeom>
          <a:noFill/>
        </p:spPr>
        <p:txBody>
          <a:bodyPr wrap="square" rtlCol="0">
            <a:spAutoFit/>
          </a:bodyPr>
          <a:lstStyle/>
          <a:p>
            <a:r>
              <a:rPr lang="en-US" sz="6000" b="1" dirty="0">
                <a:solidFill>
                  <a:srgbClr val="41AD49"/>
                </a:solidFill>
                <a:latin typeface="Adequate" panose="02000000000000000000" pitchFamily="2" charset="0"/>
              </a:rPr>
              <a:t>attentive</a:t>
            </a:r>
          </a:p>
        </p:txBody>
      </p:sp>
      <p:cxnSp>
        <p:nvCxnSpPr>
          <p:cNvPr id="36" name="Straight Connector 35">
            <a:extLst>
              <a:ext uri="{FF2B5EF4-FFF2-40B4-BE49-F238E27FC236}">
                <a16:creationId xmlns:a16="http://schemas.microsoft.com/office/drawing/2014/main" id="{A10A7734-76BB-48FB-0B7D-C386EB7DDBC3}"/>
              </a:ext>
            </a:extLst>
          </p:cNvPr>
          <p:cNvCxnSpPr>
            <a:cxnSpLocks/>
          </p:cNvCxnSpPr>
          <p:nvPr/>
        </p:nvCxnSpPr>
        <p:spPr>
          <a:xfrm>
            <a:off x="3178207" y="663229"/>
            <a:ext cx="4145872" cy="5151645"/>
          </a:xfrm>
          <a:prstGeom prst="line">
            <a:avLst/>
          </a:prstGeom>
          <a:ln>
            <a:solidFill>
              <a:srgbClr val="004F7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154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F48C22BD-19C2-855B-C6B7-4B23B8A81402}"/>
              </a:ext>
            </a:extLst>
          </p:cNvPr>
          <p:cNvSpPr/>
          <p:nvPr/>
        </p:nvSpPr>
        <p:spPr>
          <a:xfrm>
            <a:off x="0" y="0"/>
            <a:ext cx="10172700" cy="1371600"/>
          </a:xfrm>
          <a:custGeom>
            <a:avLst/>
            <a:gdLst/>
            <a:ahLst/>
            <a:cxnLst/>
            <a:rect l="l" t="t" r="r" b="b"/>
            <a:pathLst>
              <a:path w="7973695" h="1371600">
                <a:moveTo>
                  <a:pt x="7973568" y="0"/>
                </a:moveTo>
                <a:lnTo>
                  <a:pt x="0" y="0"/>
                </a:lnTo>
                <a:lnTo>
                  <a:pt x="0" y="1371600"/>
                </a:lnTo>
                <a:lnTo>
                  <a:pt x="6318504" y="1371600"/>
                </a:lnTo>
                <a:lnTo>
                  <a:pt x="6365181" y="1370369"/>
                </a:lnTo>
                <a:lnTo>
                  <a:pt x="6410590" y="1366705"/>
                </a:lnTo>
                <a:lnTo>
                  <a:pt x="6454831" y="1360652"/>
                </a:lnTo>
                <a:lnTo>
                  <a:pt x="6497999" y="1352253"/>
                </a:lnTo>
                <a:lnTo>
                  <a:pt x="6540195" y="1341553"/>
                </a:lnTo>
                <a:lnTo>
                  <a:pt x="6581517" y="1328594"/>
                </a:lnTo>
                <a:lnTo>
                  <a:pt x="6622062" y="1313421"/>
                </a:lnTo>
                <a:lnTo>
                  <a:pt x="6661928" y="1296077"/>
                </a:lnTo>
                <a:lnTo>
                  <a:pt x="6701215" y="1276605"/>
                </a:lnTo>
                <a:lnTo>
                  <a:pt x="6740021" y="1255051"/>
                </a:lnTo>
                <a:lnTo>
                  <a:pt x="6778443" y="1231456"/>
                </a:lnTo>
                <a:lnTo>
                  <a:pt x="6816580" y="1205865"/>
                </a:lnTo>
                <a:lnTo>
                  <a:pt x="6854530" y="1178321"/>
                </a:lnTo>
                <a:lnTo>
                  <a:pt x="6892392" y="1148868"/>
                </a:lnTo>
                <a:lnTo>
                  <a:pt x="6930264" y="1117550"/>
                </a:lnTo>
                <a:lnTo>
                  <a:pt x="6968244" y="1084410"/>
                </a:lnTo>
                <a:lnTo>
                  <a:pt x="7006430" y="1049492"/>
                </a:lnTo>
                <a:lnTo>
                  <a:pt x="7044921" y="1012840"/>
                </a:lnTo>
                <a:lnTo>
                  <a:pt x="7083815" y="974498"/>
                </a:lnTo>
                <a:lnTo>
                  <a:pt x="7123210" y="934508"/>
                </a:lnTo>
                <a:lnTo>
                  <a:pt x="7163204" y="892915"/>
                </a:lnTo>
                <a:lnTo>
                  <a:pt x="7203897" y="849762"/>
                </a:lnTo>
                <a:lnTo>
                  <a:pt x="7245385" y="805093"/>
                </a:lnTo>
                <a:lnTo>
                  <a:pt x="7287768" y="758952"/>
                </a:lnTo>
                <a:lnTo>
                  <a:pt x="7973568" y="0"/>
                </a:lnTo>
                <a:close/>
              </a:path>
            </a:pathLst>
          </a:custGeom>
          <a:solidFill>
            <a:srgbClr val="004F7A">
              <a:alpha val="25000"/>
            </a:srgbClr>
          </a:solidFill>
        </p:spPr>
        <p:txBody>
          <a:bodyPr wrap="square" lIns="0" tIns="0" rIns="0" bIns="0" rtlCol="0"/>
          <a:lstStyle/>
          <a:p>
            <a:endParaRPr dirty="0"/>
          </a:p>
        </p:txBody>
      </p:sp>
      <p:sp>
        <p:nvSpPr>
          <p:cNvPr id="12" name="object 4">
            <a:extLst>
              <a:ext uri="{FF2B5EF4-FFF2-40B4-BE49-F238E27FC236}">
                <a16:creationId xmlns:a16="http://schemas.microsoft.com/office/drawing/2014/main" id="{4CF18BD4-5053-B8AB-D892-AD870157976C}"/>
              </a:ext>
            </a:extLst>
          </p:cNvPr>
          <p:cNvSpPr/>
          <p:nvPr/>
        </p:nvSpPr>
        <p:spPr>
          <a:xfrm>
            <a:off x="0" y="5989320"/>
            <a:ext cx="8293554" cy="868680"/>
          </a:xfrm>
          <a:custGeom>
            <a:avLst/>
            <a:gdLst/>
            <a:ahLst/>
            <a:cxnLst/>
            <a:rect l="l" t="t" r="r" b="b"/>
            <a:pathLst>
              <a:path w="6572250" h="868679">
                <a:moveTo>
                  <a:pt x="6457950" y="0"/>
                </a:moveTo>
                <a:lnTo>
                  <a:pt x="228600" y="0"/>
                </a:lnTo>
                <a:lnTo>
                  <a:pt x="182529" y="4644"/>
                </a:lnTo>
                <a:lnTo>
                  <a:pt x="139619" y="17964"/>
                </a:lnTo>
                <a:lnTo>
                  <a:pt x="100788" y="39041"/>
                </a:lnTo>
                <a:lnTo>
                  <a:pt x="66955" y="66955"/>
                </a:lnTo>
                <a:lnTo>
                  <a:pt x="39041" y="100788"/>
                </a:lnTo>
                <a:lnTo>
                  <a:pt x="17964" y="139619"/>
                </a:lnTo>
                <a:lnTo>
                  <a:pt x="4644" y="182529"/>
                </a:lnTo>
                <a:lnTo>
                  <a:pt x="0" y="228599"/>
                </a:lnTo>
                <a:lnTo>
                  <a:pt x="0" y="868679"/>
                </a:lnTo>
                <a:lnTo>
                  <a:pt x="6572250" y="868679"/>
                </a:lnTo>
                <a:lnTo>
                  <a:pt x="6572250" y="114299"/>
                </a:lnTo>
                <a:lnTo>
                  <a:pt x="6563268" y="69806"/>
                </a:lnTo>
                <a:lnTo>
                  <a:pt x="6538774" y="33475"/>
                </a:lnTo>
                <a:lnTo>
                  <a:pt x="6502443" y="8981"/>
                </a:lnTo>
                <a:lnTo>
                  <a:pt x="6457950" y="0"/>
                </a:lnTo>
                <a:close/>
              </a:path>
            </a:pathLst>
          </a:custGeom>
          <a:solidFill>
            <a:srgbClr val="EAF3E6"/>
          </a:solidFill>
        </p:spPr>
        <p:txBody>
          <a:bodyPr wrap="square" lIns="0" tIns="0" rIns="0" bIns="0" rtlCol="0"/>
          <a:lstStyle/>
          <a:p>
            <a:endParaRPr/>
          </a:p>
        </p:txBody>
      </p:sp>
      <p:sp>
        <p:nvSpPr>
          <p:cNvPr id="13" name="object 5">
            <a:extLst>
              <a:ext uri="{FF2B5EF4-FFF2-40B4-BE49-F238E27FC236}">
                <a16:creationId xmlns:a16="http://schemas.microsoft.com/office/drawing/2014/main" id="{637860CE-F29E-6E19-6014-6CA4699345AC}"/>
              </a:ext>
            </a:extLst>
          </p:cNvPr>
          <p:cNvSpPr/>
          <p:nvPr/>
        </p:nvSpPr>
        <p:spPr>
          <a:xfrm>
            <a:off x="0" y="6163262"/>
            <a:ext cx="12115800" cy="695325"/>
          </a:xfrm>
          <a:custGeom>
            <a:avLst/>
            <a:gdLst/>
            <a:ahLst/>
            <a:cxnLst/>
            <a:rect l="l" t="t" r="r" b="b"/>
            <a:pathLst>
              <a:path w="9601200" h="695325">
                <a:moveTo>
                  <a:pt x="8830335" y="0"/>
                </a:moveTo>
                <a:lnTo>
                  <a:pt x="8375904" y="412140"/>
                </a:lnTo>
                <a:lnTo>
                  <a:pt x="6735063" y="412686"/>
                </a:lnTo>
                <a:lnTo>
                  <a:pt x="6688925" y="409820"/>
                </a:lnTo>
                <a:lnTo>
                  <a:pt x="6648636" y="399745"/>
                </a:lnTo>
                <a:lnTo>
                  <a:pt x="6595725" y="349102"/>
                </a:lnTo>
                <a:lnTo>
                  <a:pt x="6588163" y="304101"/>
                </a:lnTo>
                <a:lnTo>
                  <a:pt x="6587113" y="247387"/>
                </a:lnTo>
                <a:lnTo>
                  <a:pt x="6582494" y="143245"/>
                </a:lnTo>
                <a:lnTo>
                  <a:pt x="6581444" y="94475"/>
                </a:lnTo>
                <a:lnTo>
                  <a:pt x="6552412" y="28601"/>
                </a:lnTo>
                <a:lnTo>
                  <a:pt x="6517408" y="9473"/>
                </a:lnTo>
                <a:lnTo>
                  <a:pt x="6469888" y="2590"/>
                </a:lnTo>
                <a:lnTo>
                  <a:pt x="388620" y="2590"/>
                </a:lnTo>
                <a:lnTo>
                  <a:pt x="335327" y="3291"/>
                </a:lnTo>
                <a:lnTo>
                  <a:pt x="285293" y="5758"/>
                </a:lnTo>
                <a:lnTo>
                  <a:pt x="238692" y="10541"/>
                </a:lnTo>
                <a:lnTo>
                  <a:pt x="195701" y="18190"/>
                </a:lnTo>
                <a:lnTo>
                  <a:pt x="156492" y="29253"/>
                </a:lnTo>
                <a:lnTo>
                  <a:pt x="121242" y="44281"/>
                </a:lnTo>
                <a:lnTo>
                  <a:pt x="63315" y="88428"/>
                </a:lnTo>
                <a:lnTo>
                  <a:pt x="23317" y="155025"/>
                </a:lnTo>
                <a:lnTo>
                  <a:pt x="10480" y="198116"/>
                </a:lnTo>
                <a:lnTo>
                  <a:pt x="2649" y="248467"/>
                </a:lnTo>
                <a:lnTo>
                  <a:pt x="0" y="306628"/>
                </a:lnTo>
                <a:lnTo>
                  <a:pt x="0" y="694740"/>
                </a:lnTo>
                <a:lnTo>
                  <a:pt x="9106109" y="694673"/>
                </a:lnTo>
                <a:lnTo>
                  <a:pt x="9165126" y="694204"/>
                </a:lnTo>
                <a:lnTo>
                  <a:pt x="9220452" y="692931"/>
                </a:lnTo>
                <a:lnTo>
                  <a:pt x="9272070" y="690452"/>
                </a:lnTo>
                <a:lnTo>
                  <a:pt x="9319965" y="686365"/>
                </a:lnTo>
                <a:lnTo>
                  <a:pt x="9364119" y="680268"/>
                </a:lnTo>
                <a:lnTo>
                  <a:pt x="9404518" y="671758"/>
                </a:lnTo>
                <a:lnTo>
                  <a:pt x="9441146" y="660435"/>
                </a:lnTo>
                <a:lnTo>
                  <a:pt x="9503022" y="627738"/>
                </a:lnTo>
                <a:lnTo>
                  <a:pt x="9549620" y="578960"/>
                </a:lnTo>
                <a:lnTo>
                  <a:pt x="9580811" y="510885"/>
                </a:lnTo>
                <a:lnTo>
                  <a:pt x="9590589" y="468606"/>
                </a:lnTo>
                <a:lnTo>
                  <a:pt x="9596468" y="420297"/>
                </a:lnTo>
                <a:lnTo>
                  <a:pt x="9598431" y="365556"/>
                </a:lnTo>
                <a:lnTo>
                  <a:pt x="9601200" y="2590"/>
                </a:lnTo>
                <a:lnTo>
                  <a:pt x="8830335" y="0"/>
                </a:lnTo>
                <a:close/>
              </a:path>
            </a:pathLst>
          </a:custGeom>
          <a:solidFill>
            <a:srgbClr val="285982"/>
          </a:solidFill>
        </p:spPr>
        <p:txBody>
          <a:bodyPr wrap="square" lIns="0" tIns="0" rIns="0" bIns="0" rtlCol="0"/>
          <a:lstStyle/>
          <a:p>
            <a:endParaRPr/>
          </a:p>
        </p:txBody>
      </p:sp>
      <p:pic>
        <p:nvPicPr>
          <p:cNvPr id="14" name="object 6">
            <a:extLst>
              <a:ext uri="{FF2B5EF4-FFF2-40B4-BE49-F238E27FC236}">
                <a16:creationId xmlns:a16="http://schemas.microsoft.com/office/drawing/2014/main" id="{07AB4606-51E9-F161-B94A-8F7656763FC1}"/>
              </a:ext>
            </a:extLst>
          </p:cNvPr>
          <p:cNvPicPr/>
          <p:nvPr/>
        </p:nvPicPr>
        <p:blipFill>
          <a:blip r:embed="rId3" cstate="print"/>
          <a:stretch>
            <a:fillRect/>
          </a:stretch>
        </p:blipFill>
        <p:spPr>
          <a:xfrm>
            <a:off x="8584938" y="5324208"/>
            <a:ext cx="2330712" cy="1371600"/>
          </a:xfrm>
          <a:prstGeom prst="rect">
            <a:avLst/>
          </a:prstGeom>
        </p:spPr>
      </p:pic>
      <p:sp>
        <p:nvSpPr>
          <p:cNvPr id="21" name="Title 1">
            <a:extLst>
              <a:ext uri="{FF2B5EF4-FFF2-40B4-BE49-F238E27FC236}">
                <a16:creationId xmlns:a16="http://schemas.microsoft.com/office/drawing/2014/main" id="{6B30396E-A882-85C4-5A84-C15F1F5FFD83}"/>
              </a:ext>
            </a:extLst>
          </p:cNvPr>
          <p:cNvSpPr txBox="1">
            <a:spLocks/>
          </p:cNvSpPr>
          <p:nvPr/>
        </p:nvSpPr>
        <p:spPr>
          <a:xfrm>
            <a:off x="1181272" y="643778"/>
            <a:ext cx="9600856" cy="67710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Training Recommendations</a:t>
            </a:r>
          </a:p>
        </p:txBody>
      </p:sp>
      <p:graphicFrame>
        <p:nvGraphicFramePr>
          <p:cNvPr id="2" name="Table 2">
            <a:extLst>
              <a:ext uri="{FF2B5EF4-FFF2-40B4-BE49-F238E27FC236}">
                <a16:creationId xmlns:a16="http://schemas.microsoft.com/office/drawing/2014/main" id="{C92A68BB-8B7F-9D60-E9CD-F69B50C288D9}"/>
              </a:ext>
            </a:extLst>
          </p:cNvPr>
          <p:cNvGraphicFramePr>
            <a:graphicFrameLocks noGrp="1"/>
          </p:cNvGraphicFramePr>
          <p:nvPr>
            <p:extLst>
              <p:ext uri="{D42A27DB-BD31-4B8C-83A1-F6EECF244321}">
                <p14:modId xmlns:p14="http://schemas.microsoft.com/office/powerpoint/2010/main" val="1660016857"/>
              </p:ext>
            </p:extLst>
          </p:nvPr>
        </p:nvGraphicFramePr>
        <p:xfrm>
          <a:off x="311247" y="1642221"/>
          <a:ext cx="11524677" cy="4184320"/>
        </p:xfrm>
        <a:graphic>
          <a:graphicData uri="http://schemas.openxmlformats.org/drawingml/2006/table">
            <a:tbl>
              <a:tblPr firstRow="1" bandRow="1">
                <a:tableStyleId>{5C22544A-7EE6-4342-B048-85BDC9FD1C3A}</a:tableStyleId>
              </a:tblPr>
              <a:tblGrid>
                <a:gridCol w="1252633">
                  <a:extLst>
                    <a:ext uri="{9D8B030D-6E8A-4147-A177-3AD203B41FA5}">
                      <a16:colId xmlns:a16="http://schemas.microsoft.com/office/drawing/2014/main" val="2475020030"/>
                    </a:ext>
                  </a:extLst>
                </a:gridCol>
                <a:gridCol w="3204673">
                  <a:extLst>
                    <a:ext uri="{9D8B030D-6E8A-4147-A177-3AD203B41FA5}">
                      <a16:colId xmlns:a16="http://schemas.microsoft.com/office/drawing/2014/main" val="1846618668"/>
                    </a:ext>
                  </a:extLst>
                </a:gridCol>
                <a:gridCol w="7067371">
                  <a:extLst>
                    <a:ext uri="{9D8B030D-6E8A-4147-A177-3AD203B41FA5}">
                      <a16:colId xmlns:a16="http://schemas.microsoft.com/office/drawing/2014/main" val="3828625966"/>
                    </a:ext>
                  </a:extLst>
                </a:gridCol>
              </a:tblGrid>
              <a:tr h="836864">
                <a:tc rowSpan="2">
                  <a:txBody>
                    <a:bodyPr/>
                    <a:lstStyle/>
                    <a:p>
                      <a:endParaRPr lang="en-US" dirty="0">
                        <a:solidFill>
                          <a:sysClr val="windowText" lastClr="000000"/>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US" sz="2800" b="0" dirty="0">
                          <a:solidFill>
                            <a:sysClr val="windowText" lastClr="000000"/>
                          </a:solidFill>
                          <a:latin typeface="+mj-lt"/>
                        </a:rPr>
                        <a:t>Training </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0" dirty="0">
                          <a:solidFill>
                            <a:sysClr val="windowText" lastClr="000000"/>
                          </a:solidFill>
                        </a:rPr>
                        <a:t>Tools, Developing Rapport Virtually, Different Interview Formats (In-Person/ Online, Group/ Individual) </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256952"/>
                  </a:ext>
                </a:extLst>
              </a:tr>
              <a:tr h="836864">
                <a:tc vMerge="1">
                  <a:txBody>
                    <a:bodyPr/>
                    <a:lstStyle/>
                    <a:p>
                      <a:endParaRPr lang="en-US" dirty="0"/>
                    </a:p>
                  </a:txBody>
                  <a:tcPr/>
                </a:tc>
                <a:tc vMerge="1">
                  <a:txBody>
                    <a:bodyPr/>
                    <a:lstStyle/>
                    <a:p>
                      <a:endParaRPr lang="en-US" dirty="0"/>
                    </a:p>
                  </a:txBody>
                  <a:tcPr/>
                </a:tc>
                <a:tc>
                  <a:txBody>
                    <a:bodyPr/>
                    <a:lstStyle/>
                    <a:p>
                      <a:r>
                        <a:rPr lang="en-US" sz="2300" b="0" dirty="0">
                          <a:solidFill>
                            <a:sysClr val="windowText" lastClr="000000"/>
                          </a:solidFill>
                        </a:rPr>
                        <a:t>For Monitor’s Support Person</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2103712"/>
                  </a:ext>
                </a:extLst>
              </a:tr>
              <a:tr h="836864">
                <a:tc>
                  <a:txBody>
                    <a:bodyPr/>
                    <a:lstStyle/>
                    <a:p>
                      <a:endParaRPr lang="en-US" dirty="0">
                        <a:solidFill>
                          <a:sysClr val="windowText" lastClr="00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a:solidFill>
                            <a:sysClr val="windowText" lastClr="000000"/>
                          </a:solidFill>
                          <a:latin typeface="+mj-lt"/>
                        </a:rPr>
                        <a:t>Resources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0" dirty="0">
                          <a:solidFill>
                            <a:sysClr val="windowText" lastClr="000000"/>
                          </a:solidFill>
                        </a:rPr>
                        <a:t>Recorded Training, ‘Cheat Sheets’, Shadowing Opportunities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238486"/>
                  </a:ext>
                </a:extLst>
              </a:tr>
              <a:tr h="836864">
                <a:tc>
                  <a:txBody>
                    <a:bodyPr/>
                    <a:lstStyle/>
                    <a:p>
                      <a:endParaRPr lang="en-US" dirty="0">
                        <a:solidFill>
                          <a:sysClr val="windowText" lastClr="00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a:solidFill>
                            <a:sysClr val="windowText" lastClr="000000"/>
                          </a:solidFill>
                          <a:latin typeface="+mj-lt"/>
                        </a:rPr>
                        <a:t>Role Play Scenarios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300" b="0" dirty="0">
                          <a:solidFill>
                            <a:sysClr val="windowText" lastClr="000000"/>
                          </a:solidFill>
                        </a:rPr>
                        <a:t>Strategies, Troubleshooting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811880"/>
                  </a:ext>
                </a:extLst>
              </a:tr>
              <a:tr h="836864">
                <a:tc>
                  <a:txBody>
                    <a:bodyPr/>
                    <a:lstStyle/>
                    <a:p>
                      <a:endParaRPr lang="en-US" dirty="0">
                        <a:solidFill>
                          <a:sysClr val="windowText" lastClr="00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800" b="0" dirty="0">
                          <a:solidFill>
                            <a:sysClr val="windowText" lastClr="000000"/>
                          </a:solidFill>
                          <a:latin typeface="+mj-lt"/>
                        </a:rPr>
                        <a:t>Regular Meetings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300" b="0" dirty="0">
                          <a:solidFill>
                            <a:sysClr val="windowText" lastClr="000000"/>
                          </a:solidFill>
                        </a:rPr>
                        <a:t>Monthly Check Ins, Collaborate on Challenges and Successes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914391"/>
                  </a:ext>
                </a:extLst>
              </a:tr>
            </a:tbl>
          </a:graphicData>
        </a:graphic>
      </p:graphicFrame>
      <p:pic>
        <p:nvPicPr>
          <p:cNvPr id="5" name="Graphic 4" descr="Teacher outline">
            <a:extLst>
              <a:ext uri="{FF2B5EF4-FFF2-40B4-BE49-F238E27FC236}">
                <a16:creationId xmlns:a16="http://schemas.microsoft.com/office/drawing/2014/main" id="{4BBFDF55-04E3-72BA-00B9-E57C8E6F2E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5686" y="2081199"/>
            <a:ext cx="914400" cy="914400"/>
          </a:xfrm>
          <a:prstGeom prst="rect">
            <a:avLst/>
          </a:prstGeom>
        </p:spPr>
      </p:pic>
      <p:pic>
        <p:nvPicPr>
          <p:cNvPr id="7" name="Graphic 6" descr="Document outline">
            <a:extLst>
              <a:ext uri="{FF2B5EF4-FFF2-40B4-BE49-F238E27FC236}">
                <a16:creationId xmlns:a16="http://schemas.microsoft.com/office/drawing/2014/main" id="{9605C774-932F-C208-1740-E526150C0D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5686" y="3263195"/>
            <a:ext cx="914400" cy="914400"/>
          </a:xfrm>
          <a:prstGeom prst="rect">
            <a:avLst/>
          </a:prstGeom>
        </p:spPr>
      </p:pic>
      <p:pic>
        <p:nvPicPr>
          <p:cNvPr id="9" name="Graphic 8" descr="Social distancing outline">
            <a:extLst>
              <a:ext uri="{FF2B5EF4-FFF2-40B4-BE49-F238E27FC236}">
                <a16:creationId xmlns:a16="http://schemas.microsoft.com/office/drawing/2014/main" id="{068CA12F-936B-DD25-4FA9-4BD9D994843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5686" y="4099436"/>
            <a:ext cx="914400" cy="914400"/>
          </a:xfrm>
          <a:prstGeom prst="rect">
            <a:avLst/>
          </a:prstGeom>
        </p:spPr>
      </p:pic>
      <p:pic>
        <p:nvPicPr>
          <p:cNvPr id="15" name="Graphic 14" descr="Online meeting outline">
            <a:extLst>
              <a:ext uri="{FF2B5EF4-FFF2-40B4-BE49-F238E27FC236}">
                <a16:creationId xmlns:a16="http://schemas.microsoft.com/office/drawing/2014/main" id="{1AC75BF5-3886-E019-EAC1-599DDB3D06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5686" y="4962989"/>
            <a:ext cx="914400" cy="914400"/>
          </a:xfrm>
          <a:prstGeom prst="rect">
            <a:avLst/>
          </a:prstGeom>
        </p:spPr>
      </p:pic>
    </p:spTree>
    <p:extLst>
      <p:ext uri="{BB962C8B-B14F-4D97-AF65-F5344CB8AC3E}">
        <p14:creationId xmlns:p14="http://schemas.microsoft.com/office/powerpoint/2010/main" val="821273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F48C22BD-19C2-855B-C6B7-4B23B8A81402}"/>
              </a:ext>
            </a:extLst>
          </p:cNvPr>
          <p:cNvSpPr/>
          <p:nvPr/>
        </p:nvSpPr>
        <p:spPr>
          <a:xfrm>
            <a:off x="0" y="0"/>
            <a:ext cx="10172700" cy="1371600"/>
          </a:xfrm>
          <a:custGeom>
            <a:avLst/>
            <a:gdLst/>
            <a:ahLst/>
            <a:cxnLst/>
            <a:rect l="l" t="t" r="r" b="b"/>
            <a:pathLst>
              <a:path w="7973695" h="1371600">
                <a:moveTo>
                  <a:pt x="7973568" y="0"/>
                </a:moveTo>
                <a:lnTo>
                  <a:pt x="0" y="0"/>
                </a:lnTo>
                <a:lnTo>
                  <a:pt x="0" y="1371600"/>
                </a:lnTo>
                <a:lnTo>
                  <a:pt x="6318504" y="1371600"/>
                </a:lnTo>
                <a:lnTo>
                  <a:pt x="6365181" y="1370369"/>
                </a:lnTo>
                <a:lnTo>
                  <a:pt x="6410590" y="1366705"/>
                </a:lnTo>
                <a:lnTo>
                  <a:pt x="6454831" y="1360652"/>
                </a:lnTo>
                <a:lnTo>
                  <a:pt x="6497999" y="1352253"/>
                </a:lnTo>
                <a:lnTo>
                  <a:pt x="6540195" y="1341553"/>
                </a:lnTo>
                <a:lnTo>
                  <a:pt x="6581517" y="1328594"/>
                </a:lnTo>
                <a:lnTo>
                  <a:pt x="6622062" y="1313421"/>
                </a:lnTo>
                <a:lnTo>
                  <a:pt x="6661928" y="1296077"/>
                </a:lnTo>
                <a:lnTo>
                  <a:pt x="6701215" y="1276605"/>
                </a:lnTo>
                <a:lnTo>
                  <a:pt x="6740021" y="1255051"/>
                </a:lnTo>
                <a:lnTo>
                  <a:pt x="6778443" y="1231456"/>
                </a:lnTo>
                <a:lnTo>
                  <a:pt x="6816580" y="1205865"/>
                </a:lnTo>
                <a:lnTo>
                  <a:pt x="6854530" y="1178321"/>
                </a:lnTo>
                <a:lnTo>
                  <a:pt x="6892392" y="1148868"/>
                </a:lnTo>
                <a:lnTo>
                  <a:pt x="6930264" y="1117550"/>
                </a:lnTo>
                <a:lnTo>
                  <a:pt x="6968244" y="1084410"/>
                </a:lnTo>
                <a:lnTo>
                  <a:pt x="7006430" y="1049492"/>
                </a:lnTo>
                <a:lnTo>
                  <a:pt x="7044921" y="1012840"/>
                </a:lnTo>
                <a:lnTo>
                  <a:pt x="7083815" y="974498"/>
                </a:lnTo>
                <a:lnTo>
                  <a:pt x="7123210" y="934508"/>
                </a:lnTo>
                <a:lnTo>
                  <a:pt x="7163204" y="892915"/>
                </a:lnTo>
                <a:lnTo>
                  <a:pt x="7203897" y="849762"/>
                </a:lnTo>
                <a:lnTo>
                  <a:pt x="7245385" y="805093"/>
                </a:lnTo>
                <a:lnTo>
                  <a:pt x="7287768" y="758952"/>
                </a:lnTo>
                <a:lnTo>
                  <a:pt x="7973568" y="0"/>
                </a:lnTo>
                <a:close/>
              </a:path>
            </a:pathLst>
          </a:custGeom>
          <a:solidFill>
            <a:srgbClr val="004F7A">
              <a:alpha val="25000"/>
            </a:srgbClr>
          </a:solidFill>
        </p:spPr>
        <p:txBody>
          <a:bodyPr wrap="square" lIns="0" tIns="0" rIns="0" bIns="0" rtlCol="0"/>
          <a:lstStyle/>
          <a:p>
            <a:endParaRPr dirty="0"/>
          </a:p>
        </p:txBody>
      </p:sp>
      <p:sp>
        <p:nvSpPr>
          <p:cNvPr id="12" name="object 4">
            <a:extLst>
              <a:ext uri="{FF2B5EF4-FFF2-40B4-BE49-F238E27FC236}">
                <a16:creationId xmlns:a16="http://schemas.microsoft.com/office/drawing/2014/main" id="{4CF18BD4-5053-B8AB-D892-AD870157976C}"/>
              </a:ext>
            </a:extLst>
          </p:cNvPr>
          <p:cNvSpPr/>
          <p:nvPr/>
        </p:nvSpPr>
        <p:spPr>
          <a:xfrm>
            <a:off x="0" y="5989320"/>
            <a:ext cx="8293554" cy="868680"/>
          </a:xfrm>
          <a:custGeom>
            <a:avLst/>
            <a:gdLst/>
            <a:ahLst/>
            <a:cxnLst/>
            <a:rect l="l" t="t" r="r" b="b"/>
            <a:pathLst>
              <a:path w="6572250" h="868679">
                <a:moveTo>
                  <a:pt x="6457950" y="0"/>
                </a:moveTo>
                <a:lnTo>
                  <a:pt x="228600" y="0"/>
                </a:lnTo>
                <a:lnTo>
                  <a:pt x="182529" y="4644"/>
                </a:lnTo>
                <a:lnTo>
                  <a:pt x="139619" y="17964"/>
                </a:lnTo>
                <a:lnTo>
                  <a:pt x="100788" y="39041"/>
                </a:lnTo>
                <a:lnTo>
                  <a:pt x="66955" y="66955"/>
                </a:lnTo>
                <a:lnTo>
                  <a:pt x="39041" y="100788"/>
                </a:lnTo>
                <a:lnTo>
                  <a:pt x="17964" y="139619"/>
                </a:lnTo>
                <a:lnTo>
                  <a:pt x="4644" y="182529"/>
                </a:lnTo>
                <a:lnTo>
                  <a:pt x="0" y="228599"/>
                </a:lnTo>
                <a:lnTo>
                  <a:pt x="0" y="868679"/>
                </a:lnTo>
                <a:lnTo>
                  <a:pt x="6572250" y="868679"/>
                </a:lnTo>
                <a:lnTo>
                  <a:pt x="6572250" y="114299"/>
                </a:lnTo>
                <a:lnTo>
                  <a:pt x="6563268" y="69806"/>
                </a:lnTo>
                <a:lnTo>
                  <a:pt x="6538774" y="33475"/>
                </a:lnTo>
                <a:lnTo>
                  <a:pt x="6502443" y="8981"/>
                </a:lnTo>
                <a:lnTo>
                  <a:pt x="6457950" y="0"/>
                </a:lnTo>
                <a:close/>
              </a:path>
            </a:pathLst>
          </a:custGeom>
          <a:solidFill>
            <a:srgbClr val="EAF3E6"/>
          </a:solidFill>
        </p:spPr>
        <p:txBody>
          <a:bodyPr wrap="square" lIns="0" tIns="0" rIns="0" bIns="0" rtlCol="0"/>
          <a:lstStyle/>
          <a:p>
            <a:endParaRPr/>
          </a:p>
        </p:txBody>
      </p:sp>
      <p:sp>
        <p:nvSpPr>
          <p:cNvPr id="13" name="object 5">
            <a:extLst>
              <a:ext uri="{FF2B5EF4-FFF2-40B4-BE49-F238E27FC236}">
                <a16:creationId xmlns:a16="http://schemas.microsoft.com/office/drawing/2014/main" id="{637860CE-F29E-6E19-6014-6CA4699345AC}"/>
              </a:ext>
            </a:extLst>
          </p:cNvPr>
          <p:cNvSpPr/>
          <p:nvPr/>
        </p:nvSpPr>
        <p:spPr>
          <a:xfrm>
            <a:off x="0" y="6163262"/>
            <a:ext cx="12115800" cy="695325"/>
          </a:xfrm>
          <a:custGeom>
            <a:avLst/>
            <a:gdLst/>
            <a:ahLst/>
            <a:cxnLst/>
            <a:rect l="l" t="t" r="r" b="b"/>
            <a:pathLst>
              <a:path w="9601200" h="695325">
                <a:moveTo>
                  <a:pt x="8830335" y="0"/>
                </a:moveTo>
                <a:lnTo>
                  <a:pt x="8375904" y="412140"/>
                </a:lnTo>
                <a:lnTo>
                  <a:pt x="6735063" y="412686"/>
                </a:lnTo>
                <a:lnTo>
                  <a:pt x="6688925" y="409820"/>
                </a:lnTo>
                <a:lnTo>
                  <a:pt x="6648636" y="399745"/>
                </a:lnTo>
                <a:lnTo>
                  <a:pt x="6595725" y="349102"/>
                </a:lnTo>
                <a:lnTo>
                  <a:pt x="6588163" y="304101"/>
                </a:lnTo>
                <a:lnTo>
                  <a:pt x="6587113" y="247387"/>
                </a:lnTo>
                <a:lnTo>
                  <a:pt x="6582494" y="143245"/>
                </a:lnTo>
                <a:lnTo>
                  <a:pt x="6581444" y="94475"/>
                </a:lnTo>
                <a:lnTo>
                  <a:pt x="6552412" y="28601"/>
                </a:lnTo>
                <a:lnTo>
                  <a:pt x="6517408" y="9473"/>
                </a:lnTo>
                <a:lnTo>
                  <a:pt x="6469888" y="2590"/>
                </a:lnTo>
                <a:lnTo>
                  <a:pt x="388620" y="2590"/>
                </a:lnTo>
                <a:lnTo>
                  <a:pt x="335327" y="3291"/>
                </a:lnTo>
                <a:lnTo>
                  <a:pt x="285293" y="5758"/>
                </a:lnTo>
                <a:lnTo>
                  <a:pt x="238692" y="10541"/>
                </a:lnTo>
                <a:lnTo>
                  <a:pt x="195701" y="18190"/>
                </a:lnTo>
                <a:lnTo>
                  <a:pt x="156492" y="29253"/>
                </a:lnTo>
                <a:lnTo>
                  <a:pt x="121242" y="44281"/>
                </a:lnTo>
                <a:lnTo>
                  <a:pt x="63315" y="88428"/>
                </a:lnTo>
                <a:lnTo>
                  <a:pt x="23317" y="155025"/>
                </a:lnTo>
                <a:lnTo>
                  <a:pt x="10480" y="198116"/>
                </a:lnTo>
                <a:lnTo>
                  <a:pt x="2649" y="248467"/>
                </a:lnTo>
                <a:lnTo>
                  <a:pt x="0" y="306628"/>
                </a:lnTo>
                <a:lnTo>
                  <a:pt x="0" y="694740"/>
                </a:lnTo>
                <a:lnTo>
                  <a:pt x="9106109" y="694673"/>
                </a:lnTo>
                <a:lnTo>
                  <a:pt x="9165126" y="694204"/>
                </a:lnTo>
                <a:lnTo>
                  <a:pt x="9220452" y="692931"/>
                </a:lnTo>
                <a:lnTo>
                  <a:pt x="9272070" y="690452"/>
                </a:lnTo>
                <a:lnTo>
                  <a:pt x="9319965" y="686365"/>
                </a:lnTo>
                <a:lnTo>
                  <a:pt x="9364119" y="680268"/>
                </a:lnTo>
                <a:lnTo>
                  <a:pt x="9404518" y="671758"/>
                </a:lnTo>
                <a:lnTo>
                  <a:pt x="9441146" y="660435"/>
                </a:lnTo>
                <a:lnTo>
                  <a:pt x="9503022" y="627738"/>
                </a:lnTo>
                <a:lnTo>
                  <a:pt x="9549620" y="578960"/>
                </a:lnTo>
                <a:lnTo>
                  <a:pt x="9580811" y="510885"/>
                </a:lnTo>
                <a:lnTo>
                  <a:pt x="9590589" y="468606"/>
                </a:lnTo>
                <a:lnTo>
                  <a:pt x="9596468" y="420297"/>
                </a:lnTo>
                <a:lnTo>
                  <a:pt x="9598431" y="365556"/>
                </a:lnTo>
                <a:lnTo>
                  <a:pt x="9601200" y="2590"/>
                </a:lnTo>
                <a:lnTo>
                  <a:pt x="8830335" y="0"/>
                </a:lnTo>
                <a:close/>
              </a:path>
            </a:pathLst>
          </a:custGeom>
          <a:solidFill>
            <a:srgbClr val="285982"/>
          </a:solidFill>
        </p:spPr>
        <p:txBody>
          <a:bodyPr wrap="square" lIns="0" tIns="0" rIns="0" bIns="0" rtlCol="0"/>
          <a:lstStyle/>
          <a:p>
            <a:endParaRPr/>
          </a:p>
        </p:txBody>
      </p:sp>
      <p:pic>
        <p:nvPicPr>
          <p:cNvPr id="14" name="object 6">
            <a:extLst>
              <a:ext uri="{FF2B5EF4-FFF2-40B4-BE49-F238E27FC236}">
                <a16:creationId xmlns:a16="http://schemas.microsoft.com/office/drawing/2014/main" id="{07AB4606-51E9-F161-B94A-8F7656763FC1}"/>
              </a:ext>
            </a:extLst>
          </p:cNvPr>
          <p:cNvPicPr/>
          <p:nvPr/>
        </p:nvPicPr>
        <p:blipFill>
          <a:blip r:embed="rId3" cstate="print"/>
          <a:stretch>
            <a:fillRect/>
          </a:stretch>
        </p:blipFill>
        <p:spPr>
          <a:xfrm>
            <a:off x="8584938" y="5324208"/>
            <a:ext cx="2330712" cy="1371600"/>
          </a:xfrm>
          <a:prstGeom prst="rect">
            <a:avLst/>
          </a:prstGeom>
        </p:spPr>
      </p:pic>
      <p:grpSp>
        <p:nvGrpSpPr>
          <p:cNvPr id="20" name="Group 19">
            <a:extLst>
              <a:ext uri="{FF2B5EF4-FFF2-40B4-BE49-F238E27FC236}">
                <a16:creationId xmlns:a16="http://schemas.microsoft.com/office/drawing/2014/main" id="{5633E15B-F88C-3436-80B2-44060DA0A15C}"/>
              </a:ext>
            </a:extLst>
          </p:cNvPr>
          <p:cNvGrpSpPr/>
          <p:nvPr/>
        </p:nvGrpSpPr>
        <p:grpSpPr>
          <a:xfrm>
            <a:off x="8877298" y="256632"/>
            <a:ext cx="3084195" cy="3172368"/>
            <a:chOff x="6743696" y="228601"/>
            <a:chExt cx="3084195" cy="3172368"/>
          </a:xfrm>
        </p:grpSpPr>
        <p:sp>
          <p:nvSpPr>
            <p:cNvPr id="15" name="object 7">
              <a:extLst>
                <a:ext uri="{FF2B5EF4-FFF2-40B4-BE49-F238E27FC236}">
                  <a16:creationId xmlns:a16="http://schemas.microsoft.com/office/drawing/2014/main" id="{3FDDF32E-A0D9-FE07-536A-874F02CE81F4}"/>
                </a:ext>
              </a:extLst>
            </p:cNvPr>
            <p:cNvSpPr/>
            <p:nvPr/>
          </p:nvSpPr>
          <p:spPr>
            <a:xfrm>
              <a:off x="7589499" y="228601"/>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04E7A">
                <a:alpha val="19999"/>
              </a:srgbClr>
            </a:solidFill>
          </p:spPr>
          <p:txBody>
            <a:bodyPr wrap="square" lIns="0" tIns="0" rIns="0" bIns="0" rtlCol="0"/>
            <a:lstStyle/>
            <a:p>
              <a:endParaRPr/>
            </a:p>
          </p:txBody>
        </p:sp>
        <p:grpSp>
          <p:nvGrpSpPr>
            <p:cNvPr id="16" name="object 8">
              <a:extLst>
                <a:ext uri="{FF2B5EF4-FFF2-40B4-BE49-F238E27FC236}">
                  <a16:creationId xmlns:a16="http://schemas.microsoft.com/office/drawing/2014/main" id="{0CC14F43-FCFE-C752-730C-9553C43854E0}"/>
                </a:ext>
              </a:extLst>
            </p:cNvPr>
            <p:cNvGrpSpPr/>
            <p:nvPr/>
          </p:nvGrpSpPr>
          <p:grpSpPr>
            <a:xfrm>
              <a:off x="6743696" y="1102269"/>
              <a:ext cx="3084195" cy="2298700"/>
              <a:chOff x="6743696" y="1102269"/>
              <a:chExt cx="3084195" cy="2298700"/>
            </a:xfrm>
          </p:grpSpPr>
          <p:sp>
            <p:nvSpPr>
              <p:cNvPr id="17" name="object 9">
                <a:extLst>
                  <a:ext uri="{FF2B5EF4-FFF2-40B4-BE49-F238E27FC236}">
                    <a16:creationId xmlns:a16="http://schemas.microsoft.com/office/drawing/2014/main" id="{EA50DEBB-3450-C883-5C00-45AF424B3F67}"/>
                  </a:ext>
                </a:extLst>
              </p:cNvPr>
              <p:cNvSpPr/>
              <p:nvPr/>
            </p:nvSpPr>
            <p:spPr>
              <a:xfrm>
                <a:off x="7589499" y="1973747"/>
                <a:ext cx="1389380" cy="1427480"/>
              </a:xfrm>
              <a:custGeom>
                <a:avLst/>
                <a:gdLst/>
                <a:ahLst/>
                <a:cxnLst/>
                <a:rect l="l" t="t" r="r" b="b"/>
                <a:pathLst>
                  <a:path w="1389379" h="1427479">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048BB5">
                  <a:alpha val="19999"/>
                </a:srgbClr>
              </a:solidFill>
            </p:spPr>
            <p:txBody>
              <a:bodyPr wrap="square" lIns="0" tIns="0" rIns="0" bIns="0" rtlCol="0"/>
              <a:lstStyle/>
              <a:p>
                <a:endParaRPr/>
              </a:p>
            </p:txBody>
          </p:sp>
          <p:sp>
            <p:nvSpPr>
              <p:cNvPr id="18" name="object 10">
                <a:extLst>
                  <a:ext uri="{FF2B5EF4-FFF2-40B4-BE49-F238E27FC236}">
                    <a16:creationId xmlns:a16="http://schemas.microsoft.com/office/drawing/2014/main" id="{F3024C31-4F46-616D-76A0-952BEB913740}"/>
                  </a:ext>
                </a:extLst>
              </p:cNvPr>
              <p:cNvSpPr/>
              <p:nvPr/>
            </p:nvSpPr>
            <p:spPr>
              <a:xfrm>
                <a:off x="8437983" y="110369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37" y="847277"/>
                    </a:lnTo>
                    <a:lnTo>
                      <a:pt x="1371980" y="805023"/>
                    </a:lnTo>
                    <a:lnTo>
                      <a:pt x="1384965" y="760006"/>
                    </a:lnTo>
                    <a:lnTo>
                      <a:pt x="1389294" y="713606"/>
                    </a:lnTo>
                    <a:lnTo>
                      <a:pt x="1384965" y="667207"/>
                    </a:lnTo>
                    <a:lnTo>
                      <a:pt x="1371980" y="622189"/>
                    </a:lnTo>
                    <a:lnTo>
                      <a:pt x="1350337" y="579935"/>
                    </a:lnTo>
                    <a:lnTo>
                      <a:pt x="1320037" y="541826"/>
                    </a:lnTo>
                    <a:lnTo>
                      <a:pt x="861860" y="71151"/>
                    </a:lnTo>
                    <a:lnTo>
                      <a:pt x="824765" y="40022"/>
                    </a:lnTo>
                    <a:lnTo>
                      <a:pt x="783636" y="17787"/>
                    </a:lnTo>
                    <a:lnTo>
                      <a:pt x="739816" y="4446"/>
                    </a:lnTo>
                    <a:lnTo>
                      <a:pt x="694650" y="0"/>
                    </a:lnTo>
                    <a:close/>
                  </a:path>
                </a:pathLst>
              </a:custGeom>
              <a:solidFill>
                <a:srgbClr val="40AD49">
                  <a:alpha val="19999"/>
                </a:srgbClr>
              </a:solidFill>
            </p:spPr>
            <p:txBody>
              <a:bodyPr wrap="square" lIns="0" tIns="0" rIns="0" bIns="0" rtlCol="0"/>
              <a:lstStyle/>
              <a:p>
                <a:endParaRPr/>
              </a:p>
            </p:txBody>
          </p:sp>
          <p:sp>
            <p:nvSpPr>
              <p:cNvPr id="19" name="object 11">
                <a:extLst>
                  <a:ext uri="{FF2B5EF4-FFF2-40B4-BE49-F238E27FC236}">
                    <a16:creationId xmlns:a16="http://schemas.microsoft.com/office/drawing/2014/main" id="{06AEF038-BD34-224E-8EA1-9D38B23C2BEC}"/>
                  </a:ext>
                </a:extLst>
              </p:cNvPr>
              <p:cNvSpPr/>
              <p:nvPr/>
            </p:nvSpPr>
            <p:spPr>
              <a:xfrm>
                <a:off x="6743696" y="1102269"/>
                <a:ext cx="1389380" cy="1427480"/>
              </a:xfrm>
              <a:custGeom>
                <a:avLst/>
                <a:gdLst/>
                <a:ahLst/>
                <a:cxnLst/>
                <a:rect l="l" t="t" r="r" b="b"/>
                <a:pathLst>
                  <a:path w="1389379" h="1427480">
                    <a:moveTo>
                      <a:pt x="694650" y="0"/>
                    </a:moveTo>
                    <a:lnTo>
                      <a:pt x="649483" y="4446"/>
                    </a:lnTo>
                    <a:lnTo>
                      <a:pt x="605662" y="17787"/>
                    </a:lnTo>
                    <a:lnTo>
                      <a:pt x="564529" y="40022"/>
                    </a:lnTo>
                    <a:lnTo>
                      <a:pt x="527430" y="71151"/>
                    </a:lnTo>
                    <a:lnTo>
                      <a:pt x="69265" y="541826"/>
                    </a:lnTo>
                    <a:lnTo>
                      <a:pt x="38962" y="579935"/>
                    </a:lnTo>
                    <a:lnTo>
                      <a:pt x="17316" y="622189"/>
                    </a:lnTo>
                    <a:lnTo>
                      <a:pt x="4329" y="667207"/>
                    </a:lnTo>
                    <a:lnTo>
                      <a:pt x="0" y="713606"/>
                    </a:lnTo>
                    <a:lnTo>
                      <a:pt x="4329" y="760006"/>
                    </a:lnTo>
                    <a:lnTo>
                      <a:pt x="17316" y="805023"/>
                    </a:lnTo>
                    <a:lnTo>
                      <a:pt x="38962" y="847277"/>
                    </a:lnTo>
                    <a:lnTo>
                      <a:pt x="69265" y="885386"/>
                    </a:lnTo>
                    <a:lnTo>
                      <a:pt x="527430" y="1356061"/>
                    </a:lnTo>
                    <a:lnTo>
                      <a:pt x="564529" y="1387190"/>
                    </a:lnTo>
                    <a:lnTo>
                      <a:pt x="605662" y="1409425"/>
                    </a:lnTo>
                    <a:lnTo>
                      <a:pt x="649483" y="1422766"/>
                    </a:lnTo>
                    <a:lnTo>
                      <a:pt x="694650" y="1427213"/>
                    </a:lnTo>
                    <a:lnTo>
                      <a:pt x="739816" y="1422766"/>
                    </a:lnTo>
                    <a:lnTo>
                      <a:pt x="783636" y="1409425"/>
                    </a:lnTo>
                    <a:lnTo>
                      <a:pt x="824765" y="1387190"/>
                    </a:lnTo>
                    <a:lnTo>
                      <a:pt x="861860" y="1356061"/>
                    </a:lnTo>
                    <a:lnTo>
                      <a:pt x="1320037" y="885386"/>
                    </a:lnTo>
                    <a:lnTo>
                      <a:pt x="1350341" y="847277"/>
                    </a:lnTo>
                    <a:lnTo>
                      <a:pt x="1371987" y="805023"/>
                    </a:lnTo>
                    <a:lnTo>
                      <a:pt x="1384974" y="760006"/>
                    </a:lnTo>
                    <a:lnTo>
                      <a:pt x="1389303" y="713606"/>
                    </a:lnTo>
                    <a:lnTo>
                      <a:pt x="1384974" y="667207"/>
                    </a:lnTo>
                    <a:lnTo>
                      <a:pt x="1371987" y="622189"/>
                    </a:lnTo>
                    <a:lnTo>
                      <a:pt x="1350341" y="579935"/>
                    </a:lnTo>
                    <a:lnTo>
                      <a:pt x="1320037" y="541826"/>
                    </a:lnTo>
                    <a:lnTo>
                      <a:pt x="861860" y="71151"/>
                    </a:lnTo>
                    <a:lnTo>
                      <a:pt x="824765" y="40022"/>
                    </a:lnTo>
                    <a:lnTo>
                      <a:pt x="783636" y="17787"/>
                    </a:lnTo>
                    <a:lnTo>
                      <a:pt x="739816" y="4446"/>
                    </a:lnTo>
                    <a:lnTo>
                      <a:pt x="694650" y="0"/>
                    </a:lnTo>
                    <a:close/>
                  </a:path>
                </a:pathLst>
              </a:custGeom>
              <a:solidFill>
                <a:srgbClr val="33D9CA">
                  <a:alpha val="19999"/>
                </a:srgbClr>
              </a:solidFill>
            </p:spPr>
            <p:txBody>
              <a:bodyPr wrap="square" lIns="0" tIns="0" rIns="0" bIns="0" rtlCol="0"/>
              <a:lstStyle/>
              <a:p>
                <a:endParaRPr/>
              </a:p>
            </p:txBody>
          </p:sp>
        </p:grpSp>
      </p:grpSp>
      <p:sp>
        <p:nvSpPr>
          <p:cNvPr id="21" name="Title 1">
            <a:extLst>
              <a:ext uri="{FF2B5EF4-FFF2-40B4-BE49-F238E27FC236}">
                <a16:creationId xmlns:a16="http://schemas.microsoft.com/office/drawing/2014/main" id="{6B30396E-A882-85C4-5A84-C15F1F5FFD83}"/>
              </a:ext>
            </a:extLst>
          </p:cNvPr>
          <p:cNvSpPr txBox="1">
            <a:spLocks/>
          </p:cNvSpPr>
          <p:nvPr/>
        </p:nvSpPr>
        <p:spPr>
          <a:xfrm>
            <a:off x="1181272" y="643778"/>
            <a:ext cx="9600856" cy="67710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mn-lt"/>
              </a:rPr>
              <a:t>Support</a:t>
            </a:r>
          </a:p>
        </p:txBody>
      </p:sp>
      <p:pic>
        <p:nvPicPr>
          <p:cNvPr id="4" name="Picture 3">
            <a:extLst>
              <a:ext uri="{FF2B5EF4-FFF2-40B4-BE49-F238E27FC236}">
                <a16:creationId xmlns:a16="http://schemas.microsoft.com/office/drawing/2014/main" id="{C99AAB3F-CD1B-B6A3-6662-73B4654EC3EA}"/>
              </a:ext>
            </a:extLst>
          </p:cNvPr>
          <p:cNvPicPr>
            <a:picLocks noChangeAspect="1"/>
          </p:cNvPicPr>
          <p:nvPr/>
        </p:nvPicPr>
        <p:blipFill>
          <a:blip r:embed="rId4">
            <a:duotone>
              <a:schemeClr val="accent1">
                <a:shade val="45000"/>
                <a:satMod val="135000"/>
              </a:schemeClr>
              <a:prstClr val="white"/>
            </a:duotone>
          </a:blip>
          <a:stretch>
            <a:fillRect/>
          </a:stretch>
        </p:blipFill>
        <p:spPr>
          <a:xfrm>
            <a:off x="693124" y="1628234"/>
            <a:ext cx="10089004" cy="3789831"/>
          </a:xfrm>
          <a:prstGeom prst="rect">
            <a:avLst/>
          </a:prstGeom>
        </p:spPr>
      </p:pic>
    </p:spTree>
    <p:extLst>
      <p:ext uri="{BB962C8B-B14F-4D97-AF65-F5344CB8AC3E}">
        <p14:creationId xmlns:p14="http://schemas.microsoft.com/office/powerpoint/2010/main" val="1514488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c6dae0b-f2ba-400d-b978-8aba9ef65e0e">
      <Terms xmlns="http://schemas.microsoft.com/office/infopath/2007/PartnerControls"/>
    </lcf76f155ced4ddcb4097134ff3c332f>
    <TaxCatchAll xmlns="6de09cb9-9d7f-4305-8189-ca65b417df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2B409FFDD15342B850D7411BF24C9B" ma:contentTypeVersion="18" ma:contentTypeDescription="Create a new document." ma:contentTypeScope="" ma:versionID="112bf856f3906de0c04a5d6b0c16cfde">
  <xsd:schema xmlns:xsd="http://www.w3.org/2001/XMLSchema" xmlns:xs="http://www.w3.org/2001/XMLSchema" xmlns:p="http://schemas.microsoft.com/office/2006/metadata/properties" xmlns:ns2="4c6dae0b-f2ba-400d-b978-8aba9ef65e0e" xmlns:ns3="6de09cb9-9d7f-4305-8189-ca65b417df17" targetNamespace="http://schemas.microsoft.com/office/2006/metadata/properties" ma:root="true" ma:fieldsID="1269a9410f969f3c1a5cb0f54f76755c" ns2:_="" ns3:_="">
    <xsd:import namespace="4c6dae0b-f2ba-400d-b978-8aba9ef65e0e"/>
    <xsd:import namespace="6de09cb9-9d7f-4305-8189-ca65b417df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TaxCatchAll" minOccurs="0"/>
                <xsd:element ref="ns2:lcf76f155ced4ddcb4097134ff3c332f"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6dae0b-f2ba-400d-b978-8aba9ef65e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371c9e2-f497-4882-bf22-ecaf7a2decd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de09cb9-9d7f-4305-8189-ca65b417df1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15d2ba4-4b19-4eee-bf0e-394e738428bd}" ma:internalName="TaxCatchAll" ma:showField="CatchAllData" ma:web="6de09cb9-9d7f-4305-8189-ca65b417df1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4E3E4C-EE44-491B-902E-AF887BF02D89}">
  <ds:schemaRefs>
    <ds:schemaRef ds:uri="http://schemas.microsoft.com/sharepoint/v3/contenttype/forms"/>
  </ds:schemaRefs>
</ds:datastoreItem>
</file>

<file path=customXml/itemProps2.xml><?xml version="1.0" encoding="utf-8"?>
<ds:datastoreItem xmlns:ds="http://schemas.openxmlformats.org/officeDocument/2006/customXml" ds:itemID="{162D5FDC-6C55-446F-A2C1-E7027D36604F}">
  <ds:schemaRefs>
    <ds:schemaRef ds:uri="http://www.w3.org/XML/1998/namespace"/>
    <ds:schemaRef ds:uri="6de09cb9-9d7f-4305-8189-ca65b417df17"/>
    <ds:schemaRef ds:uri="http://purl.org/dc/dcmitype/"/>
    <ds:schemaRef ds:uri="http://schemas.microsoft.com/office/2006/metadata/properties"/>
    <ds:schemaRef ds:uri="http://schemas.microsoft.com/office/2006/documentManagement/types"/>
    <ds:schemaRef ds:uri="4c6dae0b-f2ba-400d-b978-8aba9ef65e0e"/>
    <ds:schemaRef ds:uri="http://schemas.microsoft.com/office/infopath/2007/PartnerControls"/>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14FE7BED-3B2E-4D20-9ED7-D0D25DFC3F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6dae0b-f2ba-400d-b978-8aba9ef65e0e"/>
    <ds:schemaRef ds:uri="6de09cb9-9d7f-4305-8189-ca65b417df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752</TotalTime>
  <Words>4407</Words>
  <Application>Microsoft Office PowerPoint</Application>
  <PresentationFormat>Widescreen</PresentationFormat>
  <Paragraphs>217</Paragraphs>
  <Slides>18</Slides>
  <Notes>16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Adequate</vt:lpstr>
      <vt:lpstr>Arial</vt:lpstr>
      <vt:lpstr>Calibri</vt:lpstr>
      <vt:lpstr>Calibri Light</vt:lpstr>
      <vt:lpstr>Fira Sans Extra Condensed</vt:lpstr>
      <vt:lpstr>Symbol</vt:lpstr>
      <vt:lpstr>Times New Roman</vt:lpstr>
      <vt:lpstr>Office Theme</vt:lpstr>
      <vt:lpstr>Office Theme</vt:lpstr>
      <vt:lpstr>1_Office Theme</vt:lpstr>
      <vt:lpstr>Transitioning to Virtual Monitoring for Independent Monitoring for Quality in PA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Gilden</dc:creator>
  <cp:lastModifiedBy>Mary Kay R. Cunningham</cp:lastModifiedBy>
  <cp:revision>6</cp:revision>
  <dcterms:created xsi:type="dcterms:W3CDTF">2023-05-30T11:57:08Z</dcterms:created>
  <dcterms:modified xsi:type="dcterms:W3CDTF">2023-07-11T14:24:39Z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0x010100A82B409FFDD15342B850D7411BF24C9B</vt:lpwstr>
  </property>
  <property fmtid="{D5CDD505-2E9C-101B-9397-08002B2CF9AE}" pid="3" name="MediaServiceImageTags">
    <vt:lpwstr/>
  </property>
</Properties>
</file>