
<file path=[Content_Types].xml><?xml version="1.0" encoding="utf-8"?>
<Types xmlns="http://schemas.openxmlformats.org/package/2006/content-types">
  <Default Extension="1" ContentType="image/jpeg"/>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0"/>
  </p:notesMasterIdLst>
  <p:sldIdLst>
    <p:sldId id="256" r:id="rId2"/>
    <p:sldId id="269" r:id="rId3"/>
    <p:sldId id="257" r:id="rId4"/>
    <p:sldId id="278" r:id="rId5"/>
    <p:sldId id="279" r:id="rId6"/>
    <p:sldId id="290" r:id="rId7"/>
    <p:sldId id="281" r:id="rId8"/>
    <p:sldId id="289" r:id="rId9"/>
    <p:sldId id="263" r:id="rId10"/>
    <p:sldId id="270" r:id="rId11"/>
    <p:sldId id="271" r:id="rId12"/>
    <p:sldId id="282" r:id="rId13"/>
    <p:sldId id="285" r:id="rId14"/>
    <p:sldId id="284" r:id="rId15"/>
    <p:sldId id="286" r:id="rId16"/>
    <p:sldId id="265" r:id="rId17"/>
    <p:sldId id="287" r:id="rId18"/>
    <p:sldId id="291"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A29BBD-DFE1-43DA-B787-56219DC76A4E}" type="datetimeFigureOut">
              <a:rPr lang="en-US" smtClean="0"/>
              <a:pPr/>
              <a:t>7/5/2023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433E77-C5C9-40B7-9CEA-15B94B4DBDC7}" type="slidenum">
              <a:rPr lang="en-US" smtClean="0"/>
              <a:pPr/>
              <a:t>‹#›</a:t>
            </a:fld>
            <a:endParaRPr lang="en-US" dirty="0"/>
          </a:p>
        </p:txBody>
      </p:sp>
    </p:spTree>
    <p:extLst>
      <p:ext uri="{BB962C8B-B14F-4D97-AF65-F5344CB8AC3E}">
        <p14:creationId xmlns:p14="http://schemas.microsoft.com/office/powerpoint/2010/main" val="763377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F7607-E648-4691-B043-6A428E3187D1}" type="slidenum">
              <a:rPr lang="en-US"/>
              <a:pPr/>
              <a:t>2</a:t>
            </a:fld>
            <a:endParaRPr lang="en-US" dirty="0"/>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Both"/>
            </a:pPr>
            <a:r>
              <a:rPr lang="en-US" dirty="0"/>
              <a:t>An everyday life is about opportunities, relationships, rights, and responsibilities. It is about being a member of the community, having a valued role, making a contribution to society, and having one’s rights as a citizen fully respected. It is a vision that we should all be working toward together.</a:t>
            </a:r>
          </a:p>
          <a:p>
            <a:pPr marL="228600" indent="-228600">
              <a:buAutoNum type="arabicParenBoth"/>
            </a:pPr>
            <a:r>
              <a:rPr lang="en-US" dirty="0"/>
              <a:t>This continues to be the truest statement on which we can build our work. </a:t>
            </a:r>
          </a:p>
          <a:p>
            <a:pPr marL="228600" indent="-228600">
              <a:buAutoNum type="arabicParenBoth"/>
            </a:pPr>
            <a:endParaRPr lang="en-US" dirty="0"/>
          </a:p>
          <a:p>
            <a:pPr marL="0" indent="0">
              <a:buNone/>
            </a:pPr>
            <a:r>
              <a:rPr lang="en-US" dirty="0"/>
              <a:t>Everyday Lives will be a guide to ODP as it develops policy and designs programs. Providers of services will use the recommendations of Everyday Lives to support individuals and their families to achieve an everyday life. Everyday Lives will guide everyone toward the possibility of an everyday life.</a:t>
            </a:r>
          </a:p>
        </p:txBody>
      </p:sp>
      <p:sp>
        <p:nvSpPr>
          <p:cNvPr id="4" name="Slide Number Placeholder 3"/>
          <p:cNvSpPr>
            <a:spLocks noGrp="1"/>
          </p:cNvSpPr>
          <p:nvPr>
            <p:ph type="sldNum" sz="quarter" idx="5"/>
          </p:nvPr>
        </p:nvSpPr>
        <p:spPr/>
        <p:txBody>
          <a:bodyPr/>
          <a:lstStyle/>
          <a:p>
            <a:fld id="{C1433E77-C5C9-40B7-9CEA-15B94B4DBDC7}" type="slidenum">
              <a:rPr lang="en-US" smtClean="0"/>
              <a:pPr/>
              <a:t>4</a:t>
            </a:fld>
            <a:endParaRPr lang="en-US" dirty="0"/>
          </a:p>
        </p:txBody>
      </p:sp>
    </p:spTree>
    <p:extLst>
      <p:ext uri="{BB962C8B-B14F-4D97-AF65-F5344CB8AC3E}">
        <p14:creationId xmlns:p14="http://schemas.microsoft.com/office/powerpoint/2010/main" val="242915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70F1FF-DAED-4DF5-90C4-8F59FA268906}" type="slidenum">
              <a:rPr lang="en-US"/>
              <a:pPr/>
              <a:t>10</a:t>
            </a:fld>
            <a:endParaRPr lang="en-US" dirty="0"/>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3F90EA-9BE5-4124-AE9C-FFE149C7083C}" type="slidenum">
              <a:rPr lang="en-US"/>
              <a:pPr/>
              <a:t>11</a:t>
            </a:fld>
            <a:endParaRPr lang="en-US" dirty="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0DEEC612-84F4-4F2D-AE75-D4873C3EFFC1}" type="slidenum">
              <a:rPr lang="en-US" altLang="en-US" smtClean="0">
                <a:latin typeface="Arial" panose="020B0604020202020204" pitchFamily="34" charset="0"/>
              </a:rPr>
              <a:pPr/>
              <a:t>13</a:t>
            </a:fld>
            <a:endParaRPr lang="en-US" altLang="en-US" dirty="0">
              <a:latin typeface="Arial" panose="020B0604020202020204" pitchFamily="34"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028774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669BE874-2A43-40BB-BF01-75D936E63139}" type="slidenum">
              <a:rPr lang="en-US" altLang="en-US" smtClean="0">
                <a:latin typeface="Arial" panose="020B0604020202020204" pitchFamily="34" charset="0"/>
              </a:rPr>
              <a:pPr/>
              <a:t>14</a:t>
            </a:fld>
            <a:endParaRPr lang="en-US" altLang="en-US" dirty="0">
              <a:latin typeface="Arial" panose="020B0604020202020204" pitchFamily="34"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3607824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CAE9A2-70D3-4D27-8A74-13725A05CBAD}" type="slidenum">
              <a:rPr lang="en-US"/>
              <a:pPr/>
              <a:t>16</a:t>
            </a:fld>
            <a:endParaRPr lang="en-US" dirty="0"/>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2628" y="770467"/>
            <a:ext cx="8086725" cy="3352800"/>
          </a:xfrm>
        </p:spPr>
        <p:txBody>
          <a:bodyPr anchor="b">
            <a:noAutofit/>
          </a:bodyPr>
          <a:lstStyle>
            <a:lvl1pPr algn="l">
              <a:lnSpc>
                <a:spcPct val="80000"/>
              </a:lnSpc>
              <a:defRPr sz="80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500634" y="4198409"/>
            <a:ext cx="6921151" cy="1645920"/>
          </a:xfrm>
        </p:spPr>
        <p:txBody>
          <a:bodyPr>
            <a:normAutofit/>
          </a:bodyPr>
          <a:lstStyle>
            <a:lvl1pPr marL="0" indent="0" algn="l">
              <a:buNone/>
              <a:defRPr sz="28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75000"/>
                  </a:srgbClr>
                </a:solidFill>
              </a:defRPr>
            </a:lvl1pPr>
          </a:lstStyle>
          <a:p>
            <a:fld id="{1F1E8B35-1BB3-4211-BE3B-9A793AE6FF31}" type="datetimeFigureOut">
              <a:rPr lang="en-US" smtClean="0"/>
              <a:pPr/>
              <a:t>7/5/2023</a:t>
            </a:fld>
            <a:endParaRPr lang="en-US" dirty="0"/>
          </a:p>
        </p:txBody>
      </p:sp>
      <p:sp>
        <p:nvSpPr>
          <p:cNvPr id="8" name="Footer Placeholder 7"/>
          <p:cNvSpPr>
            <a:spLocks noGrp="1"/>
          </p:cNvSpPr>
          <p:nvPr>
            <p:ph type="ftr" sz="quarter" idx="11"/>
          </p:nvPr>
        </p:nvSpPr>
        <p:spPr/>
        <p:txBody>
          <a:bodyPr/>
          <a:lstStyle>
            <a:lvl1pPr>
              <a:defRPr>
                <a:solidFill>
                  <a:srgbClr val="FFFFFF">
                    <a:alpha val="75000"/>
                  </a:srgbClr>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rgbClr val="FFFFFF">
                    <a:alpha val="20000"/>
                  </a:srgbClr>
                </a:solidFill>
              </a:defRPr>
            </a:lvl1p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31567719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26271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695325"/>
            <a:ext cx="1971675"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78644" y="714376"/>
            <a:ext cx="5800725"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210925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102250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2628" y="767419"/>
            <a:ext cx="8085582" cy="3355848"/>
          </a:xfrm>
        </p:spPr>
        <p:txBody>
          <a:bodyPr anchor="b">
            <a:normAutofit/>
          </a:bodyPr>
          <a:lstStyle>
            <a:lvl1pPr>
              <a:lnSpc>
                <a:spcPct val="80000"/>
              </a:lnSpc>
              <a:defRPr sz="80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00634" y="4187275"/>
            <a:ext cx="6919722" cy="1645920"/>
          </a:xfrm>
        </p:spPr>
        <p:txBody>
          <a:bodyPr anchor="t">
            <a:normAutofit/>
          </a:bodyPr>
          <a:lstStyle>
            <a:lvl1pPr marL="0" indent="0">
              <a:buNone/>
              <a:defRPr sz="28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760334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7492"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7738" y="1993392"/>
            <a:ext cx="3806190" cy="3767328"/>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1022732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07492" y="2032000"/>
            <a:ext cx="3806190" cy="723400"/>
          </a:xfrm>
        </p:spPr>
        <p:txBody>
          <a:bodyPr anchor="ctr">
            <a:normAutofit/>
          </a:bodyPr>
          <a:lstStyle>
            <a:lvl1pPr marL="0" indent="0">
              <a:spcBef>
                <a:spcPts val="0"/>
              </a:spcBef>
              <a:buNone/>
              <a:defRPr sz="20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07492" y="2736150"/>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66310" y="2029968"/>
            <a:ext cx="3806190" cy="722376"/>
          </a:xfrm>
        </p:spPr>
        <p:txBody>
          <a:bodyPr anchor="ctr">
            <a:normAutofit/>
          </a:bodyPr>
          <a:lstStyle>
            <a:lvl1pPr marL="0" indent="0">
              <a:spcBef>
                <a:spcPts val="0"/>
              </a:spcBef>
              <a:buNone/>
              <a:defRPr sz="20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66310" y="2734056"/>
            <a:ext cx="3806190" cy="3200400"/>
          </a:xfrm>
        </p:spPr>
        <p:txBody>
          <a:bodyPr/>
          <a:lstStyle>
            <a:lvl1pPr>
              <a:defRPr sz="21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2400219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3003505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1708432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5715000" y="0"/>
            <a:ext cx="3429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6196053" y="542282"/>
            <a:ext cx="2537460" cy="1920240"/>
          </a:xfrm>
        </p:spPr>
        <p:txBody>
          <a:bodyPr anchor="b">
            <a:noAutofit/>
          </a:bodyPr>
          <a:lstStyle>
            <a:lvl1pPr>
              <a:lnSpc>
                <a:spcPct val="85000"/>
              </a:lnSpc>
              <a:defRPr sz="36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762000"/>
            <a:ext cx="4572000" cy="4572000"/>
          </a:xfrm>
        </p:spPr>
        <p:txBody>
          <a:bodyPr/>
          <a:lstStyle>
            <a:lvl1pPr>
              <a:defRPr sz="2200"/>
            </a:lvl1pPr>
            <a:lvl2pPr>
              <a:defRPr sz="1900"/>
            </a:lvl2pPr>
            <a:lvl3pPr>
              <a:defRPr sz="1700"/>
            </a:lvl3pPr>
            <a:lvl4pPr>
              <a:defRPr sz="15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06987" y="2511813"/>
            <a:ext cx="254889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500">
                <a:solidFill>
                  <a:srgbClr val="40404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1F1E8B35-1BB3-4211-BE3B-9A793AE6FF31}" type="datetimeFigureOut">
              <a:rPr lang="en-US" smtClean="0"/>
              <a:pPr/>
              <a:t>7/5/2023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140584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86918" y="5418668"/>
            <a:ext cx="8085582" cy="613283"/>
          </a:xfrm>
        </p:spPr>
        <p:txBody>
          <a:bodyPr anchor="b">
            <a:normAutofit/>
          </a:bodyPr>
          <a:lstStyle>
            <a:lvl1pPr>
              <a:lnSpc>
                <a:spcPct val="85000"/>
              </a:lnSpc>
              <a:defRPr sz="28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9144000" cy="5330952"/>
          </a:xfrm>
          <a:solidFill>
            <a:schemeClr val="accent1">
              <a:lumMod val="40000"/>
              <a:lumOff val="60000"/>
            </a:schemeClr>
          </a:solidFill>
        </p:spPr>
        <p:txBody>
          <a:bodyPr anchor="t"/>
          <a:lstStyle>
            <a:lvl1pPr marL="0" indent="0" algn="ctr">
              <a:spcBef>
                <a:spcPts val="800"/>
              </a:spcBef>
              <a:buNone/>
              <a:defRPr sz="3200">
                <a:solidFill>
                  <a:srgbClr val="4D4D4D"/>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07492" y="5909735"/>
            <a:ext cx="6922008" cy="533400"/>
          </a:xfrm>
        </p:spPr>
        <p:txBody>
          <a:bodyPr>
            <a:normAutofit/>
          </a:bodyPr>
          <a:lstStyle>
            <a:lvl1pPr marL="0" indent="0">
              <a:lnSpc>
                <a:spcPct val="90000"/>
              </a:lnSpc>
              <a:spcBef>
                <a:spcPts val="1200"/>
              </a:spcBef>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alpha val="75000"/>
                  </a:srgbClr>
                </a:solidFill>
              </a:defRPr>
            </a:lvl1pPr>
          </a:lstStyle>
          <a:p>
            <a:fld id="{1F1E8B35-1BB3-4211-BE3B-9A793AE6FF31}" type="datetimeFigureOut">
              <a:rPr lang="en-US" smtClean="0"/>
              <a:pPr/>
              <a:t>7/5/2023</a:t>
            </a:fld>
            <a:endParaRPr lang="en-US" dirty="0"/>
          </a:p>
        </p:txBody>
      </p:sp>
      <p:sp>
        <p:nvSpPr>
          <p:cNvPr id="6" name="Footer Placeholder 5"/>
          <p:cNvSpPr>
            <a:spLocks noGrp="1"/>
          </p:cNvSpPr>
          <p:nvPr>
            <p:ph type="ftr" sz="quarter" idx="11"/>
          </p:nvPr>
        </p:nvSpPr>
        <p:spPr/>
        <p:txBody>
          <a:bodyPr/>
          <a:lstStyle>
            <a:lvl1pPr>
              <a:defRPr>
                <a:solidFill>
                  <a:srgbClr val="FFFFFF">
                    <a:alpha val="75000"/>
                  </a:srgb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200634459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2919" y="499533"/>
            <a:ext cx="8079581"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7206" y="1993393"/>
            <a:ext cx="8065294"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4350" y="6412447"/>
            <a:ext cx="3086100" cy="228600"/>
          </a:xfrm>
          <a:prstGeom prst="rect">
            <a:avLst/>
          </a:prstGeom>
        </p:spPr>
        <p:txBody>
          <a:bodyPr vert="horz" lIns="91440" tIns="45720" rIns="91440" bIns="45720" rtlCol="0" anchor="ctr"/>
          <a:lstStyle>
            <a:lvl1pPr algn="l">
              <a:defRPr sz="950">
                <a:solidFill>
                  <a:schemeClr val="tx1">
                    <a:alpha val="75000"/>
                  </a:schemeClr>
                </a:solidFill>
              </a:defRPr>
            </a:lvl1pPr>
          </a:lstStyle>
          <a:p>
            <a:fld id="{1F1E8B35-1BB3-4211-BE3B-9A793AE6FF31}" type="datetimeFigureOut">
              <a:rPr lang="en-US" smtClean="0"/>
              <a:pPr/>
              <a:t>7/5/2023</a:t>
            </a:fld>
            <a:endParaRPr lang="en-US" dirty="0"/>
          </a:p>
        </p:txBody>
      </p:sp>
      <p:sp>
        <p:nvSpPr>
          <p:cNvPr id="5" name="Footer Placeholder 4"/>
          <p:cNvSpPr>
            <a:spLocks noGrp="1"/>
          </p:cNvSpPr>
          <p:nvPr>
            <p:ph type="ftr" sz="quarter" idx="3"/>
          </p:nvPr>
        </p:nvSpPr>
        <p:spPr>
          <a:xfrm>
            <a:off x="514350" y="6554697"/>
            <a:ext cx="3771900" cy="228600"/>
          </a:xfrm>
          <a:prstGeom prst="rect">
            <a:avLst/>
          </a:prstGeom>
        </p:spPr>
        <p:txBody>
          <a:bodyPr vert="horz" lIns="91440" tIns="45720" rIns="91440" bIns="45720" rtlCol="0" anchor="ctr"/>
          <a:lstStyle>
            <a:lvl1pPr algn="l">
              <a:defRPr sz="950" cap="all" baseline="0">
                <a:solidFill>
                  <a:schemeClr val="tx1">
                    <a:alpha val="75000"/>
                  </a:schemeClr>
                </a:solidFill>
              </a:defRPr>
            </a:lvl1pPr>
          </a:lstStyle>
          <a:p>
            <a:endParaRPr lang="en-US" dirty="0"/>
          </a:p>
        </p:txBody>
      </p:sp>
      <p:sp>
        <p:nvSpPr>
          <p:cNvPr id="6" name="Slide Number Placeholder 5"/>
          <p:cNvSpPr>
            <a:spLocks noGrp="1"/>
          </p:cNvSpPr>
          <p:nvPr>
            <p:ph type="sldNum" sz="quarter" idx="4"/>
          </p:nvPr>
        </p:nvSpPr>
        <p:spPr>
          <a:xfrm>
            <a:off x="6541193" y="5829748"/>
            <a:ext cx="2194560" cy="1397039"/>
          </a:xfrm>
          <a:prstGeom prst="rect">
            <a:avLst/>
          </a:prstGeom>
        </p:spPr>
        <p:txBody>
          <a:bodyPr vert="horz" lIns="91440" tIns="45720" rIns="91440" bIns="45720" rtlCol="0" anchor="b"/>
          <a:lstStyle>
            <a:lvl1pPr algn="r">
              <a:defRPr sz="9000" b="0">
                <a:ln>
                  <a:noFill/>
                </a:ln>
                <a:solidFill>
                  <a:schemeClr val="accent1">
                    <a:alpha val="20000"/>
                  </a:schemeClr>
                </a:solidFill>
                <a:latin typeface="+mj-lt"/>
              </a:defRPr>
            </a:lvl1pPr>
          </a:lstStyle>
          <a:p>
            <a:fld id="{C8333D27-F117-4460-A681-A35CE9D9844A}" type="slidenum">
              <a:rPr lang="en-US" smtClean="0"/>
              <a:pPr/>
              <a:t>‹#›</a:t>
            </a:fld>
            <a:endParaRPr lang="en-US" dirty="0"/>
          </a:p>
        </p:txBody>
      </p:sp>
    </p:spTree>
    <p:extLst>
      <p:ext uri="{BB962C8B-B14F-4D97-AF65-F5344CB8AC3E}">
        <p14:creationId xmlns:p14="http://schemas.microsoft.com/office/powerpoint/2010/main" val="355784229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90000"/>
        </a:lnSpc>
        <a:spcBef>
          <a:spcPct val="0"/>
        </a:spcBef>
        <a:buNone/>
        <a:defRPr sz="48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274320"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awn.aleong@temple.edu" TargetMode="External"/><Relationship Id="rId2" Type="http://schemas.openxmlformats.org/officeDocument/2006/relationships/hyperlink" Target="mailto:guy@temple.edu" TargetMode="External"/><Relationship Id="rId1" Type="http://schemas.openxmlformats.org/officeDocument/2006/relationships/slideLayout" Target="../slideLayouts/slideLayout1.xml"/><Relationship Id="rId6" Type="http://schemas.openxmlformats.org/officeDocument/2006/relationships/hyperlink" Target="https://creativecommons.org/licenses/by-nc-sa/3.0/" TargetMode="External"/><Relationship Id="rId5" Type="http://schemas.openxmlformats.org/officeDocument/2006/relationships/hyperlink" Target="http://materiallysocial.blogspot.com/2018/03/what-is-value.html" TargetMode="Externa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s://www.rawpixel.com/search/disability" TargetMode="External"/><Relationship Id="rId4" Type="http://schemas.openxmlformats.org/officeDocument/2006/relationships/image" Target="../media/image7.1"/></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publicdomainpictures.net/view-image.php?image=220010&amp;amp;picture=barrie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3-us-west-2.amazonaws.com/palms-awss3-repository/MyODP_Content/Everyday+Lives/EDL+booklet+proof+11-1-2016.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myodp.org/"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www.myodp.org/"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thebluediamondgallery.com/tablet-dictionary/e/effort.html" TargetMode="External"/><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hyperlink" Target="https://creativecommons.org/licenses/by-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2209800"/>
          </a:xfrm>
        </p:spPr>
        <p:txBody>
          <a:bodyPr>
            <a:normAutofit fontScale="90000"/>
          </a:bodyPr>
          <a:lstStyle/>
          <a:p>
            <a:br>
              <a:rPr lang="en-US" dirty="0"/>
            </a:br>
            <a:br>
              <a:rPr lang="en-US" dirty="0"/>
            </a:br>
            <a:br>
              <a:rPr lang="en-US" dirty="0"/>
            </a:br>
            <a:r>
              <a:rPr lang="en-US" dirty="0"/>
              <a:t> </a:t>
            </a: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sz="4400" dirty="0">
                <a:solidFill>
                  <a:srgbClr val="C00000"/>
                </a:solidFill>
              </a:rPr>
              <a:t>The Values and Principles that Direct Helping People Have the “Good Life”</a:t>
            </a:r>
            <a:br>
              <a:rPr lang="en-US" sz="4400" dirty="0">
                <a:solidFill>
                  <a:srgbClr val="C00000"/>
                </a:solidFill>
              </a:rPr>
            </a:br>
            <a:r>
              <a:rPr lang="en-US" sz="4400" dirty="0"/>
              <a:t> </a:t>
            </a:r>
            <a:br>
              <a:rPr lang="en-US" sz="4400" dirty="0"/>
            </a:br>
            <a:endParaRPr lang="en-US" sz="4400" dirty="0"/>
          </a:p>
        </p:txBody>
      </p:sp>
      <p:sp>
        <p:nvSpPr>
          <p:cNvPr id="3" name="Subtitle 2"/>
          <p:cNvSpPr>
            <a:spLocks noGrp="1"/>
          </p:cNvSpPr>
          <p:nvPr>
            <p:ph type="subTitle" idx="1"/>
          </p:nvPr>
        </p:nvSpPr>
        <p:spPr>
          <a:xfrm>
            <a:off x="1524000" y="2133600"/>
            <a:ext cx="6400800" cy="3810000"/>
          </a:xfrm>
        </p:spPr>
        <p:txBody>
          <a:bodyPr>
            <a:noAutofit/>
          </a:bodyPr>
          <a:lstStyle/>
          <a:p>
            <a:endParaRPr lang="en-US" altLang="en-US" sz="2800" dirty="0">
              <a:solidFill>
                <a:schemeClr val="tx1"/>
              </a:solidFill>
            </a:endParaRPr>
          </a:p>
          <a:p>
            <a:r>
              <a:rPr lang="en-US" altLang="en-US" sz="2800" dirty="0">
                <a:solidFill>
                  <a:schemeClr val="tx1"/>
                </a:solidFill>
              </a:rPr>
              <a:t>Dr. Guy Caruso &amp; Shawn </a:t>
            </a:r>
            <a:r>
              <a:rPr lang="en-US" altLang="en-US" sz="2800" dirty="0" err="1">
                <a:solidFill>
                  <a:schemeClr val="tx1"/>
                </a:solidFill>
              </a:rPr>
              <a:t>Aleong</a:t>
            </a:r>
            <a:endParaRPr lang="en-US" altLang="en-US" sz="2800" dirty="0">
              <a:solidFill>
                <a:schemeClr val="tx1"/>
              </a:solidFill>
            </a:endParaRPr>
          </a:p>
          <a:p>
            <a:r>
              <a:rPr lang="en-US" altLang="en-US" sz="2800" dirty="0">
                <a:solidFill>
                  <a:schemeClr val="tx1"/>
                </a:solidFill>
              </a:rPr>
              <a:t>Institute on Disabilities at Temple University</a:t>
            </a:r>
          </a:p>
          <a:p>
            <a:r>
              <a:rPr lang="en-US" altLang="en-US" sz="2400" dirty="0">
                <a:solidFill>
                  <a:srgbClr val="C00000"/>
                </a:solidFill>
                <a:hlinkClick r:id="rId2">
                  <a:extLst>
                    <a:ext uri="{A12FA001-AC4F-418D-AE19-62706E023703}">
                      <ahyp:hlinkClr xmlns:ahyp="http://schemas.microsoft.com/office/drawing/2018/hyperlinkcolor" val="tx"/>
                    </a:ext>
                  </a:extLst>
                </a:hlinkClick>
              </a:rPr>
              <a:t>guy@temple.edu</a:t>
            </a:r>
            <a:r>
              <a:rPr lang="en-US" altLang="en-US" sz="2400" dirty="0">
                <a:solidFill>
                  <a:srgbClr val="C00000"/>
                </a:solidFill>
              </a:rPr>
              <a:t>   &amp; </a:t>
            </a:r>
            <a:r>
              <a:rPr lang="en-US" altLang="en-US" sz="2400" dirty="0">
                <a:solidFill>
                  <a:srgbClr val="C00000"/>
                </a:solidFill>
                <a:hlinkClick r:id="rId3">
                  <a:extLst>
                    <a:ext uri="{A12FA001-AC4F-418D-AE19-62706E023703}">
                      <ahyp:hlinkClr xmlns:ahyp="http://schemas.microsoft.com/office/drawing/2018/hyperlinkcolor" val="tx"/>
                    </a:ext>
                  </a:extLst>
                </a:hlinkClick>
              </a:rPr>
              <a:t>shawn.aleong@temple.edu</a:t>
            </a:r>
            <a:endParaRPr lang="en-US" altLang="en-US" sz="2400" dirty="0">
              <a:solidFill>
                <a:srgbClr val="C00000"/>
              </a:solidFill>
            </a:endParaRPr>
          </a:p>
          <a:p>
            <a:r>
              <a:rPr lang="en-US" altLang="en-US" sz="2400" dirty="0">
                <a:solidFill>
                  <a:srgbClr val="C00000"/>
                </a:solidFill>
              </a:rPr>
              <a:t>  </a:t>
            </a:r>
            <a:r>
              <a:rPr lang="en-US" altLang="en-US" sz="2400" dirty="0">
                <a:solidFill>
                  <a:schemeClr val="tx1"/>
                </a:solidFill>
              </a:rPr>
              <a:t>(724) 272-6162          (215) 805-0076</a:t>
            </a:r>
          </a:p>
          <a:p>
            <a:pPr algn="ctr"/>
            <a:endParaRPr lang="en-US" dirty="0">
              <a:solidFill>
                <a:schemeClr val="tx1"/>
              </a:solidFill>
            </a:endParaRPr>
          </a:p>
          <a:p>
            <a:pPr algn="ctr"/>
            <a:r>
              <a:rPr lang="en-US" dirty="0">
                <a:solidFill>
                  <a:schemeClr val="tx1"/>
                </a:solidFill>
              </a:rPr>
              <a:t>IM4Q AST 2023</a:t>
            </a:r>
            <a:endParaRPr lang="en-US" sz="2800" dirty="0">
              <a:solidFill>
                <a:schemeClr val="tx1"/>
              </a:solidFill>
            </a:endParaRPr>
          </a:p>
        </p:txBody>
      </p:sp>
      <p:pic>
        <p:nvPicPr>
          <p:cNvPr id="5" name="Picture 4" descr="Calendar&#10;&#10;Description automatically generated">
            <a:extLst>
              <a:ext uri="{FF2B5EF4-FFF2-40B4-BE49-F238E27FC236}">
                <a16:creationId xmlns:a16="http://schemas.microsoft.com/office/drawing/2014/main" id="{6CB09015-E121-C7A6-CF68-E712EF58482A}"/>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553200" y="2133600"/>
            <a:ext cx="2286000" cy="1524000"/>
          </a:xfrm>
          <a:prstGeom prst="rect">
            <a:avLst/>
          </a:prstGeom>
        </p:spPr>
      </p:pic>
      <p:sp>
        <p:nvSpPr>
          <p:cNvPr id="6" name="TextBox 5">
            <a:extLst>
              <a:ext uri="{FF2B5EF4-FFF2-40B4-BE49-F238E27FC236}">
                <a16:creationId xmlns:a16="http://schemas.microsoft.com/office/drawing/2014/main" id="{B7E6093B-D926-87FB-AB2C-DCF5E47A1D5E}"/>
              </a:ext>
            </a:extLst>
          </p:cNvPr>
          <p:cNvSpPr txBox="1"/>
          <p:nvPr/>
        </p:nvSpPr>
        <p:spPr>
          <a:xfrm>
            <a:off x="6477000" y="8915400"/>
            <a:ext cx="2286000" cy="230832"/>
          </a:xfrm>
          <a:prstGeom prst="rect">
            <a:avLst/>
          </a:prstGeom>
          <a:noFill/>
        </p:spPr>
        <p:txBody>
          <a:bodyPr wrap="square" rtlCol="0">
            <a:spAutoFit/>
          </a:bodyPr>
          <a:lstStyle/>
          <a:p>
            <a:r>
              <a:rPr lang="en-US" sz="900">
                <a:hlinkClick r:id="rId5" tooltip="http://materiallysocial.blogspot.com/2018/03/what-is-value.html"/>
              </a:rPr>
              <a:t>This Photo</a:t>
            </a:r>
            <a:r>
              <a:rPr lang="en-US" sz="900"/>
              <a:t> by Unknown Author is licensed under </a:t>
            </a:r>
            <a:r>
              <a:rPr lang="en-US" sz="900">
                <a:hlinkClick r:id="rId6" tooltip="https://creativecommons.org/licenses/by-nc-sa/3.0/"/>
              </a:rPr>
              <a:t>CC BY-SA-NC</a:t>
            </a:r>
            <a:endParaRPr lang="en-US" sz="9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6" name="Rectangle 6"/>
          <p:cNvSpPr>
            <a:spLocks noGrp="1" noChangeArrowheads="1"/>
          </p:cNvSpPr>
          <p:nvPr>
            <p:ph type="title"/>
          </p:nvPr>
        </p:nvSpPr>
        <p:spPr/>
        <p:txBody>
          <a:bodyPr>
            <a:normAutofit/>
          </a:bodyPr>
          <a:lstStyle/>
          <a:p>
            <a:r>
              <a:rPr lang="en-US" sz="4000" b="1" dirty="0">
                <a:solidFill>
                  <a:srgbClr val="006666"/>
                </a:solidFill>
                <a:effectLst>
                  <a:outerShdw blurRad="38100" dist="38100" dir="2700000" algn="tl">
                    <a:srgbClr val="000000"/>
                  </a:outerShdw>
                </a:effectLst>
              </a:rPr>
              <a:t>Some Basic Assumptions for Person-Centered Approaches</a:t>
            </a:r>
          </a:p>
        </p:txBody>
      </p:sp>
      <p:sp>
        <p:nvSpPr>
          <p:cNvPr id="189447" name="Rectangle 7"/>
          <p:cNvSpPr>
            <a:spLocks noGrp="1" noChangeArrowheads="1"/>
          </p:cNvSpPr>
          <p:nvPr>
            <p:ph idx="1"/>
          </p:nvPr>
        </p:nvSpPr>
        <p:spPr>
          <a:xfrm>
            <a:off x="507206" y="1993393"/>
            <a:ext cx="8065294" cy="4483607"/>
          </a:xfrm>
        </p:spPr>
        <p:txBody>
          <a:bodyPr>
            <a:normAutofit/>
          </a:bodyPr>
          <a:lstStyle/>
          <a:p>
            <a:pPr>
              <a:buClr>
                <a:schemeClr val="tx1"/>
              </a:buClr>
              <a:buFont typeface="Wingdings" pitchFamily="2" charset="2"/>
              <a:buBlip>
                <a:blip r:embed="rId3"/>
              </a:buBlip>
            </a:pPr>
            <a:r>
              <a:rPr lang="en-US" sz="3600" b="1" dirty="0">
                <a:solidFill>
                  <a:schemeClr val="accent2"/>
                </a:solidFill>
                <a:effectLst>
                  <a:outerShdw blurRad="38100" dist="38100" dir="2700000" algn="tl">
                    <a:srgbClr val="000000"/>
                  </a:outerShdw>
                </a:effectLst>
              </a:rPr>
              <a:t> Everyone has contributions to make</a:t>
            </a:r>
          </a:p>
          <a:p>
            <a:pPr>
              <a:buClr>
                <a:schemeClr val="tx1"/>
              </a:buClr>
              <a:buFont typeface="Wingdings" pitchFamily="2" charset="2"/>
              <a:buBlip>
                <a:blip r:embed="rId3"/>
              </a:buBlip>
            </a:pPr>
            <a:r>
              <a:rPr lang="en-US" sz="3600" b="1" dirty="0">
                <a:solidFill>
                  <a:schemeClr val="accent2"/>
                </a:solidFill>
                <a:effectLst>
                  <a:outerShdw blurRad="38100" dist="38100" dir="2700000" algn="tl">
                    <a:srgbClr val="000000"/>
                  </a:outerShdw>
                </a:effectLst>
              </a:rPr>
              <a:t>Everyone has gifts and capacities</a:t>
            </a:r>
          </a:p>
          <a:p>
            <a:pPr>
              <a:buClr>
                <a:schemeClr val="tx1"/>
              </a:buClr>
              <a:buFont typeface="Wingdings" pitchFamily="2" charset="2"/>
              <a:buBlip>
                <a:blip r:embed="rId3"/>
              </a:buBlip>
            </a:pPr>
            <a:r>
              <a:rPr lang="en-US" sz="3600" b="1" dirty="0">
                <a:solidFill>
                  <a:schemeClr val="accent2"/>
                </a:solidFill>
                <a:effectLst>
                  <a:outerShdw blurRad="38100" dist="38100" dir="2700000" algn="tl">
                    <a:srgbClr val="000000"/>
                  </a:outerShdw>
                </a:effectLst>
              </a:rPr>
              <a:t> Everyone is unique</a:t>
            </a:r>
          </a:p>
          <a:p>
            <a:pPr>
              <a:buClr>
                <a:schemeClr val="tx1"/>
              </a:buClr>
              <a:buFont typeface="Wingdings" pitchFamily="2" charset="2"/>
              <a:buBlip>
                <a:blip r:embed="rId3"/>
              </a:buBlip>
            </a:pPr>
            <a:r>
              <a:rPr lang="en-US" sz="3600" b="1" dirty="0">
                <a:solidFill>
                  <a:schemeClr val="accent2"/>
                </a:solidFill>
                <a:effectLst>
                  <a:outerShdw blurRad="38100" dist="38100" dir="2700000" algn="tl">
                    <a:srgbClr val="000000"/>
                  </a:outerShdw>
                </a:effectLst>
              </a:rPr>
              <a:t> Everyone needs supports</a:t>
            </a:r>
          </a:p>
          <a:p>
            <a:pPr>
              <a:buFontTx/>
              <a:buNone/>
            </a:pPr>
            <a:endParaRPr lang="en-US" dirty="0"/>
          </a:p>
          <a:p>
            <a:pPr algn="ctr">
              <a:buFontTx/>
              <a:buNone/>
            </a:pPr>
            <a:r>
              <a:rPr lang="en-US" sz="1600" dirty="0"/>
              <a:t>Blessing Consulting Group 2006</a:t>
            </a:r>
          </a:p>
          <a:p>
            <a:endParaRPr lang="en-US" sz="1600" dirty="0"/>
          </a:p>
          <a:p>
            <a:r>
              <a:rPr lang="en-US" sz="2000" b="1" dirty="0">
                <a:solidFill>
                  <a:srgbClr val="C00000"/>
                </a:solidFill>
              </a:rPr>
              <a:t>Question: What are some of your gifts?</a:t>
            </a:r>
          </a:p>
        </p:txBody>
      </p:sp>
      <p:pic>
        <p:nvPicPr>
          <p:cNvPr id="189448" name="Picture 8" descr="j0078837"/>
          <p:cNvPicPr>
            <a:picLocks noChangeAspect="1" noChangeArrowheads="1"/>
          </p:cNvPicPr>
          <p:nvPr/>
        </p:nvPicPr>
        <p:blipFill>
          <a:blip r:embed="rId4" cstate="print"/>
          <a:srcRect/>
          <a:stretch>
            <a:fillRect/>
          </a:stretch>
        </p:blipFill>
        <p:spPr bwMode="auto">
          <a:xfrm>
            <a:off x="6477000" y="3733800"/>
            <a:ext cx="2476500" cy="2335213"/>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normAutofit/>
          </a:bodyPr>
          <a:lstStyle/>
          <a:p>
            <a:r>
              <a:rPr lang="en-US" sz="4000" dirty="0"/>
              <a:t>Basic Elements of Person-Centered Processes</a:t>
            </a:r>
          </a:p>
        </p:txBody>
      </p:sp>
      <p:sp>
        <p:nvSpPr>
          <p:cNvPr id="199683" name="Rectangle 3"/>
          <p:cNvSpPr>
            <a:spLocks noGrp="1" noChangeArrowheads="1"/>
          </p:cNvSpPr>
          <p:nvPr>
            <p:ph idx="1"/>
          </p:nvPr>
        </p:nvSpPr>
        <p:spPr>
          <a:xfrm>
            <a:off x="507206" y="1993392"/>
            <a:ext cx="8065294" cy="4712207"/>
          </a:xfrm>
        </p:spPr>
        <p:txBody>
          <a:bodyPr>
            <a:normAutofit/>
          </a:bodyPr>
          <a:lstStyle/>
          <a:p>
            <a:pPr>
              <a:lnSpc>
                <a:spcPct val="90000"/>
              </a:lnSpc>
              <a:buFontTx/>
              <a:buBlip>
                <a:blip r:embed="rId3"/>
              </a:buBlip>
            </a:pPr>
            <a:r>
              <a:rPr lang="en-US" dirty="0"/>
              <a:t>Positive Profile of the Person</a:t>
            </a:r>
          </a:p>
          <a:p>
            <a:pPr>
              <a:lnSpc>
                <a:spcPct val="90000"/>
              </a:lnSpc>
              <a:buFontTx/>
              <a:buBlip>
                <a:blip r:embed="rId3"/>
              </a:buBlip>
            </a:pPr>
            <a:r>
              <a:rPr lang="en-US" dirty="0"/>
              <a:t>Inclusion of Significant Others</a:t>
            </a:r>
          </a:p>
          <a:p>
            <a:pPr>
              <a:lnSpc>
                <a:spcPct val="90000"/>
              </a:lnSpc>
              <a:buFontTx/>
              <a:buBlip>
                <a:blip r:embed="rId3"/>
              </a:buBlip>
            </a:pPr>
            <a:r>
              <a:rPr lang="en-US" dirty="0"/>
              <a:t>Capacity Focus</a:t>
            </a:r>
          </a:p>
          <a:p>
            <a:pPr>
              <a:lnSpc>
                <a:spcPct val="90000"/>
              </a:lnSpc>
              <a:buFontTx/>
              <a:buBlip>
                <a:blip r:embed="rId3"/>
              </a:buBlip>
            </a:pPr>
            <a:r>
              <a:rPr lang="en-US" dirty="0"/>
              <a:t>Contribution &amp; Citizenship</a:t>
            </a:r>
          </a:p>
          <a:p>
            <a:pPr>
              <a:lnSpc>
                <a:spcPct val="90000"/>
              </a:lnSpc>
              <a:buFontTx/>
              <a:buBlip>
                <a:blip r:embed="rId3"/>
              </a:buBlip>
            </a:pPr>
            <a:r>
              <a:rPr lang="en-US" dirty="0"/>
              <a:t>Natural Communities</a:t>
            </a:r>
          </a:p>
          <a:p>
            <a:pPr>
              <a:lnSpc>
                <a:spcPct val="90000"/>
              </a:lnSpc>
              <a:buFontTx/>
              <a:buBlip>
                <a:blip r:embed="rId3"/>
              </a:buBlip>
            </a:pPr>
            <a:r>
              <a:rPr lang="en-US" dirty="0"/>
              <a:t>Network of Support</a:t>
            </a:r>
          </a:p>
          <a:p>
            <a:pPr>
              <a:lnSpc>
                <a:spcPct val="90000"/>
              </a:lnSpc>
              <a:buFontTx/>
              <a:buBlip>
                <a:blip r:embed="rId3"/>
              </a:buBlip>
            </a:pPr>
            <a:r>
              <a:rPr lang="en-US" dirty="0"/>
              <a:t>Realignment of Traditional Structures</a:t>
            </a:r>
          </a:p>
          <a:p>
            <a:pPr algn="ctr">
              <a:lnSpc>
                <a:spcPct val="90000"/>
              </a:lnSpc>
              <a:buFontTx/>
              <a:buNone/>
            </a:pPr>
            <a:r>
              <a:rPr lang="en-US" sz="1600" dirty="0"/>
              <a:t>Blessing Consulting Group 2006</a:t>
            </a:r>
          </a:p>
          <a:p>
            <a:pPr>
              <a:lnSpc>
                <a:spcPct val="90000"/>
              </a:lnSpc>
            </a:pPr>
            <a:r>
              <a:rPr lang="en-US" sz="2000" b="1" dirty="0">
                <a:solidFill>
                  <a:srgbClr val="C00000"/>
                </a:solidFill>
              </a:rPr>
              <a:t>Question: Tell us About Your Person-Centered Experience? </a:t>
            </a:r>
          </a:p>
        </p:txBody>
      </p:sp>
      <p:pic>
        <p:nvPicPr>
          <p:cNvPr id="6" name="Picture 5" descr="A person reading a newspaper&#10;&#10;Description automatically generated">
            <a:extLst>
              <a:ext uri="{FF2B5EF4-FFF2-40B4-BE49-F238E27FC236}">
                <a16:creationId xmlns:a16="http://schemas.microsoft.com/office/drawing/2014/main" id="{E7BEB4C1-C8BE-2188-EAD7-30F6EADDF2CA}"/>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5219943" y="1993393"/>
            <a:ext cx="3431138" cy="2286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2286000"/>
          </a:xfrm>
        </p:spPr>
        <p:txBody>
          <a:bodyPr>
            <a:noAutofit/>
          </a:bodyPr>
          <a:lstStyle/>
          <a:p>
            <a:r>
              <a:rPr lang="en-US" sz="4000" dirty="0"/>
              <a:t>From Normalization to Social Role Valorization (SRV)</a:t>
            </a:r>
            <a:br>
              <a:rPr lang="en-US" sz="4000" dirty="0"/>
            </a:br>
            <a:r>
              <a:rPr lang="en-US" sz="4000" dirty="0"/>
              <a:t>Wolf </a:t>
            </a:r>
            <a:r>
              <a:rPr lang="en-US" sz="4000" dirty="0" err="1"/>
              <a:t>Wolfensberger</a:t>
            </a:r>
            <a:r>
              <a:rPr lang="en-US" sz="4000" dirty="0"/>
              <a:t>  - 1970’s to Now</a:t>
            </a:r>
            <a:br>
              <a:rPr lang="en-US" sz="2000" dirty="0"/>
            </a:br>
            <a:endParaRPr lang="en-US" sz="2000" dirty="0"/>
          </a:p>
        </p:txBody>
      </p:sp>
      <p:sp>
        <p:nvSpPr>
          <p:cNvPr id="3" name="Content Placeholder 2"/>
          <p:cNvSpPr>
            <a:spLocks noGrp="1"/>
          </p:cNvSpPr>
          <p:nvPr>
            <p:ph idx="1"/>
          </p:nvPr>
        </p:nvSpPr>
        <p:spPr>
          <a:xfrm>
            <a:off x="457200" y="2438400"/>
            <a:ext cx="8229600" cy="3687763"/>
          </a:xfrm>
        </p:spPr>
        <p:txBody>
          <a:bodyPr/>
          <a:lstStyle/>
          <a:p>
            <a:pPr marL="0" indent="0">
              <a:buNone/>
            </a:pPr>
            <a:endParaRPr lang="en-US" dirty="0"/>
          </a:p>
          <a:p>
            <a:r>
              <a:rPr lang="en-US" dirty="0"/>
              <a:t>*Normalization – Presence in Community</a:t>
            </a:r>
          </a:p>
          <a:p>
            <a:r>
              <a:rPr lang="en-US" dirty="0"/>
              <a:t>*</a:t>
            </a:r>
            <a:r>
              <a:rPr lang="en-US" dirty="0" err="1"/>
              <a:t>Wolfensberger</a:t>
            </a:r>
            <a:r>
              <a:rPr lang="en-US" dirty="0"/>
              <a:t> – Presence is NOT Enough</a:t>
            </a:r>
          </a:p>
          <a:p>
            <a:r>
              <a:rPr lang="en-US" dirty="0"/>
              <a:t>*Devaluation Still Exists and is the Enemy</a:t>
            </a:r>
          </a:p>
          <a:p>
            <a:r>
              <a:rPr lang="en-US" dirty="0"/>
              <a:t>*Combat Devaluation and Devalued Roles</a:t>
            </a:r>
          </a:p>
          <a:p>
            <a:r>
              <a:rPr lang="en-US" dirty="0"/>
              <a:t>*Social Role Valorization (Valued Roles)</a:t>
            </a:r>
          </a:p>
        </p:txBody>
      </p:sp>
    </p:spTree>
    <p:extLst>
      <p:ext uri="{BB962C8B-B14F-4D97-AF65-F5344CB8AC3E}">
        <p14:creationId xmlns:p14="http://schemas.microsoft.com/office/powerpoint/2010/main" val="114360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7813"/>
            <a:ext cx="8229600" cy="1169987"/>
          </a:xfrm>
        </p:spPr>
        <p:txBody>
          <a:bodyPr/>
          <a:lstStyle/>
          <a:p>
            <a:pPr eaLnBrk="1" hangingPunct="1">
              <a:defRPr/>
            </a:pPr>
            <a:r>
              <a:rPr lang="en-US" sz="2800" dirty="0"/>
              <a:t>Devalued Roles – Can Have More Than One</a:t>
            </a:r>
          </a:p>
        </p:txBody>
      </p:sp>
      <p:sp>
        <p:nvSpPr>
          <p:cNvPr id="6147" name="Rectangle 3"/>
          <p:cNvSpPr>
            <a:spLocks noGrp="1" noChangeArrowheads="1"/>
          </p:cNvSpPr>
          <p:nvPr>
            <p:ph idx="1"/>
          </p:nvPr>
        </p:nvSpPr>
        <p:spPr>
          <a:xfrm>
            <a:off x="457200" y="1371600"/>
            <a:ext cx="8229600" cy="5486400"/>
          </a:xfrm>
        </p:spPr>
        <p:txBody>
          <a:bodyPr>
            <a:normAutofit/>
          </a:bodyPr>
          <a:lstStyle/>
          <a:p>
            <a:pPr marL="609600" indent="-609600" eaLnBrk="1" hangingPunct="1">
              <a:buClr>
                <a:schemeClr val="tx1"/>
              </a:buClr>
              <a:buFont typeface="Wingdings" panose="05000000000000000000" pitchFamily="2" charset="2"/>
              <a:buAutoNum type="arabicPeriod"/>
              <a:defRPr/>
            </a:pPr>
            <a:r>
              <a:rPr lang="en-US" sz="2400" dirty="0"/>
              <a:t>Non or subhuman (vegetable/object), alien</a:t>
            </a:r>
          </a:p>
          <a:p>
            <a:pPr marL="609600" indent="-609600" eaLnBrk="1" hangingPunct="1">
              <a:buClr>
                <a:schemeClr val="tx1"/>
              </a:buClr>
              <a:buFont typeface="Wingdings" panose="05000000000000000000" pitchFamily="2" charset="2"/>
              <a:buAutoNum type="arabicPeriod"/>
              <a:defRPr/>
            </a:pPr>
            <a:r>
              <a:rPr lang="en-US" sz="2400" dirty="0"/>
              <a:t>Menace</a:t>
            </a:r>
          </a:p>
          <a:p>
            <a:pPr marL="609600" indent="-609600" eaLnBrk="1" hangingPunct="1">
              <a:buClr>
                <a:schemeClr val="tx1"/>
              </a:buClr>
              <a:buFont typeface="Wingdings" panose="05000000000000000000" pitchFamily="2" charset="2"/>
              <a:buAutoNum type="arabicPeriod"/>
              <a:defRPr/>
            </a:pPr>
            <a:r>
              <a:rPr lang="en-US" sz="2400" dirty="0"/>
              <a:t>Waste, Garbage, Discard</a:t>
            </a:r>
          </a:p>
          <a:p>
            <a:pPr marL="609600" indent="-609600" eaLnBrk="1" hangingPunct="1">
              <a:buClr>
                <a:schemeClr val="tx1"/>
              </a:buClr>
              <a:buFont typeface="Wingdings" panose="05000000000000000000" pitchFamily="2" charset="2"/>
              <a:buAutoNum type="arabicPeriod"/>
              <a:defRPr/>
            </a:pPr>
            <a:r>
              <a:rPr lang="en-US" sz="2400" dirty="0"/>
              <a:t>Ridicule</a:t>
            </a:r>
          </a:p>
          <a:p>
            <a:pPr marL="609600" indent="-609600" eaLnBrk="1" hangingPunct="1">
              <a:buClr>
                <a:schemeClr val="tx1"/>
              </a:buClr>
              <a:buFont typeface="Wingdings" panose="05000000000000000000" pitchFamily="2" charset="2"/>
              <a:buAutoNum type="arabicPeriod"/>
              <a:defRPr/>
            </a:pPr>
            <a:r>
              <a:rPr lang="en-US" sz="2400" dirty="0"/>
              <a:t>Pity</a:t>
            </a:r>
          </a:p>
          <a:p>
            <a:pPr marL="609600" indent="-609600" eaLnBrk="1" hangingPunct="1">
              <a:buClr>
                <a:schemeClr val="tx1"/>
              </a:buClr>
              <a:buFont typeface="Wingdings" panose="05000000000000000000" pitchFamily="2" charset="2"/>
              <a:buAutoNum type="arabicPeriod"/>
              <a:defRPr/>
            </a:pPr>
            <a:r>
              <a:rPr lang="en-US" sz="2400" dirty="0"/>
              <a:t>Charity</a:t>
            </a:r>
          </a:p>
          <a:p>
            <a:pPr marL="609600" indent="-609600" eaLnBrk="1" hangingPunct="1">
              <a:buClr>
                <a:schemeClr val="tx1"/>
              </a:buClr>
              <a:buFont typeface="Wingdings" panose="05000000000000000000" pitchFamily="2" charset="2"/>
              <a:buAutoNum type="arabicPeriod"/>
              <a:defRPr/>
            </a:pPr>
            <a:r>
              <a:rPr lang="en-US" sz="2400" dirty="0"/>
              <a:t>Child – a. Eternal b. Once Again</a:t>
            </a:r>
          </a:p>
          <a:p>
            <a:pPr marL="609600" indent="-609600" eaLnBrk="1" hangingPunct="1">
              <a:buClr>
                <a:schemeClr val="tx1"/>
              </a:buClr>
              <a:buFont typeface="Wingdings" panose="05000000000000000000" pitchFamily="2" charset="2"/>
              <a:buAutoNum type="arabicPeriod"/>
              <a:defRPr/>
            </a:pPr>
            <a:r>
              <a:rPr lang="en-US" sz="2400" dirty="0"/>
              <a:t>Sick/Diseased </a:t>
            </a:r>
          </a:p>
          <a:p>
            <a:pPr marL="609600" indent="-609600" eaLnBrk="1" hangingPunct="1">
              <a:buClr>
                <a:schemeClr val="tx1"/>
              </a:buClr>
              <a:buFont typeface="Wingdings" panose="05000000000000000000" pitchFamily="2" charset="2"/>
              <a:buAutoNum type="arabicPeriod"/>
              <a:defRPr/>
            </a:pPr>
            <a:r>
              <a:rPr lang="en-US" sz="2400" dirty="0"/>
              <a:t>Dying, or Already Dead</a:t>
            </a:r>
          </a:p>
          <a:p>
            <a:pPr marL="0" indent="0" algn="ctr" eaLnBrk="1" hangingPunct="1">
              <a:buClr>
                <a:schemeClr val="tx1"/>
              </a:buClr>
              <a:buFont typeface="Wingdings" panose="05000000000000000000" pitchFamily="2" charset="2"/>
              <a:buNone/>
              <a:defRPr/>
            </a:pPr>
            <a:r>
              <a:rPr lang="en-US" sz="2800" b="1" dirty="0"/>
              <a:t>AVOID AT ALL COSTS</a:t>
            </a:r>
          </a:p>
          <a:p>
            <a:pPr marL="0" indent="0" algn="ctr" eaLnBrk="1" hangingPunct="1">
              <a:buClr>
                <a:schemeClr val="tx1"/>
              </a:buClr>
              <a:buFont typeface="Wingdings" panose="05000000000000000000" pitchFamily="2" charset="2"/>
              <a:buNone/>
              <a:defRPr/>
            </a:pPr>
            <a:r>
              <a:rPr lang="en-US" sz="2800" b="1" dirty="0">
                <a:solidFill>
                  <a:srgbClr val="C00000"/>
                </a:solidFill>
              </a:rPr>
              <a:t>Question – What Role(s) Have You Been Caste Into?</a:t>
            </a:r>
          </a:p>
        </p:txBody>
      </p:sp>
    </p:spTree>
    <p:extLst>
      <p:ext uri="{BB962C8B-B14F-4D97-AF65-F5344CB8AC3E}">
        <p14:creationId xmlns:p14="http://schemas.microsoft.com/office/powerpoint/2010/main" val="2894480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eaLnBrk="1" fontAlgn="auto" hangingPunct="1">
              <a:spcAft>
                <a:spcPts val="0"/>
              </a:spcAft>
              <a:defRPr/>
            </a:pPr>
            <a:r>
              <a:rPr lang="en-US" dirty="0"/>
              <a:t>A Brief Definition of </a:t>
            </a:r>
            <a:br>
              <a:rPr lang="en-US" dirty="0"/>
            </a:br>
            <a:r>
              <a:rPr lang="en-US" dirty="0"/>
              <a:t>Social Role Valorization (SRV)</a:t>
            </a:r>
          </a:p>
        </p:txBody>
      </p:sp>
      <p:sp>
        <p:nvSpPr>
          <p:cNvPr id="18435" name="Rectangle 3"/>
          <p:cNvSpPr>
            <a:spLocks noGrp="1" noChangeArrowheads="1"/>
          </p:cNvSpPr>
          <p:nvPr>
            <p:ph idx="1"/>
          </p:nvPr>
        </p:nvSpPr>
        <p:spPr/>
        <p:txBody>
          <a:bodyPr/>
          <a:lstStyle/>
          <a:p>
            <a:pPr eaLnBrk="1" hangingPunct="1">
              <a:buFontTx/>
              <a:buNone/>
            </a:pPr>
            <a:endParaRPr lang="en-US" altLang="en-US" dirty="0"/>
          </a:p>
          <a:p>
            <a:pPr algn="ctr" eaLnBrk="1" hangingPunct="1">
              <a:buFontTx/>
              <a:buNone/>
            </a:pPr>
            <a:r>
              <a:rPr lang="en-US" altLang="en-US" dirty="0"/>
              <a:t>The Pursuit of the Good Things in Life For </a:t>
            </a:r>
          </a:p>
          <a:p>
            <a:pPr algn="ctr" eaLnBrk="1" hangingPunct="1">
              <a:buFontTx/>
              <a:buNone/>
            </a:pPr>
            <a:r>
              <a:rPr lang="en-US" altLang="en-US" dirty="0"/>
              <a:t>People Via The Pursuit of Valued Social </a:t>
            </a:r>
          </a:p>
          <a:p>
            <a:pPr algn="ctr" eaLnBrk="1" hangingPunct="1">
              <a:buFontTx/>
              <a:buNone/>
            </a:pPr>
            <a:r>
              <a:rPr lang="en-US" altLang="en-US" dirty="0"/>
              <a:t>Roles For Them</a:t>
            </a:r>
          </a:p>
        </p:txBody>
      </p:sp>
      <p:pic>
        <p:nvPicPr>
          <p:cNvPr id="18436" name="Picture 4" descr="MCj0437636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4114800"/>
            <a:ext cx="21336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66943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8229600" cy="715962"/>
          </a:xfrm>
        </p:spPr>
        <p:txBody>
          <a:bodyPr/>
          <a:lstStyle/>
          <a:p>
            <a:r>
              <a:rPr lang="en-US" altLang="en-US" sz="3600" dirty="0"/>
              <a:t>The “Good Things of Life” For Most People</a:t>
            </a:r>
          </a:p>
        </p:txBody>
      </p:sp>
      <p:sp>
        <p:nvSpPr>
          <p:cNvPr id="17411" name="Content Placeholder 2"/>
          <p:cNvSpPr>
            <a:spLocks noGrp="1"/>
          </p:cNvSpPr>
          <p:nvPr>
            <p:ph sz="half" idx="1"/>
          </p:nvPr>
        </p:nvSpPr>
        <p:spPr>
          <a:xfrm>
            <a:off x="457200" y="1219200"/>
            <a:ext cx="4038600" cy="4906963"/>
          </a:xfrm>
        </p:spPr>
        <p:txBody>
          <a:bodyPr>
            <a:normAutofit lnSpcReduction="10000"/>
          </a:bodyPr>
          <a:lstStyle/>
          <a:p>
            <a:pPr eaLnBrk="1" hangingPunct="1">
              <a:lnSpc>
                <a:spcPct val="90000"/>
              </a:lnSpc>
              <a:buClr>
                <a:schemeClr val="tx1"/>
              </a:buClr>
              <a:buFont typeface="Arial" panose="020B0604020202020204" pitchFamily="34" charset="0"/>
              <a:buChar char="☺"/>
            </a:pPr>
            <a:r>
              <a:rPr lang="en-US" altLang="en-US" sz="2000" dirty="0"/>
              <a:t>Good Health</a:t>
            </a:r>
          </a:p>
          <a:p>
            <a:pPr eaLnBrk="1" hangingPunct="1">
              <a:lnSpc>
                <a:spcPct val="90000"/>
              </a:lnSpc>
              <a:buClr>
                <a:schemeClr val="tx1"/>
              </a:buClr>
              <a:buFont typeface="Arial" panose="020B0604020202020204" pitchFamily="34" charset="0"/>
              <a:buChar char="☺"/>
            </a:pPr>
            <a:r>
              <a:rPr lang="en-US" altLang="en-US" sz="2000" dirty="0"/>
              <a:t>Security, Safety, Protection</a:t>
            </a:r>
          </a:p>
          <a:p>
            <a:pPr eaLnBrk="1" hangingPunct="1">
              <a:lnSpc>
                <a:spcPct val="90000"/>
              </a:lnSpc>
              <a:buClr>
                <a:schemeClr val="tx1"/>
              </a:buClr>
              <a:buFont typeface="Arial" panose="020B0604020202020204" pitchFamily="34" charset="0"/>
              <a:buChar char="☺"/>
            </a:pPr>
            <a:r>
              <a:rPr lang="en-US" altLang="en-US" sz="2000" dirty="0"/>
              <a:t>A Home</a:t>
            </a:r>
          </a:p>
          <a:p>
            <a:pPr eaLnBrk="1" hangingPunct="1">
              <a:lnSpc>
                <a:spcPct val="90000"/>
              </a:lnSpc>
              <a:buClr>
                <a:schemeClr val="tx1"/>
              </a:buClr>
              <a:buFont typeface="Arial" panose="020B0604020202020204" pitchFamily="34" charset="0"/>
              <a:buChar char="☺"/>
            </a:pPr>
            <a:r>
              <a:rPr lang="en-US" altLang="en-US" sz="2000" dirty="0"/>
              <a:t>Friends, Family, Loved Ones</a:t>
            </a:r>
          </a:p>
          <a:p>
            <a:pPr eaLnBrk="1" hangingPunct="1">
              <a:lnSpc>
                <a:spcPct val="90000"/>
              </a:lnSpc>
              <a:buClr>
                <a:schemeClr val="tx1"/>
              </a:buClr>
              <a:buFont typeface="Arial" panose="020B0604020202020204" pitchFamily="34" charset="0"/>
              <a:buChar char="☺"/>
            </a:pPr>
            <a:r>
              <a:rPr lang="en-US" altLang="en-US" sz="2000" dirty="0"/>
              <a:t>Belonging in an Intimate Group</a:t>
            </a:r>
          </a:p>
          <a:p>
            <a:pPr eaLnBrk="1" hangingPunct="1">
              <a:lnSpc>
                <a:spcPct val="90000"/>
              </a:lnSpc>
              <a:buClr>
                <a:schemeClr val="tx1"/>
              </a:buClr>
              <a:buFont typeface="Arial" panose="020B0604020202020204" pitchFamily="34" charset="0"/>
              <a:buChar char="☺"/>
            </a:pPr>
            <a:r>
              <a:rPr lang="en-US" altLang="en-US" sz="2000" dirty="0"/>
              <a:t>Acceptance, Welcoming</a:t>
            </a:r>
          </a:p>
          <a:p>
            <a:pPr eaLnBrk="1" hangingPunct="1">
              <a:lnSpc>
                <a:spcPct val="90000"/>
              </a:lnSpc>
              <a:buClr>
                <a:schemeClr val="tx1"/>
              </a:buClr>
              <a:buFont typeface="Arial" panose="020B0604020202020204" pitchFamily="34" charset="0"/>
              <a:buChar char="☺"/>
            </a:pPr>
            <a:r>
              <a:rPr lang="en-US" altLang="en-US" sz="2000" dirty="0"/>
              <a:t>Not Being See as Odd, Strange</a:t>
            </a:r>
          </a:p>
          <a:p>
            <a:pPr eaLnBrk="1" hangingPunct="1">
              <a:lnSpc>
                <a:spcPct val="90000"/>
              </a:lnSpc>
              <a:buClr>
                <a:schemeClr val="tx1"/>
              </a:buClr>
              <a:buFont typeface="Arial" panose="020B0604020202020204" pitchFamily="34" charset="0"/>
              <a:buChar char="☺"/>
            </a:pPr>
            <a:r>
              <a:rPr lang="en-US" altLang="en-US" sz="2000" dirty="0"/>
              <a:t>Having a Say</a:t>
            </a:r>
          </a:p>
          <a:p>
            <a:pPr eaLnBrk="1" hangingPunct="1">
              <a:lnSpc>
                <a:spcPct val="90000"/>
              </a:lnSpc>
              <a:buClr>
                <a:schemeClr val="tx1"/>
              </a:buClr>
              <a:buFont typeface="Arial" panose="020B0604020202020204" pitchFamily="34" charset="0"/>
              <a:buChar char="☺"/>
            </a:pPr>
            <a:r>
              <a:rPr lang="en-US" altLang="en-US" sz="2000" dirty="0"/>
              <a:t>Freedom of Movement</a:t>
            </a:r>
          </a:p>
          <a:p>
            <a:pPr eaLnBrk="1" hangingPunct="1">
              <a:lnSpc>
                <a:spcPct val="90000"/>
              </a:lnSpc>
              <a:buClr>
                <a:schemeClr val="tx1"/>
              </a:buClr>
              <a:buFont typeface="Arial" panose="020B0604020202020204" pitchFamily="34" charset="0"/>
              <a:buChar char="☺"/>
            </a:pPr>
            <a:r>
              <a:rPr lang="en-US" altLang="en-US" sz="2000" dirty="0"/>
              <a:t>Access to Everyday Places in Community</a:t>
            </a:r>
          </a:p>
          <a:p>
            <a:pPr eaLnBrk="1" hangingPunct="1">
              <a:lnSpc>
                <a:spcPct val="90000"/>
              </a:lnSpc>
              <a:buClr>
                <a:schemeClr val="tx1"/>
              </a:buClr>
              <a:buFont typeface="Arial" panose="020B0604020202020204" pitchFamily="34" charset="0"/>
              <a:buChar char="☺"/>
            </a:pPr>
            <a:r>
              <a:rPr lang="en-US" altLang="en-US" sz="2000" dirty="0"/>
              <a:t>Being Treated as an Individual</a:t>
            </a:r>
          </a:p>
          <a:p>
            <a:endParaRPr lang="en-US" altLang="en-US" dirty="0"/>
          </a:p>
        </p:txBody>
      </p:sp>
      <p:sp>
        <p:nvSpPr>
          <p:cNvPr id="17412" name="Content Placeholder 3"/>
          <p:cNvSpPr>
            <a:spLocks noGrp="1"/>
          </p:cNvSpPr>
          <p:nvPr>
            <p:ph sz="half" idx="2"/>
          </p:nvPr>
        </p:nvSpPr>
        <p:spPr>
          <a:xfrm>
            <a:off x="4648200" y="1143000"/>
            <a:ext cx="4038600" cy="4983163"/>
          </a:xfrm>
        </p:spPr>
        <p:txBody>
          <a:bodyPr>
            <a:normAutofit lnSpcReduction="10000"/>
          </a:bodyPr>
          <a:lstStyle/>
          <a:p>
            <a:pPr eaLnBrk="1" hangingPunct="1">
              <a:buFont typeface="Arial" panose="020B0604020202020204" pitchFamily="34" charset="0"/>
              <a:buChar char="☺"/>
            </a:pPr>
            <a:r>
              <a:rPr lang="en-US" altLang="en-US" sz="2000" dirty="0"/>
              <a:t>Opportunities &amp; Expectations to Discover &amp; Develop One’s Talents</a:t>
            </a:r>
          </a:p>
          <a:p>
            <a:pPr eaLnBrk="1" hangingPunct="1">
              <a:buFont typeface="Arial" panose="020B0604020202020204" pitchFamily="34" charset="0"/>
              <a:buChar char="☺"/>
            </a:pPr>
            <a:r>
              <a:rPr lang="en-US" altLang="en-US" sz="2000" dirty="0"/>
              <a:t>Having Something Important to Contribute &amp; One’s Contribution Acknowledged</a:t>
            </a:r>
          </a:p>
          <a:p>
            <a:pPr eaLnBrk="1" hangingPunct="1">
              <a:buFont typeface="Arial" panose="020B0604020202020204" pitchFamily="34" charset="0"/>
              <a:buChar char="☺"/>
            </a:pPr>
            <a:r>
              <a:rPr lang="en-US" altLang="en-US" sz="2000" dirty="0"/>
              <a:t>Valued &amp; Remunerative Work</a:t>
            </a:r>
          </a:p>
          <a:p>
            <a:pPr eaLnBrk="1" hangingPunct="1">
              <a:buFont typeface="Arial" panose="020B0604020202020204" pitchFamily="34" charset="0"/>
              <a:buChar char="☺"/>
            </a:pPr>
            <a:r>
              <a:rPr lang="en-US" altLang="en-US" sz="2000" dirty="0"/>
              <a:t>Access to Valued Occupations</a:t>
            </a:r>
          </a:p>
          <a:p>
            <a:pPr eaLnBrk="1" hangingPunct="1">
              <a:buFont typeface="Arial" panose="020B0604020202020204" pitchFamily="34" charset="0"/>
              <a:buChar char="☺"/>
            </a:pPr>
            <a:r>
              <a:rPr lang="en-US" altLang="en-US" sz="2000" dirty="0"/>
              <a:t>Fair &amp; Just Treatment</a:t>
            </a:r>
          </a:p>
          <a:p>
            <a:pPr eaLnBrk="1" hangingPunct="1">
              <a:buFont typeface="Arial" panose="020B0604020202020204" pitchFamily="34" charset="0"/>
              <a:buChar char="☺"/>
            </a:pPr>
            <a:r>
              <a:rPr lang="en-US" altLang="en-US" sz="2000" dirty="0"/>
              <a:t>Respect</a:t>
            </a:r>
          </a:p>
          <a:p>
            <a:pPr eaLnBrk="1" hangingPunct="1">
              <a:buFont typeface="Arial" panose="020B0604020202020204" pitchFamily="34" charset="0"/>
              <a:buChar char="☺"/>
            </a:pPr>
            <a:r>
              <a:rPr lang="en-US" altLang="en-US" sz="2000" dirty="0"/>
              <a:t>Being Dealt With Honestly</a:t>
            </a:r>
          </a:p>
          <a:p>
            <a:pPr eaLnBrk="1" hangingPunct="1">
              <a:buFont typeface="Arial" panose="020B0604020202020204" pitchFamily="34" charset="0"/>
              <a:buChar char="☺"/>
            </a:pPr>
            <a:r>
              <a:rPr lang="en-US" altLang="en-US" sz="2000" dirty="0"/>
              <a:t>Transcendent Belief System</a:t>
            </a:r>
          </a:p>
        </p:txBody>
      </p:sp>
    </p:spTree>
    <p:extLst>
      <p:ext uri="{BB962C8B-B14F-4D97-AF65-F5344CB8AC3E}">
        <p14:creationId xmlns:p14="http://schemas.microsoft.com/office/powerpoint/2010/main" val="1224802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r>
              <a:rPr lang="en-US" sz="4000" dirty="0"/>
              <a:t>Valued Role Areas of Life:</a:t>
            </a:r>
          </a:p>
        </p:txBody>
      </p:sp>
      <p:sp>
        <p:nvSpPr>
          <p:cNvPr id="9219" name="Rectangle 3"/>
          <p:cNvSpPr>
            <a:spLocks noGrp="1" noChangeArrowheads="1"/>
          </p:cNvSpPr>
          <p:nvPr>
            <p:ph idx="1"/>
          </p:nvPr>
        </p:nvSpPr>
        <p:spPr>
          <a:xfrm>
            <a:off x="507206" y="1993393"/>
            <a:ext cx="8065294" cy="4255007"/>
          </a:xfrm>
        </p:spPr>
        <p:txBody>
          <a:bodyPr>
            <a:normAutofit lnSpcReduction="10000"/>
          </a:bodyPr>
          <a:lstStyle/>
          <a:p>
            <a:pPr>
              <a:lnSpc>
                <a:spcPct val="90000"/>
              </a:lnSpc>
              <a:buFontTx/>
              <a:buNone/>
            </a:pPr>
            <a:r>
              <a:rPr lang="en-US" dirty="0"/>
              <a:t>1. Home &amp; Neighborhood</a:t>
            </a:r>
          </a:p>
          <a:p>
            <a:pPr>
              <a:lnSpc>
                <a:spcPct val="90000"/>
              </a:lnSpc>
              <a:buFontTx/>
              <a:buNone/>
            </a:pPr>
            <a:r>
              <a:rPr lang="en-US" dirty="0"/>
              <a:t>2. Family &amp; Friends</a:t>
            </a:r>
          </a:p>
          <a:p>
            <a:pPr>
              <a:lnSpc>
                <a:spcPct val="90000"/>
              </a:lnSpc>
              <a:buFontTx/>
              <a:buNone/>
            </a:pPr>
            <a:r>
              <a:rPr lang="en-US" dirty="0"/>
              <a:t>3. Work</a:t>
            </a:r>
          </a:p>
          <a:p>
            <a:pPr>
              <a:lnSpc>
                <a:spcPct val="90000"/>
              </a:lnSpc>
              <a:buFontTx/>
              <a:buNone/>
            </a:pPr>
            <a:r>
              <a:rPr lang="en-US" dirty="0"/>
              <a:t>4. Learning</a:t>
            </a:r>
          </a:p>
          <a:p>
            <a:pPr>
              <a:lnSpc>
                <a:spcPct val="90000"/>
              </a:lnSpc>
              <a:buFontTx/>
              <a:buNone/>
            </a:pPr>
            <a:r>
              <a:rPr lang="en-US" dirty="0"/>
              <a:t>5. Spiritual &amp; Religious</a:t>
            </a:r>
          </a:p>
          <a:p>
            <a:pPr>
              <a:lnSpc>
                <a:spcPct val="90000"/>
              </a:lnSpc>
              <a:buFontTx/>
              <a:buNone/>
            </a:pPr>
            <a:r>
              <a:rPr lang="en-US" dirty="0"/>
              <a:t>6. Community Association</a:t>
            </a:r>
          </a:p>
          <a:p>
            <a:pPr>
              <a:lnSpc>
                <a:spcPct val="90000"/>
              </a:lnSpc>
              <a:buFontTx/>
              <a:buNone/>
            </a:pPr>
            <a:r>
              <a:rPr lang="en-US" dirty="0"/>
              <a:t>7. Sports &amp; Fitness</a:t>
            </a:r>
          </a:p>
          <a:p>
            <a:pPr>
              <a:lnSpc>
                <a:spcPct val="90000"/>
              </a:lnSpc>
              <a:buFontTx/>
              <a:buNone/>
            </a:pPr>
            <a:r>
              <a:rPr lang="en-US" dirty="0"/>
              <a:t>8. Creative Expression</a:t>
            </a:r>
          </a:p>
          <a:p>
            <a:pPr>
              <a:lnSpc>
                <a:spcPct val="90000"/>
              </a:lnSpc>
            </a:pPr>
            <a:r>
              <a:rPr lang="en-US" b="1" dirty="0">
                <a:solidFill>
                  <a:srgbClr val="C00000"/>
                </a:solidFill>
              </a:rPr>
              <a:t>Question: What are your valued roles?</a:t>
            </a:r>
          </a:p>
          <a:p>
            <a:pPr>
              <a:lnSpc>
                <a:spcPct val="90000"/>
              </a:lnSpc>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z="3600" dirty="0"/>
              <a:t>Key Principles – Raise Your Consciousness</a:t>
            </a:r>
          </a:p>
        </p:txBody>
      </p:sp>
      <p:sp>
        <p:nvSpPr>
          <p:cNvPr id="20483" name="Content Placeholder 2"/>
          <p:cNvSpPr>
            <a:spLocks noGrp="1"/>
          </p:cNvSpPr>
          <p:nvPr>
            <p:ph idx="1"/>
          </p:nvPr>
        </p:nvSpPr>
        <p:spPr>
          <a:xfrm>
            <a:off x="457200" y="1828800"/>
            <a:ext cx="8229600" cy="4800600"/>
          </a:xfrm>
        </p:spPr>
        <p:txBody>
          <a:bodyPr>
            <a:normAutofit/>
          </a:bodyPr>
          <a:lstStyle/>
          <a:p>
            <a:r>
              <a:rPr lang="en-US" altLang="en-US" sz="2800" dirty="0"/>
              <a:t>*Citizenship NOT Client-hood</a:t>
            </a:r>
          </a:p>
          <a:p>
            <a:r>
              <a:rPr lang="en-US" altLang="en-US" sz="2800" dirty="0"/>
              <a:t>*Culturally Valued Analogue (CVA) – What would    </a:t>
            </a:r>
          </a:p>
          <a:p>
            <a:r>
              <a:rPr lang="en-US" altLang="en-US" sz="2800" dirty="0"/>
              <a:t>   persons who are valued do (no less)</a:t>
            </a:r>
          </a:p>
          <a:p>
            <a:r>
              <a:rPr lang="en-US" altLang="en-US" sz="2800" dirty="0"/>
              <a:t>*Age-Appropriate (NOT Mental Age)</a:t>
            </a:r>
          </a:p>
          <a:p>
            <a:r>
              <a:rPr lang="en-US" altLang="en-US" sz="2800" dirty="0"/>
              <a:t>*Valued NOT Devalued Roles</a:t>
            </a:r>
          </a:p>
          <a:p>
            <a:r>
              <a:rPr lang="en-US" altLang="en-US" sz="2800" dirty="0"/>
              <a:t>*High Expectations</a:t>
            </a:r>
          </a:p>
          <a:p>
            <a:r>
              <a:rPr lang="en-US" altLang="en-US" sz="2800" dirty="0"/>
              <a:t>*Positive NOT Negative Image Enhancement</a:t>
            </a:r>
          </a:p>
          <a:p>
            <a:r>
              <a:rPr lang="en-US" altLang="en-US" sz="2800" dirty="0"/>
              <a:t>*Competence and Skills Enhancement</a:t>
            </a:r>
          </a:p>
          <a:p>
            <a:r>
              <a:rPr lang="en-US" altLang="en-US" sz="2800" dirty="0"/>
              <a:t>*Friendship &amp;Relationships with Valued Others</a:t>
            </a:r>
          </a:p>
        </p:txBody>
      </p:sp>
    </p:spTree>
    <p:extLst>
      <p:ext uri="{BB962C8B-B14F-4D97-AF65-F5344CB8AC3E}">
        <p14:creationId xmlns:p14="http://schemas.microsoft.com/office/powerpoint/2010/main" val="2433500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0DB908-C46E-52AF-816B-F833D783AE9B}"/>
              </a:ext>
            </a:extLst>
          </p:cNvPr>
          <p:cNvSpPr>
            <a:spLocks noGrp="1"/>
          </p:cNvSpPr>
          <p:nvPr>
            <p:ph type="title"/>
          </p:nvPr>
        </p:nvSpPr>
        <p:spPr/>
        <p:txBody>
          <a:bodyPr/>
          <a:lstStyle/>
          <a:p>
            <a:r>
              <a:rPr lang="en-US" dirty="0"/>
              <a:t>Last Words &amp; Ending Comments</a:t>
            </a:r>
          </a:p>
        </p:txBody>
      </p:sp>
      <p:pic>
        <p:nvPicPr>
          <p:cNvPr id="1026" name="Picture 2" descr="Image result for picure shawn aleong">
            <a:extLst>
              <a:ext uri="{FF2B5EF4-FFF2-40B4-BE49-F238E27FC236}">
                <a16:creationId xmlns:a16="http://schemas.microsoft.com/office/drawing/2014/main" id="{EA6AFA83-BB09-B513-9814-95AFB3D96BE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62200" y="3647419"/>
            <a:ext cx="3291840" cy="219456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5F6C77D-A04B-42E8-D69D-7FE8305F0895}"/>
              </a:ext>
            </a:extLst>
          </p:cNvPr>
          <p:cNvSpPr txBox="1"/>
          <p:nvPr/>
        </p:nvSpPr>
        <p:spPr>
          <a:xfrm>
            <a:off x="2209800" y="1981200"/>
            <a:ext cx="4648200" cy="1569660"/>
          </a:xfrm>
          <a:prstGeom prst="rect">
            <a:avLst/>
          </a:prstGeom>
          <a:noFill/>
        </p:spPr>
        <p:txBody>
          <a:bodyPr wrap="square">
            <a:spAutoFit/>
          </a:bodyPr>
          <a:lstStyle/>
          <a:p>
            <a:pPr algn="l"/>
            <a:r>
              <a:rPr lang="en-US" sz="2400" b="0" i="0" dirty="0">
                <a:solidFill>
                  <a:srgbClr val="9E1B34"/>
                </a:solidFill>
                <a:effectLst/>
                <a:latin typeface="OpenSans"/>
              </a:rPr>
              <a:t>Temple student Shawn </a:t>
            </a:r>
            <a:r>
              <a:rPr lang="en-US" sz="2400" b="0" i="0" dirty="0" err="1">
                <a:solidFill>
                  <a:srgbClr val="9E1B34"/>
                </a:solidFill>
                <a:effectLst/>
                <a:latin typeface="OpenSans"/>
              </a:rPr>
              <a:t>Aleong</a:t>
            </a:r>
            <a:r>
              <a:rPr lang="en-US" sz="2400" b="0" i="0" dirty="0">
                <a:solidFill>
                  <a:srgbClr val="9E1B34"/>
                </a:solidFill>
                <a:effectLst/>
                <a:latin typeface="OpenSans"/>
              </a:rPr>
              <a:t> named to President Biden’s Committee for People with Intellectual Disabilities</a:t>
            </a:r>
          </a:p>
        </p:txBody>
      </p:sp>
    </p:spTree>
    <p:extLst>
      <p:ext uri="{BB962C8B-B14F-4D97-AF65-F5344CB8AC3E}">
        <p14:creationId xmlns:p14="http://schemas.microsoft.com/office/powerpoint/2010/main" val="282165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dirty="0">
                <a:latin typeface="Copperplate Gothic Bold" pitchFamily="34" charset="0"/>
              </a:rPr>
              <a:t>What are the Barriers?</a:t>
            </a:r>
          </a:p>
        </p:txBody>
      </p:sp>
      <p:sp>
        <p:nvSpPr>
          <p:cNvPr id="69635" name="Rectangle 3"/>
          <p:cNvSpPr>
            <a:spLocks noGrp="1" noChangeArrowheads="1"/>
          </p:cNvSpPr>
          <p:nvPr>
            <p:ph idx="1"/>
          </p:nvPr>
        </p:nvSpPr>
        <p:spPr>
          <a:xfrm>
            <a:off x="507206" y="1993393"/>
            <a:ext cx="8065294" cy="4365074"/>
          </a:xfrm>
        </p:spPr>
        <p:txBody>
          <a:bodyPr>
            <a:normAutofit lnSpcReduction="10000"/>
          </a:bodyPr>
          <a:lstStyle/>
          <a:p>
            <a:pPr>
              <a:lnSpc>
                <a:spcPct val="90000"/>
              </a:lnSpc>
            </a:pPr>
            <a:r>
              <a:rPr lang="en-US" dirty="0"/>
              <a:t>Continued isolation and exclusion</a:t>
            </a:r>
          </a:p>
          <a:p>
            <a:pPr>
              <a:lnSpc>
                <a:spcPct val="90000"/>
              </a:lnSpc>
            </a:pPr>
            <a:r>
              <a:rPr lang="en-US" dirty="0"/>
              <a:t>Existence of segregated settings</a:t>
            </a:r>
          </a:p>
          <a:p>
            <a:pPr>
              <a:lnSpc>
                <a:spcPct val="90000"/>
              </a:lnSpc>
            </a:pPr>
            <a:r>
              <a:rPr lang="en-US" dirty="0"/>
              <a:t>Denial of individual support needs                    </a:t>
            </a:r>
          </a:p>
          <a:p>
            <a:pPr>
              <a:lnSpc>
                <a:spcPct val="90000"/>
              </a:lnSpc>
            </a:pPr>
            <a:r>
              <a:rPr lang="en-US" dirty="0"/>
              <a:t>Commodification of needs</a:t>
            </a:r>
          </a:p>
          <a:p>
            <a:pPr>
              <a:lnSpc>
                <a:spcPct val="90000"/>
              </a:lnSpc>
            </a:pPr>
            <a:r>
              <a:rPr lang="en-US" dirty="0"/>
              <a:t>Medicalization of needs</a:t>
            </a:r>
          </a:p>
          <a:p>
            <a:pPr>
              <a:lnSpc>
                <a:spcPct val="90000"/>
              </a:lnSpc>
            </a:pPr>
            <a:r>
              <a:rPr lang="en-US" dirty="0"/>
              <a:t>Misperceptions and stereotypes (Devalued Roles)</a:t>
            </a:r>
          </a:p>
          <a:p>
            <a:pPr>
              <a:lnSpc>
                <a:spcPct val="90000"/>
              </a:lnSpc>
            </a:pPr>
            <a:r>
              <a:rPr lang="en-US" dirty="0"/>
              <a:t>Lack of valued social roles</a:t>
            </a:r>
          </a:p>
          <a:p>
            <a:pPr>
              <a:lnSpc>
                <a:spcPct val="90000"/>
              </a:lnSpc>
            </a:pPr>
            <a:r>
              <a:rPr lang="en-US" dirty="0"/>
              <a:t>Devaluation and Wounding of People is the Enemy</a:t>
            </a:r>
          </a:p>
          <a:p>
            <a:pPr>
              <a:lnSpc>
                <a:spcPct val="90000"/>
              </a:lnSpc>
            </a:pPr>
            <a:r>
              <a:rPr lang="en-US" b="1" dirty="0">
                <a:solidFill>
                  <a:srgbClr val="C00000"/>
                </a:solidFill>
              </a:rPr>
              <a:t>Question – What barriers have you experienced?</a:t>
            </a:r>
          </a:p>
          <a:p>
            <a:pPr marL="0" indent="0">
              <a:lnSpc>
                <a:spcPct val="90000"/>
              </a:lnSpc>
              <a:buNone/>
            </a:pPr>
            <a:endParaRPr lang="en-US" b="1" dirty="0"/>
          </a:p>
          <a:p>
            <a:pPr>
              <a:lnSpc>
                <a:spcPct val="90000"/>
              </a:lnSpc>
            </a:pPr>
            <a:endParaRPr lang="en-US" dirty="0"/>
          </a:p>
          <a:p>
            <a:pPr>
              <a:lnSpc>
                <a:spcPct val="90000"/>
              </a:lnSpc>
            </a:pPr>
            <a:endParaRPr lang="en-US" dirty="0"/>
          </a:p>
          <a:p>
            <a:pPr>
              <a:lnSpc>
                <a:spcPct val="90000"/>
              </a:lnSpc>
            </a:pPr>
            <a:endParaRPr lang="en-US" dirty="0"/>
          </a:p>
        </p:txBody>
      </p:sp>
      <p:pic>
        <p:nvPicPr>
          <p:cNvPr id="3" name="Picture 2" descr="A picture containing text, furniture, seat, clipart&#10;&#10;Description automatically generated">
            <a:extLst>
              <a:ext uri="{FF2B5EF4-FFF2-40B4-BE49-F238E27FC236}">
                <a16:creationId xmlns:a16="http://schemas.microsoft.com/office/drawing/2014/main" id="{AC84256C-3A76-C051-70E4-CBC976E4BAD6}"/>
              </a:ext>
            </a:extLst>
          </p:cNvPr>
          <p:cNvPicPr>
            <a:picLocks noChangeAspect="1"/>
          </p:cNvPicPr>
          <p:nvPr/>
        </p:nvPicPr>
        <p:blipFill>
          <a:blip r:embed="rId3" cstate="print">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6400800" y="1893233"/>
            <a:ext cx="2438400" cy="137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9634"/>
                                        </p:tgtEl>
                                        <p:attrNameLst>
                                          <p:attrName>style.visibility</p:attrName>
                                        </p:attrNameLst>
                                      </p:cBhvr>
                                      <p:to>
                                        <p:strVal val="visible"/>
                                      </p:to>
                                    </p:set>
                                    <p:animEffect transition="in" filter="fade">
                                      <p:cBhvr>
                                        <p:cTn id="7" dur="2000"/>
                                        <p:tgtEl>
                                          <p:spTgt spid="696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9635">
                                            <p:txEl>
                                              <p:pRg st="0" end="0"/>
                                            </p:txEl>
                                          </p:spTgt>
                                        </p:tgtEl>
                                        <p:attrNameLst>
                                          <p:attrName>style.visibility</p:attrName>
                                        </p:attrNameLst>
                                      </p:cBhvr>
                                      <p:to>
                                        <p:strVal val="visible"/>
                                      </p:to>
                                    </p:set>
                                    <p:animEffect transition="in" filter="fade">
                                      <p:cBhvr>
                                        <p:cTn id="12" dur="2000"/>
                                        <p:tgtEl>
                                          <p:spTgt spid="696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9635">
                                            <p:txEl>
                                              <p:pRg st="1" end="1"/>
                                            </p:txEl>
                                          </p:spTgt>
                                        </p:tgtEl>
                                        <p:attrNameLst>
                                          <p:attrName>style.visibility</p:attrName>
                                        </p:attrNameLst>
                                      </p:cBhvr>
                                      <p:to>
                                        <p:strVal val="visible"/>
                                      </p:to>
                                    </p:set>
                                    <p:animEffect transition="in" filter="fade">
                                      <p:cBhvr>
                                        <p:cTn id="17" dur="2000"/>
                                        <p:tgtEl>
                                          <p:spTgt spid="6963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9635">
                                            <p:txEl>
                                              <p:pRg st="2" end="2"/>
                                            </p:txEl>
                                          </p:spTgt>
                                        </p:tgtEl>
                                        <p:attrNameLst>
                                          <p:attrName>style.visibility</p:attrName>
                                        </p:attrNameLst>
                                      </p:cBhvr>
                                      <p:to>
                                        <p:strVal val="visible"/>
                                      </p:to>
                                    </p:set>
                                    <p:animEffect transition="in" filter="fade">
                                      <p:cBhvr>
                                        <p:cTn id="22" dur="2000"/>
                                        <p:tgtEl>
                                          <p:spTgt spid="6963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9635">
                                            <p:txEl>
                                              <p:pRg st="3" end="3"/>
                                            </p:txEl>
                                          </p:spTgt>
                                        </p:tgtEl>
                                        <p:attrNameLst>
                                          <p:attrName>style.visibility</p:attrName>
                                        </p:attrNameLst>
                                      </p:cBhvr>
                                      <p:to>
                                        <p:strVal val="visible"/>
                                      </p:to>
                                    </p:set>
                                    <p:animEffect transition="in" filter="fade">
                                      <p:cBhvr>
                                        <p:cTn id="27" dur="2000"/>
                                        <p:tgtEl>
                                          <p:spTgt spid="6963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9635">
                                            <p:txEl>
                                              <p:pRg st="4" end="4"/>
                                            </p:txEl>
                                          </p:spTgt>
                                        </p:tgtEl>
                                        <p:attrNameLst>
                                          <p:attrName>style.visibility</p:attrName>
                                        </p:attrNameLst>
                                      </p:cBhvr>
                                      <p:to>
                                        <p:strVal val="visible"/>
                                      </p:to>
                                    </p:set>
                                    <p:animEffect transition="in" filter="fade">
                                      <p:cBhvr>
                                        <p:cTn id="32" dur="2000"/>
                                        <p:tgtEl>
                                          <p:spTgt spid="6963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9635">
                                            <p:txEl>
                                              <p:pRg st="5" end="5"/>
                                            </p:txEl>
                                          </p:spTgt>
                                        </p:tgtEl>
                                        <p:attrNameLst>
                                          <p:attrName>style.visibility</p:attrName>
                                        </p:attrNameLst>
                                      </p:cBhvr>
                                      <p:to>
                                        <p:strVal val="visible"/>
                                      </p:to>
                                    </p:set>
                                    <p:animEffect transition="in" filter="fade">
                                      <p:cBhvr>
                                        <p:cTn id="37" dur="2000"/>
                                        <p:tgtEl>
                                          <p:spTgt spid="6963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9635">
                                            <p:txEl>
                                              <p:pRg st="6" end="6"/>
                                            </p:txEl>
                                          </p:spTgt>
                                        </p:tgtEl>
                                        <p:attrNameLst>
                                          <p:attrName>style.visibility</p:attrName>
                                        </p:attrNameLst>
                                      </p:cBhvr>
                                      <p:to>
                                        <p:strVal val="visible"/>
                                      </p:to>
                                    </p:set>
                                    <p:animEffect transition="in" filter="fade">
                                      <p:cBhvr>
                                        <p:cTn id="42" dur="2000"/>
                                        <p:tgtEl>
                                          <p:spTgt spid="6963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9635">
                                            <p:txEl>
                                              <p:pRg st="7" end="7"/>
                                            </p:txEl>
                                          </p:spTgt>
                                        </p:tgtEl>
                                        <p:attrNameLst>
                                          <p:attrName>style.visibility</p:attrName>
                                        </p:attrNameLst>
                                      </p:cBhvr>
                                      <p:to>
                                        <p:strVal val="visible"/>
                                      </p:to>
                                    </p:set>
                                    <p:animEffect transition="in" filter="fade">
                                      <p:cBhvr>
                                        <p:cTn id="47" dur="2000"/>
                                        <p:tgtEl>
                                          <p:spTgt spid="69635">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69635">
                                            <p:txEl>
                                              <p:pRg st="8" end="8"/>
                                            </p:txEl>
                                          </p:spTgt>
                                        </p:tgtEl>
                                        <p:attrNameLst>
                                          <p:attrName>style.visibility</p:attrName>
                                        </p:attrNameLst>
                                      </p:cBhvr>
                                      <p:to>
                                        <p:strVal val="visible"/>
                                      </p:to>
                                    </p:set>
                                    <p:animEffect transition="in" filter="fade">
                                      <p:cBhvr>
                                        <p:cTn id="52" dur="2000"/>
                                        <p:tgtEl>
                                          <p:spTgt spid="6963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p:bldP spid="696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Values and Principles</a:t>
            </a:r>
            <a:br>
              <a:rPr lang="en-US" dirty="0"/>
            </a:br>
            <a:r>
              <a:rPr lang="en-US" dirty="0"/>
              <a:t> Directing Having a Good Life </a:t>
            </a:r>
          </a:p>
        </p:txBody>
      </p:sp>
      <p:sp>
        <p:nvSpPr>
          <p:cNvPr id="3" name="Content Placeholder 2"/>
          <p:cNvSpPr>
            <a:spLocks noGrp="1"/>
          </p:cNvSpPr>
          <p:nvPr>
            <p:ph idx="1"/>
          </p:nvPr>
        </p:nvSpPr>
        <p:spPr>
          <a:xfrm>
            <a:off x="507206" y="1993393"/>
            <a:ext cx="8065294" cy="4102607"/>
          </a:xfrm>
        </p:spPr>
        <p:txBody>
          <a:bodyPr>
            <a:noAutofit/>
          </a:bodyPr>
          <a:lstStyle/>
          <a:p>
            <a:endParaRPr lang="en-US" sz="2400" dirty="0"/>
          </a:p>
          <a:p>
            <a:r>
              <a:rPr lang="en-US" sz="2400" dirty="0"/>
              <a:t>*Everyday Lives* (1991, 2016, 2021)</a:t>
            </a:r>
          </a:p>
          <a:p>
            <a:r>
              <a:rPr lang="en-US" sz="2400" dirty="0"/>
              <a:t>*Self Determination</a:t>
            </a:r>
          </a:p>
          <a:p>
            <a:r>
              <a:rPr lang="en-US" dirty="0"/>
              <a:t>*</a:t>
            </a:r>
            <a:r>
              <a:rPr lang="en-US" sz="2400" dirty="0"/>
              <a:t>Being Person Centered</a:t>
            </a:r>
          </a:p>
          <a:p>
            <a:r>
              <a:rPr lang="en-US" sz="2400" dirty="0"/>
              <a:t>*Valued Roles</a:t>
            </a:r>
          </a:p>
          <a:p>
            <a:pPr>
              <a:buNone/>
            </a:pPr>
            <a:r>
              <a:rPr lang="en-US" sz="2400" b="1" dirty="0"/>
              <a:t>     We need to understand and embrace values/principles that help people have a “good life”, as well as be Citizens (not second class) or just human service clients. </a:t>
            </a:r>
          </a:p>
          <a:p>
            <a:pPr algn="ctr">
              <a:buNone/>
            </a:pPr>
            <a:r>
              <a:rPr lang="en-US" sz="1600" dirty="0"/>
              <a:t>*Everyday Lives: Values in Action, 2021. Pennsylvania Department of Human Services,</a:t>
            </a:r>
          </a:p>
          <a:p>
            <a:pPr algn="ctr">
              <a:buNone/>
            </a:pPr>
            <a:r>
              <a:rPr lang="en-US" sz="1600" dirty="0"/>
              <a:t> Office of Developmental Programs </a:t>
            </a:r>
            <a:br>
              <a:rPr lang="en-US" sz="2800" dirty="0"/>
            </a:br>
            <a:r>
              <a:rPr lang="en-US" sz="28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u="sng" dirty="0">
                <a:hlinkClick r:id="rId3"/>
              </a:rPr>
              <a:t>Everyday Lives: Values in Action</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 foundation of 2021 </a:t>
            </a:r>
            <a:r>
              <a:rPr lang="en-US" i="1" dirty="0"/>
              <a:t>Everyday Lives: Values In Action</a:t>
            </a:r>
            <a:r>
              <a:rPr lang="en-US" dirty="0"/>
              <a:t> is two statements: </a:t>
            </a:r>
            <a:br>
              <a:rPr lang="en-US" dirty="0"/>
            </a:br>
            <a:endParaRPr lang="en-US" dirty="0"/>
          </a:p>
          <a:p>
            <a:pPr marL="0" indent="0">
              <a:buNone/>
            </a:pPr>
            <a:r>
              <a:rPr lang="en-US" dirty="0"/>
              <a:t>1. We value what is important to people with disabilities and their families, who are striving for an everyday life.</a:t>
            </a:r>
            <a:br>
              <a:rPr lang="en-US" dirty="0"/>
            </a:br>
            <a:endParaRPr lang="en-US" dirty="0"/>
          </a:p>
          <a:p>
            <a:pPr marL="0" indent="0">
              <a:buNone/>
            </a:pPr>
            <a:r>
              <a:rPr lang="en-US" dirty="0"/>
              <a:t>2. People with disabilities have a right to an everyday life; a life that is no different than that of all other citizens.</a:t>
            </a:r>
            <a:br>
              <a:rPr lang="en-US" dirty="0"/>
            </a:br>
            <a:endParaRPr lang="en-US" dirty="0"/>
          </a:p>
          <a:p>
            <a:pPr marL="0" indent="0">
              <a:buNone/>
            </a:pPr>
            <a:r>
              <a:rPr lang="en-US" i="1" dirty="0"/>
              <a:t>Everyday Lives: Values in Action</a:t>
            </a:r>
            <a:r>
              <a:rPr lang="en-US" dirty="0"/>
              <a:t> (2021)is a guide to the Office of Developmental Programs (ODP)  as it develops policy and designs programs. </a:t>
            </a:r>
          </a:p>
        </p:txBody>
      </p:sp>
    </p:spTree>
    <p:extLst>
      <p:ext uri="{BB962C8B-B14F-4D97-AF65-F5344CB8AC3E}">
        <p14:creationId xmlns:p14="http://schemas.microsoft.com/office/powerpoint/2010/main" val="1937775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1" y="381000"/>
            <a:ext cx="8305800" cy="5940088"/>
          </a:xfrm>
          <a:prstGeom prst="rect">
            <a:avLst/>
          </a:prstGeom>
        </p:spPr>
        <p:txBody>
          <a:bodyPr wrap="square">
            <a:spAutoFit/>
          </a:bodyPr>
          <a:lstStyle/>
          <a:p>
            <a:pPr algn="ctr"/>
            <a:r>
              <a:rPr lang="en-US" sz="2400" b="1" dirty="0">
                <a:solidFill>
                  <a:srgbClr val="FF0000"/>
                </a:solidFill>
              </a:rPr>
              <a:t> DEPUTY SECRETARY’S MESSAGE</a:t>
            </a:r>
          </a:p>
          <a:p>
            <a:endParaRPr lang="en-US" sz="2400" dirty="0"/>
          </a:p>
          <a:p>
            <a:r>
              <a:rPr lang="en-US" sz="2400" dirty="0"/>
              <a:t>As we near the 30th anniversary of the adoption of Everyday Lives, the words of John McKnight included in the first Everyday Lives publication (1991) hold true: </a:t>
            </a:r>
            <a:r>
              <a:rPr lang="en-US" sz="2400" b="1" dirty="0"/>
              <a:t>“Our goal should be clear. We are seeking nothing less than a life surrounded by the richness and diversity of community. A collective life. A common life. An everyday life. A powerful life that gains its joy from the creativity and connectedness that comes when we join in association as citizens to create an inclusive world.” </a:t>
            </a:r>
          </a:p>
          <a:p>
            <a:endParaRPr lang="en-US" sz="2400" b="1" dirty="0">
              <a:solidFill>
                <a:srgbClr val="00B050"/>
              </a:solidFill>
            </a:endParaRPr>
          </a:p>
          <a:p>
            <a:r>
              <a:rPr lang="en-US" sz="2400" dirty="0"/>
              <a:t>Everyday Lives guides us in our commitment to help create a world that embraces and celebrates human differences, a world in which everyone can experience belonging.</a:t>
            </a:r>
          </a:p>
          <a:p>
            <a:endParaRPr lang="en-US" sz="2400" dirty="0"/>
          </a:p>
          <a:p>
            <a:pPr algn="ctr"/>
            <a:r>
              <a:rPr lang="en-US" sz="2000" dirty="0"/>
              <a:t>Kristin Ahrens, Deputy Secretary, Office of Developmental Programs</a:t>
            </a:r>
          </a:p>
        </p:txBody>
      </p:sp>
    </p:spTree>
    <p:extLst>
      <p:ext uri="{BB962C8B-B14F-4D97-AF65-F5344CB8AC3E}">
        <p14:creationId xmlns:p14="http://schemas.microsoft.com/office/powerpoint/2010/main" val="1415773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8BA6-3945-7450-E1AC-414C5A2A6D83}"/>
              </a:ext>
            </a:extLst>
          </p:cNvPr>
          <p:cNvSpPr>
            <a:spLocks noGrp="1"/>
          </p:cNvSpPr>
          <p:nvPr>
            <p:ph type="title"/>
          </p:nvPr>
        </p:nvSpPr>
        <p:spPr>
          <a:xfrm>
            <a:off x="492919" y="499533"/>
            <a:ext cx="8079581" cy="1583779"/>
          </a:xfrm>
        </p:spPr>
        <p:txBody>
          <a:bodyPr>
            <a:normAutofit fontScale="90000"/>
          </a:bodyPr>
          <a:lstStyle/>
          <a:p>
            <a:br>
              <a:rPr lang="en-US" sz="4000" dirty="0"/>
            </a:br>
            <a:br>
              <a:rPr lang="en-US" sz="4000" dirty="0"/>
            </a:br>
            <a:br>
              <a:rPr lang="en-US" sz="4000" dirty="0"/>
            </a:br>
            <a:br>
              <a:rPr lang="en-US" sz="4000" dirty="0"/>
            </a:br>
            <a:br>
              <a:rPr lang="en-US" sz="4000" dirty="0"/>
            </a:br>
            <a:r>
              <a:rPr lang="en-US" sz="4400" dirty="0"/>
              <a:t>2021 EVERYDAY LIVES in ACTION  </a:t>
            </a:r>
            <a:r>
              <a:rPr lang="en-US" sz="3600" dirty="0"/>
              <a:t>– </a:t>
            </a:r>
            <a:br>
              <a:rPr lang="en-US" sz="3600" dirty="0"/>
            </a:br>
            <a:r>
              <a:rPr lang="en-US" sz="3600" dirty="0"/>
              <a:t>WHAT IS IMPORTANT TO PEOPLE WITH DISABILITIES</a:t>
            </a:r>
            <a:br>
              <a:rPr lang="en-US" sz="3600" dirty="0"/>
            </a:br>
            <a:r>
              <a:rPr lang="en-US" sz="2200" dirty="0"/>
              <a:t> </a:t>
            </a:r>
            <a:r>
              <a:rPr lang="en-US" sz="2200" dirty="0">
                <a:hlinkClick r:id="rId2"/>
              </a:rPr>
              <a:t>www.myodp.org</a:t>
            </a:r>
            <a:r>
              <a:rPr lang="en-US" sz="2200" dirty="0"/>
              <a:t> </a:t>
            </a:r>
            <a:br>
              <a:rPr lang="en-US" sz="3600" dirty="0"/>
            </a:br>
            <a:br>
              <a:rPr lang="en-US" sz="5400" dirty="0"/>
            </a:br>
            <a:br>
              <a:rPr lang="en-US" sz="3600" dirty="0"/>
            </a:br>
            <a:br>
              <a:rPr lang="en-US" sz="2200" dirty="0"/>
            </a:br>
            <a:br>
              <a:rPr lang="en-US" sz="4800" dirty="0"/>
            </a:br>
            <a:endParaRPr lang="en-US" dirty="0"/>
          </a:p>
        </p:txBody>
      </p:sp>
      <p:sp>
        <p:nvSpPr>
          <p:cNvPr id="3" name="Text Placeholder 2">
            <a:extLst>
              <a:ext uri="{FF2B5EF4-FFF2-40B4-BE49-F238E27FC236}">
                <a16:creationId xmlns:a16="http://schemas.microsoft.com/office/drawing/2014/main" id="{37743969-675B-281E-2CB2-D9D99901D69A}"/>
              </a:ext>
            </a:extLst>
          </p:cNvPr>
          <p:cNvSpPr>
            <a:spLocks noGrp="1"/>
          </p:cNvSpPr>
          <p:nvPr>
            <p:ph type="body" idx="1"/>
          </p:nvPr>
        </p:nvSpPr>
        <p:spPr/>
        <p:txBody>
          <a:bodyPr/>
          <a:lstStyle/>
          <a:p>
            <a:r>
              <a:rPr lang="en-US" sz="2000" b="1" dirty="0"/>
              <a:t>EVERYDAY LIVES IN ACTION:</a:t>
            </a:r>
            <a:endParaRPr lang="en-US" dirty="0"/>
          </a:p>
        </p:txBody>
      </p:sp>
      <p:sp>
        <p:nvSpPr>
          <p:cNvPr id="4" name="Content Placeholder 3">
            <a:extLst>
              <a:ext uri="{FF2B5EF4-FFF2-40B4-BE49-F238E27FC236}">
                <a16:creationId xmlns:a16="http://schemas.microsoft.com/office/drawing/2014/main" id="{159E5905-D29A-B5CB-FFEC-F012F74DFFD1}"/>
              </a:ext>
            </a:extLst>
          </p:cNvPr>
          <p:cNvSpPr>
            <a:spLocks noGrp="1"/>
          </p:cNvSpPr>
          <p:nvPr>
            <p:ph sz="half" idx="2"/>
          </p:nvPr>
        </p:nvSpPr>
        <p:spPr>
          <a:xfrm>
            <a:off x="507492" y="2736150"/>
            <a:ext cx="3806190" cy="3893250"/>
          </a:xfrm>
        </p:spPr>
        <p:txBody>
          <a:bodyPr>
            <a:normAutofit fontScale="92500" lnSpcReduction="10000"/>
          </a:bodyPr>
          <a:lstStyle/>
          <a:p>
            <a:r>
              <a:rPr lang="en-US" dirty="0"/>
              <a:t>*Control</a:t>
            </a:r>
          </a:p>
          <a:p>
            <a:r>
              <a:rPr lang="en-US" dirty="0"/>
              <a:t>*Choice </a:t>
            </a:r>
          </a:p>
          <a:p>
            <a:r>
              <a:rPr lang="en-US" dirty="0"/>
              <a:t>*Freedom</a:t>
            </a:r>
          </a:p>
          <a:p>
            <a:r>
              <a:rPr lang="en-US" dirty="0"/>
              <a:t>*Stability</a:t>
            </a:r>
          </a:p>
          <a:p>
            <a:r>
              <a:rPr lang="en-US" dirty="0"/>
              <a:t>*Health &amp; Safety</a:t>
            </a:r>
          </a:p>
          <a:p>
            <a:r>
              <a:rPr lang="en-US" dirty="0"/>
              <a:t>*Connected</a:t>
            </a:r>
          </a:p>
          <a:p>
            <a:r>
              <a:rPr lang="en-US" dirty="0"/>
              <a:t>*Responsibility</a:t>
            </a:r>
          </a:p>
          <a:p>
            <a:r>
              <a:rPr lang="en-US" dirty="0"/>
              <a:t>*Communication</a:t>
            </a:r>
          </a:p>
          <a:p>
            <a:r>
              <a:rPr lang="en-US" b="1" dirty="0">
                <a:solidFill>
                  <a:srgbClr val="C00000"/>
                </a:solidFill>
              </a:rPr>
              <a:t>Question: What Does EDL mean   </a:t>
            </a:r>
          </a:p>
          <a:p>
            <a:r>
              <a:rPr lang="en-US" b="1" dirty="0">
                <a:solidFill>
                  <a:srgbClr val="C00000"/>
                </a:solidFill>
              </a:rPr>
              <a:t>                   to you?  Ask Audience</a:t>
            </a:r>
          </a:p>
          <a:p>
            <a:endParaRPr lang="en-US" dirty="0"/>
          </a:p>
          <a:p>
            <a:endParaRPr lang="en-US" dirty="0"/>
          </a:p>
        </p:txBody>
      </p:sp>
      <p:sp>
        <p:nvSpPr>
          <p:cNvPr id="5" name="Text Placeholder 4">
            <a:extLst>
              <a:ext uri="{FF2B5EF4-FFF2-40B4-BE49-F238E27FC236}">
                <a16:creationId xmlns:a16="http://schemas.microsoft.com/office/drawing/2014/main" id="{EA0E793C-7369-42DB-1462-CD79DF49EBD3}"/>
              </a:ext>
            </a:extLst>
          </p:cNvPr>
          <p:cNvSpPr>
            <a:spLocks noGrp="1"/>
          </p:cNvSpPr>
          <p:nvPr>
            <p:ph type="body" sz="quarter" idx="3"/>
          </p:nvPr>
        </p:nvSpPr>
        <p:spPr>
          <a:xfrm>
            <a:off x="4648200" y="2083312"/>
            <a:ext cx="3806190" cy="722376"/>
          </a:xfrm>
        </p:spPr>
        <p:txBody>
          <a:bodyPr/>
          <a:lstStyle/>
          <a:p>
            <a:r>
              <a:rPr lang="en-US" sz="2000" b="1" dirty="0"/>
              <a:t>MY LIFE, MY WAY</a:t>
            </a:r>
            <a:endParaRPr lang="en-US" dirty="0"/>
          </a:p>
        </p:txBody>
      </p:sp>
      <p:sp>
        <p:nvSpPr>
          <p:cNvPr id="6" name="Content Placeholder 5">
            <a:extLst>
              <a:ext uri="{FF2B5EF4-FFF2-40B4-BE49-F238E27FC236}">
                <a16:creationId xmlns:a16="http://schemas.microsoft.com/office/drawing/2014/main" id="{DC208C2A-6450-798C-0EEF-90136CF1FD93}"/>
              </a:ext>
            </a:extLst>
          </p:cNvPr>
          <p:cNvSpPr>
            <a:spLocks noGrp="1"/>
          </p:cNvSpPr>
          <p:nvPr>
            <p:ph sz="quarter" idx="4"/>
          </p:nvPr>
        </p:nvSpPr>
        <p:spPr>
          <a:xfrm>
            <a:off x="4766310" y="2734055"/>
            <a:ext cx="3806190" cy="3624411"/>
          </a:xfrm>
        </p:spPr>
        <p:txBody>
          <a:bodyPr>
            <a:normAutofit fontScale="92500" lnSpcReduction="10000"/>
          </a:bodyPr>
          <a:lstStyle/>
          <a:p>
            <a:r>
              <a:rPr lang="en-US" dirty="0"/>
              <a:t>*Success</a:t>
            </a:r>
          </a:p>
          <a:p>
            <a:r>
              <a:rPr lang="en-US" dirty="0"/>
              <a:t>*Employment/Meaningful Contribution</a:t>
            </a:r>
          </a:p>
          <a:p>
            <a:r>
              <a:rPr lang="en-US" dirty="0"/>
              <a:t>*Individuality</a:t>
            </a:r>
          </a:p>
          <a:p>
            <a:r>
              <a:rPr lang="en-US" dirty="0"/>
              <a:t>*Relationships</a:t>
            </a:r>
          </a:p>
          <a:p>
            <a:r>
              <a:rPr lang="en-US" dirty="0"/>
              <a:t>*Partnership</a:t>
            </a:r>
          </a:p>
          <a:p>
            <a:r>
              <a:rPr lang="en-US" dirty="0"/>
              <a:t>*Quality</a:t>
            </a:r>
          </a:p>
          <a:p>
            <a:r>
              <a:rPr lang="en-US" dirty="0"/>
              <a:t>*Advocacy</a:t>
            </a:r>
          </a:p>
          <a:p>
            <a:endParaRPr lang="en-US" dirty="0"/>
          </a:p>
          <a:p>
            <a:endParaRPr lang="en-US" dirty="0"/>
          </a:p>
        </p:txBody>
      </p:sp>
    </p:spTree>
    <p:extLst>
      <p:ext uri="{BB962C8B-B14F-4D97-AF65-F5344CB8AC3E}">
        <p14:creationId xmlns:p14="http://schemas.microsoft.com/office/powerpoint/2010/main" val="3011172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828800"/>
          </a:xfrm>
        </p:spPr>
        <p:txBody>
          <a:bodyPr>
            <a:noAutofit/>
          </a:bodyPr>
          <a:lstStyle/>
          <a:p>
            <a:r>
              <a:rPr lang="en-US" sz="4000" dirty="0"/>
              <a:t>2021 Everyday Lives in Action: </a:t>
            </a:r>
            <a:br>
              <a:rPr lang="en-US" sz="4000" dirty="0"/>
            </a:br>
            <a:r>
              <a:rPr lang="en-US" sz="4000" dirty="0"/>
              <a:t>What Families Value</a:t>
            </a:r>
            <a:br>
              <a:rPr lang="en-US" sz="4000" dirty="0"/>
            </a:br>
            <a:r>
              <a:rPr lang="en-US" sz="2000" dirty="0">
                <a:hlinkClick r:id="rId2"/>
              </a:rPr>
              <a:t>www.myodp.org</a:t>
            </a:r>
            <a:endParaRPr lang="en-US" sz="2000" dirty="0"/>
          </a:p>
        </p:txBody>
      </p:sp>
      <p:sp>
        <p:nvSpPr>
          <p:cNvPr id="3" name="Content Placeholder 2"/>
          <p:cNvSpPr>
            <a:spLocks noGrp="1"/>
          </p:cNvSpPr>
          <p:nvPr>
            <p:ph sz="half" idx="1"/>
          </p:nvPr>
        </p:nvSpPr>
        <p:spPr>
          <a:xfrm>
            <a:off x="457200" y="2286000"/>
            <a:ext cx="4038600" cy="3840163"/>
          </a:xfrm>
        </p:spPr>
        <p:txBody>
          <a:bodyPr>
            <a:normAutofit/>
          </a:bodyPr>
          <a:lstStyle/>
          <a:p>
            <a:r>
              <a:rPr lang="en-US" sz="2800" dirty="0"/>
              <a:t>*Unique Role of Family</a:t>
            </a:r>
          </a:p>
          <a:p>
            <a:r>
              <a:rPr lang="en-US" sz="2800" dirty="0"/>
              <a:t>*Support throughout the  </a:t>
            </a:r>
          </a:p>
          <a:p>
            <a:r>
              <a:rPr lang="en-US" sz="2800" dirty="0"/>
              <a:t>  Lifespan</a:t>
            </a:r>
          </a:p>
          <a:p>
            <a:r>
              <a:rPr lang="en-US" sz="2800" dirty="0"/>
              <a:t>*Knowledge/Resources</a:t>
            </a:r>
          </a:p>
          <a:p>
            <a:r>
              <a:rPr lang="en-US" sz="2800" dirty="0"/>
              <a:t>*Mentoring</a:t>
            </a:r>
          </a:p>
          <a:p>
            <a:r>
              <a:rPr lang="en-US" sz="2800" dirty="0"/>
              <a:t>*Communication</a:t>
            </a:r>
          </a:p>
          <a:p>
            <a:r>
              <a:rPr lang="en-US" sz="2800" dirty="0"/>
              <a:t>*Respect &amp; Trust</a:t>
            </a:r>
          </a:p>
        </p:txBody>
      </p:sp>
      <p:sp>
        <p:nvSpPr>
          <p:cNvPr id="4" name="Content Placeholder 3"/>
          <p:cNvSpPr>
            <a:spLocks noGrp="1"/>
          </p:cNvSpPr>
          <p:nvPr>
            <p:ph sz="half" idx="2"/>
          </p:nvPr>
        </p:nvSpPr>
        <p:spPr>
          <a:xfrm>
            <a:off x="4648200" y="2286000"/>
            <a:ext cx="4038600" cy="3840163"/>
          </a:xfrm>
        </p:spPr>
        <p:txBody>
          <a:bodyPr>
            <a:normAutofit/>
          </a:bodyPr>
          <a:lstStyle/>
          <a:p>
            <a:r>
              <a:rPr lang="en-US" sz="2800" dirty="0"/>
              <a:t>*Choice &amp; Control</a:t>
            </a:r>
          </a:p>
          <a:p>
            <a:r>
              <a:rPr lang="en-US" sz="2800" dirty="0"/>
              <a:t>*Health &amp; Safety</a:t>
            </a:r>
          </a:p>
          <a:p>
            <a:r>
              <a:rPr lang="en-US" sz="2800" dirty="0"/>
              <a:t>*Simplicity &amp; Flexibility</a:t>
            </a:r>
          </a:p>
          <a:p>
            <a:r>
              <a:rPr lang="en-US" sz="2800" dirty="0"/>
              <a:t>*Quality &amp; Stability</a:t>
            </a:r>
          </a:p>
          <a:p>
            <a:r>
              <a:rPr lang="en-US" sz="2800" dirty="0"/>
              <a:t>*Collaboration</a:t>
            </a:r>
          </a:p>
          <a:p>
            <a:r>
              <a:rPr lang="en-US" sz="2800" dirty="0"/>
              <a:t>*Opportunity for </a:t>
            </a:r>
          </a:p>
          <a:p>
            <a:r>
              <a:rPr lang="en-US" sz="2800" dirty="0"/>
              <a:t>   Innovation</a:t>
            </a:r>
          </a:p>
        </p:txBody>
      </p:sp>
    </p:spTree>
    <p:extLst>
      <p:ext uri="{BB962C8B-B14F-4D97-AF65-F5344CB8AC3E}">
        <p14:creationId xmlns:p14="http://schemas.microsoft.com/office/powerpoint/2010/main" val="104165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820AB-A6EF-5AF4-16B9-9C937D4CEFB5}"/>
              </a:ext>
            </a:extLst>
          </p:cNvPr>
          <p:cNvSpPr>
            <a:spLocks noGrp="1"/>
          </p:cNvSpPr>
          <p:nvPr>
            <p:ph type="title"/>
          </p:nvPr>
        </p:nvSpPr>
        <p:spPr/>
        <p:txBody>
          <a:bodyPr>
            <a:normAutofit/>
          </a:bodyPr>
          <a:lstStyle/>
          <a:p>
            <a:r>
              <a:rPr lang="en-US" sz="3100" dirty="0"/>
              <a:t>ISAC VALUES IN ACTION: RECOMMENDATIONS</a:t>
            </a:r>
            <a:br>
              <a:rPr lang="en-US" sz="3100" dirty="0"/>
            </a:br>
            <a:r>
              <a:rPr lang="en-US" sz="3100" dirty="0"/>
              <a:t>(Information Sharing and Advisory Committee) </a:t>
            </a:r>
          </a:p>
        </p:txBody>
      </p:sp>
      <p:sp>
        <p:nvSpPr>
          <p:cNvPr id="3" name="Content Placeholder 2">
            <a:extLst>
              <a:ext uri="{FF2B5EF4-FFF2-40B4-BE49-F238E27FC236}">
                <a16:creationId xmlns:a16="http://schemas.microsoft.com/office/drawing/2014/main" id="{F7832754-1523-07C9-EE12-F39A7EF8C44D}"/>
              </a:ext>
            </a:extLst>
          </p:cNvPr>
          <p:cNvSpPr>
            <a:spLocks noGrp="1"/>
          </p:cNvSpPr>
          <p:nvPr>
            <p:ph sz="half" idx="1"/>
          </p:nvPr>
        </p:nvSpPr>
        <p:spPr>
          <a:xfrm>
            <a:off x="507492" y="1993391"/>
            <a:ext cx="3806190" cy="4365075"/>
          </a:xfrm>
        </p:spPr>
        <p:txBody>
          <a:bodyPr>
            <a:normAutofit fontScale="92500" lnSpcReduction="20000"/>
          </a:bodyPr>
          <a:lstStyle/>
          <a:p>
            <a:pPr marL="514350" indent="-514350">
              <a:buFont typeface="+mj-lt"/>
              <a:buAutoNum type="arabicPeriod"/>
            </a:pPr>
            <a:r>
              <a:rPr lang="en-US" dirty="0"/>
              <a:t>ASSURE EFFECTIVE COMMUNICATION</a:t>
            </a:r>
          </a:p>
          <a:p>
            <a:pPr marL="514350" indent="-514350">
              <a:buFont typeface="+mj-lt"/>
              <a:buAutoNum type="arabicPeriod"/>
            </a:pPr>
            <a:r>
              <a:rPr lang="en-US" dirty="0"/>
              <a:t>PROMOTE SELF-DIRECTION, CHOICE, &amp; CONTROL</a:t>
            </a:r>
          </a:p>
          <a:p>
            <a:pPr marL="514350" indent="-514350">
              <a:buFont typeface="+mj-lt"/>
              <a:buAutoNum type="arabicPeriod"/>
            </a:pPr>
            <a:r>
              <a:rPr lang="en-US" dirty="0"/>
              <a:t>INCREASE EMPLOYMENT </a:t>
            </a:r>
          </a:p>
          <a:p>
            <a:pPr marL="514350" indent="-514350">
              <a:buFont typeface="+mj-lt"/>
              <a:buAutoNum type="arabicPeriod"/>
            </a:pPr>
            <a:r>
              <a:rPr lang="en-US" dirty="0"/>
              <a:t>SUPPORT FAMILIES THROUGHOUT THE LIFESPAN</a:t>
            </a:r>
          </a:p>
          <a:p>
            <a:pPr marL="514350" indent="-514350">
              <a:buFont typeface="+mj-lt"/>
              <a:buAutoNum type="arabicPeriod"/>
            </a:pPr>
            <a:r>
              <a:rPr lang="en-US" dirty="0"/>
              <a:t>PROMOTE HEALTH, WELLNESS, AND SAFETY </a:t>
            </a:r>
          </a:p>
          <a:p>
            <a:pPr marL="514350" indent="-514350">
              <a:buFont typeface="+mj-lt"/>
              <a:buAutoNum type="arabicPeriod"/>
            </a:pPr>
            <a:r>
              <a:rPr lang="en-US" dirty="0"/>
              <a:t>SUPPORT PEOPLE WITH COMPLEX NEEDS </a:t>
            </a:r>
          </a:p>
          <a:p>
            <a:pPr marL="514350" indent="-514350">
              <a:buFont typeface="+mj-lt"/>
              <a:buAutoNum type="arabicPeriod"/>
            </a:pPr>
            <a:r>
              <a:rPr lang="en-US" dirty="0"/>
              <a:t>DEVELOP AND SUPPORT QUALIFIED STAFF</a:t>
            </a:r>
          </a:p>
          <a:p>
            <a:pPr marL="0" indent="0">
              <a:buNone/>
            </a:pPr>
            <a:r>
              <a:rPr lang="en-US" dirty="0"/>
              <a:t>8.      SIMPLIFY THE SYSTEM</a:t>
            </a:r>
          </a:p>
          <a:p>
            <a:pPr marL="0" indent="0">
              <a:buNone/>
            </a:pPr>
            <a:endParaRPr lang="en-US" dirty="0"/>
          </a:p>
          <a:p>
            <a:pPr marL="514350" indent="-514350">
              <a:buFont typeface="+mj-lt"/>
              <a:buAutoNum type="arabicPeriod"/>
            </a:pPr>
            <a:endParaRPr lang="en-US" dirty="0"/>
          </a:p>
        </p:txBody>
      </p:sp>
      <p:sp>
        <p:nvSpPr>
          <p:cNvPr id="4" name="Content Placeholder 3">
            <a:extLst>
              <a:ext uri="{FF2B5EF4-FFF2-40B4-BE49-F238E27FC236}">
                <a16:creationId xmlns:a16="http://schemas.microsoft.com/office/drawing/2014/main" id="{ED2FC1E2-E1FF-4226-9D17-667596EA7659}"/>
              </a:ext>
            </a:extLst>
          </p:cNvPr>
          <p:cNvSpPr>
            <a:spLocks noGrp="1"/>
          </p:cNvSpPr>
          <p:nvPr>
            <p:ph sz="half" idx="2"/>
          </p:nvPr>
        </p:nvSpPr>
        <p:spPr>
          <a:xfrm>
            <a:off x="4757738" y="1993392"/>
            <a:ext cx="3806190" cy="4365074"/>
          </a:xfrm>
        </p:spPr>
        <p:txBody>
          <a:bodyPr>
            <a:normAutofit fontScale="92500" lnSpcReduction="20000"/>
          </a:bodyPr>
          <a:lstStyle/>
          <a:p>
            <a:pPr marL="0" indent="0">
              <a:buNone/>
            </a:pPr>
            <a:r>
              <a:rPr lang="en-US" dirty="0"/>
              <a:t>9.   IMPROVE QUALITY</a:t>
            </a:r>
          </a:p>
          <a:p>
            <a:pPr marL="0" indent="0">
              <a:buNone/>
            </a:pPr>
            <a:r>
              <a:rPr lang="en-US" dirty="0"/>
              <a:t>10. EXPAND OPTIONS FOR  </a:t>
            </a:r>
          </a:p>
          <a:p>
            <a:pPr marL="0" indent="0">
              <a:buNone/>
            </a:pPr>
            <a:r>
              <a:rPr lang="en-US" dirty="0"/>
              <a:t>      COMMUNITY LIVING</a:t>
            </a:r>
          </a:p>
          <a:p>
            <a:pPr marL="0" indent="0">
              <a:buNone/>
            </a:pPr>
            <a:r>
              <a:rPr lang="en-US" dirty="0"/>
              <a:t>11. INCREASE COMMUNITY    </a:t>
            </a:r>
          </a:p>
          <a:p>
            <a:pPr marL="0" indent="0">
              <a:buNone/>
            </a:pPr>
            <a:r>
              <a:rPr lang="en-US" dirty="0"/>
              <a:t>       PARTICIPATION</a:t>
            </a:r>
          </a:p>
          <a:p>
            <a:pPr marL="0" indent="0">
              <a:buNone/>
            </a:pPr>
            <a:r>
              <a:rPr lang="en-US" dirty="0"/>
              <a:t>12. PROVIDE COMMUNITY </a:t>
            </a:r>
          </a:p>
          <a:p>
            <a:pPr marL="0" indent="0">
              <a:buNone/>
            </a:pPr>
            <a:r>
              <a:rPr lang="en-US" dirty="0"/>
              <a:t>       SERVICES TO EVERYONE</a:t>
            </a:r>
          </a:p>
          <a:p>
            <a:pPr marL="0" indent="0">
              <a:buNone/>
            </a:pPr>
            <a:r>
              <a:rPr lang="en-US" dirty="0"/>
              <a:t>13. EVALUATE FUTURE </a:t>
            </a:r>
          </a:p>
          <a:p>
            <a:pPr marL="0" indent="0">
              <a:buNone/>
            </a:pPr>
            <a:r>
              <a:rPr lang="en-US" dirty="0"/>
              <a:t>      INNOVATIONS BASED ON      </a:t>
            </a:r>
          </a:p>
          <a:p>
            <a:pPr marL="0" indent="0">
              <a:buNone/>
            </a:pPr>
            <a:r>
              <a:rPr lang="en-US" dirty="0"/>
              <a:t>      EVERYDAY LIVES PRINCIPLES</a:t>
            </a:r>
          </a:p>
          <a:p>
            <a:pPr marL="0" indent="0">
              <a:buNone/>
            </a:pPr>
            <a:r>
              <a:rPr lang="en-US" dirty="0"/>
              <a:t>14. PROMOTE RACIAL EQUITY</a:t>
            </a:r>
          </a:p>
          <a:p>
            <a:pPr marL="0" indent="0">
              <a:buNone/>
            </a:pPr>
            <a:r>
              <a:rPr lang="en-US" b="1" dirty="0">
                <a:solidFill>
                  <a:srgbClr val="C00000"/>
                </a:solidFill>
              </a:rPr>
              <a:t>Question: Speak to #14.</a:t>
            </a:r>
          </a:p>
        </p:txBody>
      </p:sp>
    </p:spTree>
    <p:extLst>
      <p:ext uri="{BB962C8B-B14F-4D97-AF65-F5344CB8AC3E}">
        <p14:creationId xmlns:p14="http://schemas.microsoft.com/office/powerpoint/2010/main" val="2522867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a:bodyPr>
          <a:lstStyle/>
          <a:p>
            <a:r>
              <a:rPr lang="en-US" sz="4000" dirty="0"/>
              <a:t>Guiding Principles </a:t>
            </a:r>
            <a:br>
              <a:rPr lang="en-US" sz="4000" dirty="0"/>
            </a:br>
            <a:r>
              <a:rPr lang="en-US" sz="4000" dirty="0"/>
              <a:t>of Self Determination </a:t>
            </a:r>
          </a:p>
        </p:txBody>
      </p:sp>
      <p:sp>
        <p:nvSpPr>
          <p:cNvPr id="3075" name="Rectangle 3"/>
          <p:cNvSpPr>
            <a:spLocks noGrp="1" noChangeArrowheads="1"/>
          </p:cNvSpPr>
          <p:nvPr>
            <p:ph idx="1"/>
          </p:nvPr>
        </p:nvSpPr>
        <p:spPr>
          <a:xfrm>
            <a:off x="507206" y="1993393"/>
            <a:ext cx="8065294" cy="4365074"/>
          </a:xfrm>
        </p:spPr>
        <p:txBody>
          <a:bodyPr>
            <a:normAutofit fontScale="77500" lnSpcReduction="20000"/>
          </a:bodyPr>
          <a:lstStyle/>
          <a:p>
            <a:pPr>
              <a:lnSpc>
                <a:spcPct val="90000"/>
              </a:lnSpc>
            </a:pPr>
            <a:endParaRPr lang="en-US" sz="2800" dirty="0"/>
          </a:p>
          <a:p>
            <a:pPr>
              <a:lnSpc>
                <a:spcPct val="90000"/>
              </a:lnSpc>
            </a:pPr>
            <a:r>
              <a:rPr lang="en-US" sz="2800" dirty="0"/>
              <a:t>*CHOICE</a:t>
            </a:r>
          </a:p>
          <a:p>
            <a:pPr>
              <a:lnSpc>
                <a:spcPct val="90000"/>
              </a:lnSpc>
            </a:pPr>
            <a:r>
              <a:rPr lang="en-US" sz="2800" dirty="0"/>
              <a:t>*RELATIONSHIP</a:t>
            </a:r>
          </a:p>
          <a:p>
            <a:pPr>
              <a:lnSpc>
                <a:spcPct val="90000"/>
              </a:lnSpc>
            </a:pPr>
            <a:r>
              <a:rPr lang="en-US" sz="2800" dirty="0"/>
              <a:t>*CONTRIBUTION &amp; COMMUNITY</a:t>
            </a:r>
          </a:p>
          <a:p>
            <a:pPr>
              <a:lnSpc>
                <a:spcPct val="90000"/>
              </a:lnSpc>
            </a:pPr>
            <a:r>
              <a:rPr lang="en-US" sz="2800" dirty="0"/>
              <a:t>*ROLES &amp; RESPONSIBILITIES</a:t>
            </a:r>
          </a:p>
          <a:p>
            <a:pPr>
              <a:lnSpc>
                <a:spcPct val="90000"/>
              </a:lnSpc>
            </a:pPr>
            <a:r>
              <a:rPr lang="en-US" sz="2800" dirty="0"/>
              <a:t>*CONTROL</a:t>
            </a:r>
          </a:p>
          <a:p>
            <a:pPr>
              <a:lnSpc>
                <a:spcPct val="90000"/>
              </a:lnSpc>
            </a:pPr>
            <a:r>
              <a:rPr lang="en-US" sz="2800" dirty="0"/>
              <a:t>*DREAMS</a:t>
            </a:r>
          </a:p>
          <a:p>
            <a:pPr>
              <a:lnSpc>
                <a:spcPct val="90000"/>
              </a:lnSpc>
            </a:pPr>
            <a:r>
              <a:rPr lang="en-US" sz="2800" dirty="0"/>
              <a:t>*DIGNITY &amp; RESPECT</a:t>
            </a:r>
          </a:p>
          <a:p>
            <a:pPr>
              <a:lnSpc>
                <a:spcPct val="90000"/>
              </a:lnSpc>
            </a:pPr>
            <a:r>
              <a:rPr lang="en-US" sz="2800" dirty="0"/>
              <a:t>*FISCAL CONSERVATISM</a:t>
            </a:r>
          </a:p>
          <a:p>
            <a:pPr>
              <a:lnSpc>
                <a:spcPct val="90000"/>
              </a:lnSpc>
            </a:pPr>
            <a:r>
              <a:rPr lang="en-US" sz="2800" dirty="0"/>
              <a:t>*ATTITUDE                                  </a:t>
            </a:r>
          </a:p>
          <a:p>
            <a:pPr>
              <a:lnSpc>
                <a:spcPct val="90000"/>
              </a:lnSpc>
            </a:pPr>
            <a:r>
              <a:rPr lang="en-US" sz="2800" dirty="0"/>
              <a:t> </a:t>
            </a:r>
            <a:r>
              <a:rPr lang="en-US" sz="2800" b="1" dirty="0">
                <a:solidFill>
                  <a:srgbClr val="C00000"/>
                </a:solidFill>
              </a:rPr>
              <a:t>Question: What Does Self Determination Mean to You? </a:t>
            </a:r>
          </a:p>
        </p:txBody>
      </p:sp>
      <p:pic>
        <p:nvPicPr>
          <p:cNvPr id="3" name="Picture 2" descr="Text, whiteboard&#10;&#10;Description automatically generated">
            <a:extLst>
              <a:ext uri="{FF2B5EF4-FFF2-40B4-BE49-F238E27FC236}">
                <a16:creationId xmlns:a16="http://schemas.microsoft.com/office/drawing/2014/main" id="{742BE835-097C-C4EF-84B7-4FD3EF13108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257800" y="499533"/>
            <a:ext cx="3108960" cy="2072640"/>
          </a:xfrm>
          <a:prstGeom prst="rect">
            <a:avLst/>
          </a:prstGeom>
        </p:spPr>
      </p:pic>
      <p:sp>
        <p:nvSpPr>
          <p:cNvPr id="4" name="TextBox 3">
            <a:extLst>
              <a:ext uri="{FF2B5EF4-FFF2-40B4-BE49-F238E27FC236}">
                <a16:creationId xmlns:a16="http://schemas.microsoft.com/office/drawing/2014/main" id="{F9A4A75E-EE59-DBFA-DA88-615336A5A78B}"/>
              </a:ext>
            </a:extLst>
          </p:cNvPr>
          <p:cNvSpPr txBox="1"/>
          <p:nvPr/>
        </p:nvSpPr>
        <p:spPr>
          <a:xfrm>
            <a:off x="5257800" y="6595533"/>
            <a:ext cx="3108960" cy="230832"/>
          </a:xfrm>
          <a:prstGeom prst="rect">
            <a:avLst/>
          </a:prstGeom>
          <a:noFill/>
        </p:spPr>
        <p:txBody>
          <a:bodyPr wrap="square" rtlCol="0">
            <a:spAutoFit/>
          </a:bodyPr>
          <a:lstStyle/>
          <a:p>
            <a:r>
              <a:rPr lang="en-US" sz="900">
                <a:hlinkClick r:id="rId3" tooltip="https://thebluediamondgallery.com/tablet-dictionary/e/effort.html"/>
              </a:rPr>
              <a:t>This Photo</a:t>
            </a:r>
            <a:r>
              <a:rPr lang="en-US" sz="900"/>
              <a:t> by Unknown Author is licensed under </a:t>
            </a:r>
            <a:r>
              <a:rPr lang="en-US" sz="900">
                <a:hlinkClick r:id="rId4" tooltip="https://creativecommons.org/licenses/by-sa/3.0/"/>
              </a:rPr>
              <a:t>CC BY-SA</a:t>
            </a:r>
            <a:endParaRPr lang="en-US" sz="900"/>
          </a:p>
        </p:txBody>
      </p:sp>
    </p:spTree>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266</TotalTime>
  <Words>1362</Words>
  <Application>Microsoft Office PowerPoint</Application>
  <PresentationFormat>On-screen Show (4:3)</PresentationFormat>
  <Paragraphs>207</Paragraphs>
  <Slides>18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Copperplate Gothic Bold</vt:lpstr>
      <vt:lpstr>OpenSans</vt:lpstr>
      <vt:lpstr>Wingdings</vt:lpstr>
      <vt:lpstr>Metropolitan</vt:lpstr>
      <vt:lpstr>                                    The Values and Principles that Direct Helping People Have the “Good Life”   </vt:lpstr>
      <vt:lpstr>What are the Barriers?</vt:lpstr>
      <vt:lpstr>Values and Principles  Directing Having a Good Life </vt:lpstr>
      <vt:lpstr>Everyday Lives: Values in Action </vt:lpstr>
      <vt:lpstr>PowerPoint Presentation</vt:lpstr>
      <vt:lpstr>     2021 EVERYDAY LIVES in ACTION  –  WHAT IS IMPORTANT TO PEOPLE WITH DISABILITIES  www.myodp.org      </vt:lpstr>
      <vt:lpstr>2021 Everyday Lives in Action:  What Families Value www.myodp.org</vt:lpstr>
      <vt:lpstr>ISAC VALUES IN ACTION: RECOMMENDATIONS (Information Sharing and Advisory Committee) </vt:lpstr>
      <vt:lpstr>Guiding Principles  of Self Determination </vt:lpstr>
      <vt:lpstr>Some Basic Assumptions for Person-Centered Approaches</vt:lpstr>
      <vt:lpstr>Basic Elements of Person-Centered Processes</vt:lpstr>
      <vt:lpstr>From Normalization to Social Role Valorization (SRV) Wolf Wolfensberger  - 1970’s to Now </vt:lpstr>
      <vt:lpstr>Devalued Roles – Can Have More Than One</vt:lpstr>
      <vt:lpstr>A Brief Definition of  Social Role Valorization (SRV)</vt:lpstr>
      <vt:lpstr>The “Good Things of Life” For Most People</vt:lpstr>
      <vt:lpstr>Valued Role Areas of Life:</vt:lpstr>
      <vt:lpstr>Key Principles – Raise Your Consciousness</vt:lpstr>
      <vt:lpstr>Last Words &amp; Ending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Values that Direct IM4Q – Helping People Have the “Good Life”</dc:title>
  <dc:creator>iodadmin</dc:creator>
  <cp:lastModifiedBy>Mary Kay R. Cunningham</cp:lastModifiedBy>
  <cp:revision>18</cp:revision>
  <dcterms:created xsi:type="dcterms:W3CDTF">2012-05-22T15:59:28Z</dcterms:created>
  <dcterms:modified xsi:type="dcterms:W3CDTF">2023-07-05T15:39:51Z</dcterms:modified>
</cp:coreProperties>
</file>