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45"/>
  </p:notesMasterIdLst>
  <p:handoutMasterIdLst>
    <p:handoutMasterId r:id="rId46"/>
  </p:handoutMasterIdLst>
  <p:sldIdLst>
    <p:sldId id="256" r:id="rId2"/>
    <p:sldId id="259" r:id="rId3"/>
    <p:sldId id="285" r:id="rId4"/>
    <p:sldId id="313" r:id="rId5"/>
    <p:sldId id="306" r:id="rId6"/>
    <p:sldId id="312" r:id="rId7"/>
    <p:sldId id="260" r:id="rId8"/>
    <p:sldId id="275" r:id="rId9"/>
    <p:sldId id="261" r:id="rId10"/>
    <p:sldId id="319" r:id="rId11"/>
    <p:sldId id="264" r:id="rId12"/>
    <p:sldId id="282" r:id="rId13"/>
    <p:sldId id="284" r:id="rId14"/>
    <p:sldId id="315" r:id="rId15"/>
    <p:sldId id="316" r:id="rId16"/>
    <p:sldId id="265" r:id="rId17"/>
    <p:sldId id="308" r:id="rId18"/>
    <p:sldId id="278" r:id="rId19"/>
    <p:sldId id="309" r:id="rId20"/>
    <p:sldId id="324" r:id="rId21"/>
    <p:sldId id="325" r:id="rId22"/>
    <p:sldId id="266" r:id="rId23"/>
    <p:sldId id="279" r:id="rId24"/>
    <p:sldId id="317" r:id="rId25"/>
    <p:sldId id="318" r:id="rId26"/>
    <p:sldId id="263" r:id="rId27"/>
    <p:sldId id="277" r:id="rId28"/>
    <p:sldId id="304" r:id="rId29"/>
    <p:sldId id="320" r:id="rId30"/>
    <p:sldId id="322" r:id="rId31"/>
    <p:sldId id="321" r:id="rId32"/>
    <p:sldId id="323" r:id="rId33"/>
    <p:sldId id="287" r:id="rId34"/>
    <p:sldId id="289" r:id="rId35"/>
    <p:sldId id="267" r:id="rId36"/>
    <p:sldId id="268" r:id="rId37"/>
    <p:sldId id="283" r:id="rId38"/>
    <p:sldId id="286" r:id="rId39"/>
    <p:sldId id="280" r:id="rId40"/>
    <p:sldId id="269" r:id="rId41"/>
    <p:sldId id="281" r:id="rId42"/>
    <p:sldId id="310" r:id="rId43"/>
    <p:sldId id="31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5"/>
    <a:srgbClr val="00B0ED"/>
    <a:srgbClr val="FF0000"/>
    <a:srgbClr val="7EAED0"/>
    <a:srgbClr val="80AED5"/>
    <a:srgbClr val="73ADDD"/>
    <a:srgbClr val="80AED0"/>
    <a:srgbClr val="80AEE6"/>
    <a:srgbClr val="80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6FF15-8599-478E-B850-1547D083C613}" v="1" dt="2023-07-05T17:06:13.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9889"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7926"/>
    </p:cViewPr>
  </p:outlineViewPr>
  <p:notesTextViewPr>
    <p:cViewPr>
      <p:scale>
        <a:sx n="100" d="100"/>
        <a:sy n="100" d="100"/>
      </p:scale>
      <p:origin x="0" y="0"/>
    </p:cViewPr>
  </p:notesTextViewPr>
  <p:sorterViewPr>
    <p:cViewPr>
      <p:scale>
        <a:sx n="66" d="100"/>
        <a:sy n="66" d="100"/>
      </p:scale>
      <p:origin x="0" y="-192"/>
    </p:cViewPr>
  </p:sorterViewPr>
  <p:notesViewPr>
    <p:cSldViewPr showGuide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4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7/5/2023</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7094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4" tIns="46577" rIns="93154" bIns="46577" rtlCol="0"/>
          <a:lstStyle>
            <a:lvl1pPr algn="r">
              <a:defRPr sz="1200"/>
            </a:lvl1pPr>
          </a:lstStyle>
          <a:p>
            <a:fld id="{FADF6D97-B4F4-4FC9-80FB-0A782C57BE63}" type="datetimeFigureOut">
              <a:rPr lang="en-US" smtClean="0"/>
              <a:t>7/5/2023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4" tIns="46577" rIns="93154"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4" tIns="46577" rIns="93154" bIns="4657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4" tIns="46577" rIns="93154" bIns="46577" rtlCol="0" anchor="b"/>
          <a:lstStyle>
            <a:lvl1pPr algn="r">
              <a:defRPr sz="1200"/>
            </a:lvl1pPr>
          </a:lstStyle>
          <a:p>
            <a:fld id="{F93C8DCC-A699-4726-B387-DEE03FDAAF64}" type="slidenum">
              <a:rPr lang="en-US" smtClean="0"/>
              <a:t>‹#›</a:t>
            </a:fld>
            <a:endParaRPr lang="en-US"/>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2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376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tab will soon be labeled the Topics tab. The Topics tab will contain dropdowns of specific topic areas. Each topic area will link to a page which has all relevant information related to that topic.</a:t>
            </a:r>
          </a:p>
        </p:txBody>
      </p:sp>
    </p:spTree>
    <p:extLst>
      <p:ext uri="{BB962C8B-B14F-4D97-AF65-F5344CB8AC3E}">
        <p14:creationId xmlns:p14="http://schemas.microsoft.com/office/powerpoint/2010/main" val="398566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93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344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will soon be labeled the Professionals tab, and will contain dropdowns of different professional roles. Each dropdown will link to a page which contains all relevant information for each professional.</a:t>
            </a:r>
          </a:p>
          <a:p>
            <a:endParaRPr lang="en-US" dirty="0"/>
          </a:p>
          <a:p>
            <a:endParaRPr lang="en-US" dirty="0"/>
          </a:p>
        </p:txBody>
      </p:sp>
    </p:spTree>
    <p:extLst>
      <p:ext uri="{BB962C8B-B14F-4D97-AF65-F5344CB8AC3E}">
        <p14:creationId xmlns:p14="http://schemas.microsoft.com/office/powerpoint/2010/main" val="61757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will soon be labeled the Professionals tab, and will contain dropdowns of different professional roles. Each dropdown will link to a page which contains all relevant information for each professional.</a:t>
            </a:r>
          </a:p>
          <a:p>
            <a:endParaRPr lang="en-US" dirty="0"/>
          </a:p>
          <a:p>
            <a:endParaRPr lang="en-US" dirty="0"/>
          </a:p>
        </p:txBody>
      </p:sp>
    </p:spTree>
    <p:extLst>
      <p:ext uri="{BB962C8B-B14F-4D97-AF65-F5344CB8AC3E}">
        <p14:creationId xmlns:p14="http://schemas.microsoft.com/office/powerpoint/2010/main" val="264251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Communications page is built by using the Moodle database activity</a:t>
            </a:r>
          </a:p>
        </p:txBody>
      </p:sp>
    </p:spTree>
    <p:extLst>
      <p:ext uri="{BB962C8B-B14F-4D97-AF65-F5344CB8AC3E}">
        <p14:creationId xmlns:p14="http://schemas.microsoft.com/office/powerpoint/2010/main" val="360783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392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231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72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204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324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627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Upcoming Events page makes us of the Moodle Calendar. Trainers are also able to add course events which only show up for students of that course. Users can also add their own events which only show up for them.</a:t>
            </a:r>
          </a:p>
        </p:txBody>
      </p:sp>
    </p:spTree>
    <p:extLst>
      <p:ext uri="{BB962C8B-B14F-4D97-AF65-F5344CB8AC3E}">
        <p14:creationId xmlns:p14="http://schemas.microsoft.com/office/powerpoint/2010/main" val="301691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9092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common requests we get is to improve the search feature. The issue with implementing this in Moodle is that not all users have access to all information on the site, and for content within course pages, the user often needs to be enrolled before it shows up in the search results</a:t>
            </a:r>
          </a:p>
        </p:txBody>
      </p:sp>
    </p:spTree>
    <p:extLst>
      <p:ext uri="{BB962C8B-B14F-4D97-AF65-F5344CB8AC3E}">
        <p14:creationId xmlns:p14="http://schemas.microsoft.com/office/powerpoint/2010/main" val="334589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855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will soon be labeled the Professionals tab, and will contain dropdowns of different professional roles. Each dropdown will link to a page which contains all relevant information for each professional.</a:t>
            </a:r>
          </a:p>
          <a:p>
            <a:endParaRPr lang="en-US" dirty="0"/>
          </a:p>
          <a:p>
            <a:endParaRPr lang="en-US" dirty="0"/>
          </a:p>
        </p:txBody>
      </p:sp>
    </p:spTree>
    <p:extLst>
      <p:ext uri="{BB962C8B-B14F-4D97-AF65-F5344CB8AC3E}">
        <p14:creationId xmlns:p14="http://schemas.microsoft.com/office/powerpoint/2010/main" val="3517385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9272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3"/>
            <a:ext cx="5608320" cy="4880610"/>
          </a:xfrm>
        </p:spPr>
        <p:txBody>
          <a:bodyPr/>
          <a:lstStyle/>
          <a:p>
            <a:r>
              <a:rPr lang="en-US" sz="1200" dirty="0"/>
              <a:t>New Moodle versions are updated by Lambda solutions, a subcontractor to the University of Massachusetts. </a:t>
            </a:r>
          </a:p>
          <a:p>
            <a:endParaRPr lang="en-US" sz="1200" dirty="0"/>
          </a:p>
          <a:p>
            <a:r>
              <a:rPr lang="en-US" sz="1200" dirty="0"/>
              <a:t>We test new versions on our Staging site. The Staging site is also used to test new plugins, and develop new courses before uploading to production.</a:t>
            </a:r>
          </a:p>
          <a:p>
            <a:endParaRPr lang="en-US" sz="1200" dirty="0"/>
          </a:p>
          <a:p>
            <a:r>
              <a:rPr lang="en-US" sz="1200" dirty="0"/>
              <a:t>The Booking plugin is primarily used for registration for face-to-face courses. It is also used as a mechanism to auto-enroll users who complete one course into another.</a:t>
            </a:r>
          </a:p>
          <a:p>
            <a:endParaRPr lang="en-US" sz="1200" dirty="0"/>
          </a:p>
          <a:p>
            <a:r>
              <a:rPr lang="en-US" sz="1200" dirty="0"/>
              <a:t>We have three certificate plugins being used. “Certificate, Custom Certificate, and Simple Certificate”</a:t>
            </a:r>
          </a:p>
          <a:p>
            <a:r>
              <a:rPr lang="en-US" sz="1200" dirty="0"/>
              <a:t>- Certificate is outdated and only used in courses who made use of it before the plugin was outdated</a:t>
            </a:r>
          </a:p>
          <a:p>
            <a:r>
              <a:rPr lang="en-US" sz="1200" dirty="0"/>
              <a:t>- Custom Certificate is the replacement for “Certificate” and is used for newer courses</a:t>
            </a:r>
          </a:p>
          <a:p>
            <a:pPr marL="171450" indent="-171450">
              <a:buFontTx/>
              <a:buChar char="-"/>
            </a:pPr>
            <a:r>
              <a:rPr lang="en-US" sz="1200" dirty="0"/>
              <a:t>Simple Certificate is used for courses who require custom text on their certificate</a:t>
            </a:r>
          </a:p>
          <a:p>
            <a:pPr marL="171450" indent="-171450">
              <a:buFontTx/>
              <a:buChar char="-"/>
            </a:pPr>
            <a:endParaRPr lang="en-US" sz="1200" dirty="0"/>
          </a:p>
          <a:p>
            <a:r>
              <a:rPr lang="en-US" sz="1200" dirty="0" err="1"/>
              <a:t>Dataform</a:t>
            </a:r>
            <a:r>
              <a:rPr lang="en-US" sz="1200" dirty="0"/>
              <a:t> and Face-to-Face are only used on rare occasions as core </a:t>
            </a:r>
            <a:r>
              <a:rPr lang="en-US" sz="1200" dirty="0" err="1"/>
              <a:t>moodle</a:t>
            </a:r>
            <a:r>
              <a:rPr lang="en-US" sz="1200" dirty="0"/>
              <a:t> plugins and the booking plugin satisfy similar functions</a:t>
            </a:r>
          </a:p>
          <a:p>
            <a:endParaRPr lang="en-US" sz="1200" dirty="0"/>
          </a:p>
          <a:p>
            <a:r>
              <a:rPr lang="en-US" sz="1200" dirty="0"/>
              <a:t>H5P is being used for newer courses as an alternative to webcasts and captivate/</a:t>
            </a:r>
            <a:r>
              <a:rPr lang="en-US" sz="1200" dirty="0" err="1"/>
              <a:t>scorm</a:t>
            </a:r>
            <a:r>
              <a:rPr lang="en-US" sz="1200" dirty="0"/>
              <a:t> modules. It allows for interactive engagement for users and on the fly editing ability for teachers.</a:t>
            </a:r>
          </a:p>
          <a:p>
            <a:endParaRPr lang="en-US" sz="1200" dirty="0"/>
          </a:p>
          <a:p>
            <a:r>
              <a:rPr lang="en-US" sz="1200" dirty="0"/>
              <a:t>Questionnaire is used sometimes as an alternate to the core feedback activity plugin depending on reporting needs</a:t>
            </a:r>
          </a:p>
        </p:txBody>
      </p:sp>
    </p:spTree>
    <p:extLst>
      <p:ext uri="{BB962C8B-B14F-4D97-AF65-F5344CB8AC3E}">
        <p14:creationId xmlns:p14="http://schemas.microsoft.com/office/powerpoint/2010/main" val="2853342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will soon be labeled the Professionals tab, and will contain dropdowns of different professional roles. Each dropdown will link to a page which contains all relevant information for each professional.</a:t>
            </a:r>
          </a:p>
          <a:p>
            <a:endParaRPr lang="en-US" dirty="0"/>
          </a:p>
          <a:p>
            <a:endParaRPr lang="en-US" dirty="0"/>
          </a:p>
        </p:txBody>
      </p:sp>
    </p:spTree>
    <p:extLst>
      <p:ext uri="{BB962C8B-B14F-4D97-AF65-F5344CB8AC3E}">
        <p14:creationId xmlns:p14="http://schemas.microsoft.com/office/powerpoint/2010/main" val="54663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7779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316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will soon be labeled the Professionals tab, and will contain dropdowns of different professional roles. Each dropdown will link to a page which contains all relevant information for each professional.</a:t>
            </a:r>
          </a:p>
          <a:p>
            <a:endParaRPr lang="en-US" dirty="0"/>
          </a:p>
          <a:p>
            <a:endParaRPr lang="en-US" dirty="0"/>
          </a:p>
        </p:txBody>
      </p:sp>
    </p:spTree>
    <p:extLst>
      <p:ext uri="{BB962C8B-B14F-4D97-AF65-F5344CB8AC3E}">
        <p14:creationId xmlns:p14="http://schemas.microsoft.com/office/powerpoint/2010/main" val="144195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1994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662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641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8163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MyODP Profile  is part of the “Create account process” and was custom developed and must be updated with each </a:t>
            </a:r>
            <a:r>
              <a:rPr lang="en-US" dirty="0" err="1"/>
              <a:t>moodle</a:t>
            </a:r>
            <a:r>
              <a:rPr lang="en-US" dirty="0"/>
              <a:t> version to ensure compatibility. Users can update this anytime through the Support menu if their roles change</a:t>
            </a:r>
          </a:p>
          <a:p>
            <a:endParaRPr lang="en-US" dirty="0"/>
          </a:p>
          <a:p>
            <a:r>
              <a:rPr lang="en-US" dirty="0"/>
              <a:t>Users can also contact Tech Support using a chat button in the top left corner of the site</a:t>
            </a:r>
          </a:p>
        </p:txBody>
      </p:sp>
    </p:spTree>
    <p:extLst>
      <p:ext uri="{BB962C8B-B14F-4D97-AF65-F5344CB8AC3E}">
        <p14:creationId xmlns:p14="http://schemas.microsoft.com/office/powerpoint/2010/main" val="2364710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1035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2751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147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Level Agreements highlights:</a:t>
            </a:r>
            <a:br>
              <a:rPr lang="en-US" dirty="0"/>
            </a:br>
            <a:endParaRPr lang="en-US" dirty="0"/>
          </a:p>
          <a:p>
            <a:r>
              <a:rPr lang="en-US" dirty="0"/>
              <a:t>Problem Circumvention or Resolution Time</a:t>
            </a:r>
          </a:p>
          <a:p>
            <a:pPr lvl="1"/>
            <a:r>
              <a:rPr lang="en-US" dirty="0"/>
              <a:t>1-Urgent Priority within 2 hours</a:t>
            </a:r>
          </a:p>
          <a:p>
            <a:pPr lvl="1"/>
            <a:r>
              <a:rPr lang="en-US" dirty="0"/>
              <a:t>2-High Priority within 1 calendar day </a:t>
            </a:r>
          </a:p>
          <a:p>
            <a:pPr lvl="1"/>
            <a:r>
              <a:rPr lang="en-US" dirty="0"/>
              <a:t>3-Standard Priority within 1 week</a:t>
            </a:r>
          </a:p>
          <a:p>
            <a:pPr lvl="1"/>
            <a:r>
              <a:rPr lang="en-US" dirty="0"/>
              <a:t>4-Low Priority within 1 month</a:t>
            </a:r>
            <a:br>
              <a:rPr lang="en-US" dirty="0"/>
            </a:br>
            <a:endParaRPr lang="en-US" dirty="0"/>
          </a:p>
          <a:p>
            <a:r>
              <a:rPr lang="en-US" dirty="0"/>
              <a:t>Timeliness of Availability</a:t>
            </a:r>
          </a:p>
          <a:p>
            <a:pPr lvl="1"/>
            <a:r>
              <a:rPr lang="en-US" dirty="0"/>
              <a:t>90% or higher</a:t>
            </a:r>
            <a:br>
              <a:rPr lang="en-US" dirty="0"/>
            </a:br>
            <a:endParaRPr lang="en-US" dirty="0"/>
          </a:p>
          <a:p>
            <a:r>
              <a:rPr lang="en-US" dirty="0"/>
              <a:t>Solution Support Availability</a:t>
            </a:r>
          </a:p>
          <a:p>
            <a:pPr lvl="1"/>
            <a:r>
              <a:rPr lang="en-US" dirty="0"/>
              <a:t>95% availability during core hours </a:t>
            </a:r>
            <a:br>
              <a:rPr lang="en-US" dirty="0"/>
            </a:br>
            <a:endParaRPr lang="en-US" dirty="0"/>
          </a:p>
          <a:p>
            <a:r>
              <a:rPr lang="en-US" dirty="0"/>
              <a:t>Support response time</a:t>
            </a:r>
          </a:p>
          <a:p>
            <a:pPr lvl="1"/>
            <a:r>
              <a:rPr lang="en-US" dirty="0"/>
              <a:t>Within 30 minutes during core hours </a:t>
            </a:r>
          </a:p>
          <a:p>
            <a:endParaRPr lang="en-US" dirty="0"/>
          </a:p>
          <a:p>
            <a:endParaRPr lang="en-US" dirty="0"/>
          </a:p>
          <a:p>
            <a:endParaRPr lang="en-US" dirty="0"/>
          </a:p>
        </p:txBody>
      </p:sp>
    </p:spTree>
    <p:extLst>
      <p:ext uri="{BB962C8B-B14F-4D97-AF65-F5344CB8AC3E}">
        <p14:creationId xmlns:p14="http://schemas.microsoft.com/office/powerpoint/2010/main" val="307672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common requests we get is to improve the search feature. The issue with implementing this in Moodle is that not all users have access to all information on the site, and for content within course pages, the user often needs to be enrolled before it shows up in the search results</a:t>
            </a:r>
          </a:p>
        </p:txBody>
      </p:sp>
    </p:spTree>
    <p:extLst>
      <p:ext uri="{BB962C8B-B14F-4D97-AF65-F5344CB8AC3E}">
        <p14:creationId xmlns:p14="http://schemas.microsoft.com/office/powerpoint/2010/main" val="292118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2470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7572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238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documents and webcasts are posted in an Amazon S3 repository. Training contractors have access to the repository to post their webcasts and documents to link inside their courses. It is generally best practice for documents to be placed in the repository instead of being uploaded directly in Moodle.</a:t>
            </a:r>
          </a:p>
          <a:p>
            <a:endParaRPr lang="en-US" dirty="0"/>
          </a:p>
          <a:p>
            <a:r>
              <a:rPr lang="en-US" dirty="0"/>
              <a:t>MyODP Connect is our Adobe Connect site which hosts are interactive Flash and HTML5 webcasts. We are currently looking into the best methods for converting the Flash webcasts to HTML5. </a:t>
            </a:r>
          </a:p>
        </p:txBody>
      </p:sp>
    </p:spTree>
    <p:extLst>
      <p:ext uri="{BB962C8B-B14F-4D97-AF65-F5344CB8AC3E}">
        <p14:creationId xmlns:p14="http://schemas.microsoft.com/office/powerpoint/2010/main" val="307740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267200"/>
            <a:ext cx="5608320" cy="3966210"/>
          </a:xfrm>
        </p:spPr>
        <p:txBody>
          <a:bodyPr/>
          <a:lstStyle/>
          <a:p>
            <a:r>
              <a:rPr lang="en-US" dirty="0"/>
              <a:t>When thinking about navigation, content, and page design on MyODP, accessibility is one of our top priorities. We do have users that may be hard of hearing or have physical or visual impairments who rely on screen readers or keyboard navigation.</a:t>
            </a:r>
          </a:p>
          <a:p>
            <a:r>
              <a:rPr lang="en-US" dirty="0"/>
              <a:t>Simplified language should also be used where possible. </a:t>
            </a:r>
          </a:p>
          <a:p>
            <a:endParaRPr lang="en-US" dirty="0"/>
          </a:p>
          <a:p>
            <a:r>
              <a:rPr lang="en-US" dirty="0"/>
              <a:t>Built into the site is contrast buttons, text sizing buttons, and </a:t>
            </a:r>
            <a:r>
              <a:rPr lang="en-US" dirty="0" err="1"/>
              <a:t>ReadSpeaker</a:t>
            </a:r>
            <a:r>
              <a:rPr lang="en-US" dirty="0"/>
              <a:t>, which are available on every page of the website.</a:t>
            </a:r>
          </a:p>
          <a:p>
            <a:endParaRPr lang="en-US" dirty="0"/>
          </a:p>
          <a:p>
            <a:r>
              <a:rPr lang="en-US" dirty="0"/>
              <a:t>Moodle automatically assigns headings for course pages when using topic boxes, however course creators should be aware that variations to the normal Moodle format needs to assign headings appropriately. Site pages will always need to have headings entered manually. Images will always need alternative text.</a:t>
            </a:r>
          </a:p>
          <a:p>
            <a:endParaRPr lang="en-US" dirty="0"/>
          </a:p>
          <a:p>
            <a:r>
              <a:rPr lang="en-US" dirty="0"/>
              <a:t>While we prefer that webcasts have some sort of captioning, at a minimum the transcript needs to be available in pdf format along with the webcast.</a:t>
            </a:r>
          </a:p>
          <a:p>
            <a:r>
              <a:rPr lang="en-US" dirty="0"/>
              <a:t>There are some exceptions for accessibility due to the type of training for professionals</a:t>
            </a:r>
          </a:p>
        </p:txBody>
      </p:sp>
    </p:spTree>
    <p:extLst>
      <p:ext uri="{BB962C8B-B14F-4D97-AF65-F5344CB8AC3E}">
        <p14:creationId xmlns:p14="http://schemas.microsoft.com/office/powerpoint/2010/main" val="344481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banners have accessible text and link to another page.</a:t>
            </a:r>
          </a:p>
          <a:p>
            <a:endParaRPr lang="en-US" dirty="0"/>
          </a:p>
          <a:p>
            <a:r>
              <a:rPr lang="en-US" dirty="0"/>
              <a:t>Users who are logged in are able to download the certificates they have received on the home page, and are able to run a report containing their transcripts</a:t>
            </a:r>
          </a:p>
          <a:p>
            <a:endParaRPr lang="en-US" dirty="0"/>
          </a:p>
          <a:p>
            <a:r>
              <a:rPr lang="en-US" dirty="0"/>
              <a:t>Other custom reports are available to Admins and Managers on the Home page</a:t>
            </a:r>
          </a:p>
        </p:txBody>
      </p:sp>
    </p:spTree>
    <p:extLst>
      <p:ext uri="{BB962C8B-B14F-4D97-AF65-F5344CB8AC3E}">
        <p14:creationId xmlns:p14="http://schemas.microsoft.com/office/powerpoint/2010/main" val="346172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77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Everyday Lives page is a site page which is available to all visitors whether they are logged in or not. </a:t>
            </a:r>
          </a:p>
        </p:txBody>
      </p:sp>
    </p:spTree>
    <p:extLst>
      <p:ext uri="{BB962C8B-B14F-4D97-AF65-F5344CB8AC3E}">
        <p14:creationId xmlns:p14="http://schemas.microsoft.com/office/powerpoint/2010/main" val="267066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A37AAB42-176D-405A-A074-D7A08D674E51}"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2275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9ACBD17-18B7-4620-BDC8-0FFDE071FDEC}"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387380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0971FD7-6B62-4547-AD18-347817271507}"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99642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518E7A85-4348-49D0-8774-B416D006876B}" type="datetime1">
              <a:rPr lang="en-US" smtClean="0"/>
              <a:t>7/5/2023</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3539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E115D8D4-FF80-46ED-8CE4-CF83117D1DF0}" type="datetime1">
              <a:rPr lang="en-US" smtClean="0"/>
              <a:t>7/5/2023</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136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248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CB69B94-8842-4AB5-BE84-25B1DCC500D4}" type="datetime1">
              <a:rPr lang="en-US" smtClean="0"/>
              <a:t>7/5/2023</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420639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4C6ACDA-C92A-4488-8941-6ADDD1802398}"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93291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EF064BA-9EA5-4613-9C37-648716E73AA5}"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92255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4DDE76B-05C0-4BF1-9988-6FE5D5CF7D66}"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15466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75D0E-7879-4A9C-BFB0-48E9872D31EC}" type="datetime1">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37D4C-94E4-46A6-91D2-001FF75734A6}" type="slidenum">
              <a:rPr lang="en-US" smtClean="0"/>
              <a:t>‹#›</a:t>
            </a:fld>
            <a:endParaRPr lang="en-US"/>
          </a:p>
        </p:txBody>
      </p:sp>
    </p:spTree>
    <p:extLst>
      <p:ext uri="{BB962C8B-B14F-4D97-AF65-F5344CB8AC3E}">
        <p14:creationId xmlns:p14="http://schemas.microsoft.com/office/powerpoint/2010/main" val="120833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463D1CE-7EB1-4730-9040-9FD7744F7591}" type="datetime1">
              <a:rPr lang="en-US" smtClean="0"/>
              <a:t>7/5/2023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30784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173BC98-A1B8-468A-AF75-0A854FC93969}" type="datetime1">
              <a:rPr lang="en-US" smtClean="0"/>
              <a:t>7/5/2023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96863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575AAE6-7F9B-49AE-96C9-2547F375FE87}"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39949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DDA6922-753A-4486-AC84-024CEAF7C05B}"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72050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7DC081-DAEE-4161-953E-8FF7526AD660}" type="datetime1">
              <a:rPr lang="en-US" smtClean="0"/>
              <a:t>7/5/2023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24644726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04" r:id="rId12"/>
    <p:sldLayoutId id="2147483806" r:id="rId13"/>
    <p:sldLayoutId id="2147483807" r:id="rId14"/>
    <p:sldLayoutId id="2147483808"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yodp.org/course/index.php?categoryid=234" TargetMode="External"/><Relationship Id="rId3" Type="http://schemas.openxmlformats.org/officeDocument/2006/relationships/image" Target="../media/image2.png"/><Relationship Id="rId7" Type="http://schemas.openxmlformats.org/officeDocument/2006/relationships/hyperlink" Target="https://home.myodp.org/community-of-practice-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home.myodp.org/employment/" TargetMode="External"/><Relationship Id="rId5" Type="http://schemas.openxmlformats.org/officeDocument/2006/relationships/hyperlink" Target="https://home.myodp.org/resources/quality-management/" TargetMode="External"/><Relationship Id="rId4" Type="http://schemas.openxmlformats.org/officeDocument/2006/relationships/hyperlink" Target="https://home.myodp.org/resources/supportive-technology/" TargetMode="Externa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myodp.org/course/view.php?id=1395" TargetMode="External"/><Relationship Id="rId5" Type="http://schemas.openxmlformats.org/officeDocument/2006/relationships/hyperlink" Target="https://www.myodp.org/course/index.php?categoryid=213" TargetMode="External"/><Relationship Id="rId4" Type="http://schemas.openxmlformats.org/officeDocument/2006/relationships/hyperlink" Target="https://www.myodp.org/course/view.php?id=993"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myodp.org/course/index.php?categoryid=214" TargetMode="External"/><Relationship Id="rId5" Type="http://schemas.openxmlformats.org/officeDocument/2006/relationships/hyperlink" Target="https://www.myodp.org/course/index.php?categoryid=454" TargetMode="External"/><Relationship Id="rId4" Type="http://schemas.openxmlformats.org/officeDocument/2006/relationships/hyperlink" Target="https://www.myodp.org/course/index.php?categoryid=20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home.myodp.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200"/>
            <a:ext cx="9144001" cy="58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B69F6CA-B001-A422-186B-B8B069022206}"/>
              </a:ext>
            </a:extLst>
          </p:cNvPr>
          <p:cNvPicPr>
            <a:picLocks noChangeAspect="1"/>
          </p:cNvPicPr>
          <p:nvPr/>
        </p:nvPicPr>
        <p:blipFill>
          <a:blip r:embed="rId4"/>
          <a:stretch>
            <a:fillRect/>
          </a:stretch>
        </p:blipFill>
        <p:spPr>
          <a:xfrm>
            <a:off x="-1" y="0"/>
            <a:ext cx="9144000" cy="1392328"/>
          </a:xfrm>
          <a:prstGeom prst="rect">
            <a:avLst/>
          </a:prstGeom>
        </p:spPr>
      </p:pic>
      <p:pic>
        <p:nvPicPr>
          <p:cNvPr id="11" name="Picture 10">
            <a:extLst>
              <a:ext uri="{FF2B5EF4-FFF2-40B4-BE49-F238E27FC236}">
                <a16:creationId xmlns:a16="http://schemas.microsoft.com/office/drawing/2014/main" id="{2534A5BB-27F4-5945-1F33-906C30B66D6B}"/>
              </a:ext>
            </a:extLst>
          </p:cNvPr>
          <p:cNvPicPr>
            <a:picLocks noChangeAspect="1"/>
          </p:cNvPicPr>
          <p:nvPr/>
        </p:nvPicPr>
        <p:blipFill>
          <a:blip r:embed="rId5"/>
          <a:stretch>
            <a:fillRect/>
          </a:stretch>
        </p:blipFill>
        <p:spPr>
          <a:xfrm>
            <a:off x="2005572" y="2678043"/>
            <a:ext cx="5233427" cy="2075692"/>
          </a:xfrm>
          <a:prstGeom prst="rect">
            <a:avLst/>
          </a:prstGeom>
        </p:spPr>
      </p:pic>
      <p:sp>
        <p:nvSpPr>
          <p:cNvPr id="12" name="Rectangle 11">
            <a:extLst>
              <a:ext uri="{FF2B5EF4-FFF2-40B4-BE49-F238E27FC236}">
                <a16:creationId xmlns:a16="http://schemas.microsoft.com/office/drawing/2014/main" id="{AE4ED8EB-3B53-8542-19CB-F942F80D1B2E}"/>
              </a:ext>
            </a:extLst>
          </p:cNvPr>
          <p:cNvSpPr/>
          <p:nvPr/>
        </p:nvSpPr>
        <p:spPr>
          <a:xfrm>
            <a:off x="2438400" y="4477131"/>
            <a:ext cx="8382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F44869-77C9-F670-496F-E103CFA51274}"/>
              </a:ext>
            </a:extLst>
          </p:cNvPr>
          <p:cNvPicPr>
            <a:picLocks noChangeAspect="1"/>
          </p:cNvPicPr>
          <p:nvPr/>
        </p:nvPicPr>
        <p:blipFill>
          <a:blip r:embed="rId6"/>
          <a:stretch>
            <a:fillRect/>
          </a:stretch>
        </p:blipFill>
        <p:spPr>
          <a:xfrm>
            <a:off x="-2" y="6477000"/>
            <a:ext cx="9143999" cy="381000"/>
          </a:xfrm>
          <a:prstGeom prst="rect">
            <a:avLst/>
          </a:prstGeom>
        </p:spPr>
      </p:pic>
      <p:sp>
        <p:nvSpPr>
          <p:cNvPr id="2" name="TextBox 1">
            <a:extLst>
              <a:ext uri="{FF2B5EF4-FFF2-40B4-BE49-F238E27FC236}">
                <a16:creationId xmlns:a16="http://schemas.microsoft.com/office/drawing/2014/main" id="{0BF97C7E-3059-077C-0154-DABE5168BAE4}"/>
              </a:ext>
            </a:extLst>
          </p:cNvPr>
          <p:cNvSpPr txBox="1"/>
          <p:nvPr/>
        </p:nvSpPr>
        <p:spPr>
          <a:xfrm>
            <a:off x="1955286" y="2362200"/>
            <a:ext cx="5334000" cy="707886"/>
          </a:xfrm>
          <a:prstGeom prst="rect">
            <a:avLst/>
          </a:prstGeom>
          <a:noFill/>
        </p:spPr>
        <p:txBody>
          <a:bodyPr wrap="square" rtlCol="0">
            <a:spAutoFit/>
          </a:bodyPr>
          <a:lstStyle/>
          <a:p>
            <a:r>
              <a:rPr lang="en-US" sz="4000" dirty="0">
                <a:solidFill>
                  <a:srgbClr val="002060"/>
                </a:solidFill>
              </a:rPr>
              <a:t>A stroll around</a:t>
            </a:r>
          </a:p>
        </p:txBody>
      </p:sp>
    </p:spTree>
    <p:extLst>
      <p:ext uri="{BB962C8B-B14F-4D97-AF65-F5344CB8AC3E}">
        <p14:creationId xmlns:p14="http://schemas.microsoft.com/office/powerpoint/2010/main" val="356021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0D565-20A9-562A-A681-BEFB4B90B762}"/>
              </a:ext>
            </a:extLst>
          </p:cNvPr>
          <p:cNvPicPr>
            <a:picLocks noChangeAspect="1"/>
          </p:cNvPicPr>
          <p:nvPr/>
        </p:nvPicPr>
        <p:blipFill>
          <a:blip r:embed="rId3"/>
          <a:stretch>
            <a:fillRect/>
          </a:stretch>
        </p:blipFill>
        <p:spPr>
          <a:xfrm>
            <a:off x="1737465" y="0"/>
            <a:ext cx="5669070" cy="6858000"/>
          </a:xfrm>
          <a:prstGeom prst="rect">
            <a:avLst/>
          </a:prstGeom>
        </p:spPr>
      </p:pic>
      <p:cxnSp>
        <p:nvCxnSpPr>
          <p:cNvPr id="6" name="Elbow Connector 5">
            <a:extLst>
              <a:ext uri="{FF2B5EF4-FFF2-40B4-BE49-F238E27FC236}">
                <a16:creationId xmlns:a16="http://schemas.microsoft.com/office/drawing/2014/main" id="{5A0BF3E2-4E9C-DD9B-DD9C-99C9C41CF6AB}"/>
              </a:ext>
            </a:extLst>
          </p:cNvPr>
          <p:cNvCxnSpPr>
            <a:cxnSpLocks/>
          </p:cNvCxnSpPr>
          <p:nvPr/>
        </p:nvCxnSpPr>
        <p:spPr>
          <a:xfrm>
            <a:off x="4969087" y="2350663"/>
            <a:ext cx="2087634" cy="775564"/>
          </a:xfrm>
          <a:prstGeom prst="bentConnector3">
            <a:avLst>
              <a:gd name="adj1" fmla="val 23167"/>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 name="Elbow Connector 7">
            <a:extLst>
              <a:ext uri="{FF2B5EF4-FFF2-40B4-BE49-F238E27FC236}">
                <a16:creationId xmlns:a16="http://schemas.microsoft.com/office/drawing/2014/main" id="{AF54532B-8B06-282A-BD48-502814ECF1A4}"/>
              </a:ext>
            </a:extLst>
          </p:cNvPr>
          <p:cNvCxnSpPr>
            <a:cxnSpLocks/>
          </p:cNvCxnSpPr>
          <p:nvPr/>
        </p:nvCxnSpPr>
        <p:spPr>
          <a:xfrm flipV="1">
            <a:off x="2635245" y="4845429"/>
            <a:ext cx="1341548" cy="259737"/>
          </a:xfrm>
          <a:prstGeom prst="bentConnector3">
            <a:avLst>
              <a:gd name="adj1" fmla="val 7579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 name="Elbow Connector 8">
            <a:extLst>
              <a:ext uri="{FF2B5EF4-FFF2-40B4-BE49-F238E27FC236}">
                <a16:creationId xmlns:a16="http://schemas.microsoft.com/office/drawing/2014/main" id="{B44B3793-829B-9B14-871B-1729299BA9A4}"/>
              </a:ext>
            </a:extLst>
          </p:cNvPr>
          <p:cNvCxnSpPr>
            <a:cxnSpLocks/>
          </p:cNvCxnSpPr>
          <p:nvPr/>
        </p:nvCxnSpPr>
        <p:spPr>
          <a:xfrm>
            <a:off x="5041108" y="5829426"/>
            <a:ext cx="1365202" cy="458681"/>
          </a:xfrm>
          <a:prstGeom prst="bentConnector3">
            <a:avLst>
              <a:gd name="adj1" fmla="val 15605"/>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Elbow Connector 13">
            <a:extLst>
              <a:ext uri="{FF2B5EF4-FFF2-40B4-BE49-F238E27FC236}">
                <a16:creationId xmlns:a16="http://schemas.microsoft.com/office/drawing/2014/main" id="{92E7248D-F521-797E-4FAD-D7FBE70ADCF5}"/>
              </a:ext>
            </a:extLst>
          </p:cNvPr>
          <p:cNvCxnSpPr>
            <a:cxnSpLocks/>
          </p:cNvCxnSpPr>
          <p:nvPr/>
        </p:nvCxnSpPr>
        <p:spPr>
          <a:xfrm rot="10800000" flipV="1">
            <a:off x="3149452" y="6246929"/>
            <a:ext cx="1021436" cy="232834"/>
          </a:xfrm>
          <a:prstGeom prst="bentConnector3">
            <a:avLst>
              <a:gd name="adj1" fmla="val 24192"/>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Elbow Connector 14">
            <a:extLst>
              <a:ext uri="{FF2B5EF4-FFF2-40B4-BE49-F238E27FC236}">
                <a16:creationId xmlns:a16="http://schemas.microsoft.com/office/drawing/2014/main" id="{17EEE39C-E25E-CA09-1B15-3FC0A5A2EEFD}"/>
              </a:ext>
            </a:extLst>
          </p:cNvPr>
          <p:cNvCxnSpPr>
            <a:cxnSpLocks/>
          </p:cNvCxnSpPr>
          <p:nvPr/>
        </p:nvCxnSpPr>
        <p:spPr>
          <a:xfrm flipV="1">
            <a:off x="2873685" y="3151709"/>
            <a:ext cx="1210334" cy="397253"/>
          </a:xfrm>
          <a:prstGeom prst="bentConnector3">
            <a:avLst>
              <a:gd name="adj1" fmla="val 79267"/>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F79C171-11C9-51EE-7BC7-6577F9866E95}"/>
              </a:ext>
            </a:extLst>
          </p:cNvPr>
          <p:cNvSpPr txBox="1"/>
          <p:nvPr/>
        </p:nvSpPr>
        <p:spPr>
          <a:xfrm>
            <a:off x="5464879" y="1956676"/>
            <a:ext cx="1766749" cy="1169551"/>
          </a:xfrm>
          <a:prstGeom prst="rect">
            <a:avLst/>
          </a:prstGeom>
          <a:noFill/>
        </p:spPr>
        <p:txBody>
          <a:bodyPr wrap="square" rtlCol="0">
            <a:spAutoFit/>
          </a:bodyPr>
          <a:lstStyle/>
          <a:p>
            <a:r>
              <a:rPr lang="en-US" sz="1400" dirty="0">
                <a:solidFill>
                  <a:srgbClr val="C00000"/>
                </a:solidFill>
              </a:rPr>
              <a:t>Contains PDF versions of the Everyday Lives booklet and recommendations</a:t>
            </a:r>
          </a:p>
        </p:txBody>
      </p:sp>
      <p:sp>
        <p:nvSpPr>
          <p:cNvPr id="14" name="TextBox 13">
            <a:extLst>
              <a:ext uri="{FF2B5EF4-FFF2-40B4-BE49-F238E27FC236}">
                <a16:creationId xmlns:a16="http://schemas.microsoft.com/office/drawing/2014/main" id="{20570890-8C2F-73CF-5DB5-32442B0B8CA2}"/>
              </a:ext>
            </a:extLst>
          </p:cNvPr>
          <p:cNvSpPr txBox="1"/>
          <p:nvPr/>
        </p:nvSpPr>
        <p:spPr>
          <a:xfrm>
            <a:off x="2318622" y="4564448"/>
            <a:ext cx="1341548" cy="523220"/>
          </a:xfrm>
          <a:prstGeom prst="rect">
            <a:avLst/>
          </a:prstGeom>
          <a:noFill/>
        </p:spPr>
        <p:txBody>
          <a:bodyPr wrap="square" rtlCol="0">
            <a:spAutoFit/>
          </a:bodyPr>
          <a:lstStyle/>
          <a:p>
            <a:r>
              <a:rPr lang="en-US" sz="1400" dirty="0">
                <a:solidFill>
                  <a:srgbClr val="C00000"/>
                </a:solidFill>
              </a:rPr>
              <a:t>Conference info is updated here</a:t>
            </a:r>
          </a:p>
        </p:txBody>
      </p:sp>
      <p:sp>
        <p:nvSpPr>
          <p:cNvPr id="18" name="TextBox 17">
            <a:extLst>
              <a:ext uri="{FF2B5EF4-FFF2-40B4-BE49-F238E27FC236}">
                <a16:creationId xmlns:a16="http://schemas.microsoft.com/office/drawing/2014/main" id="{7E2D9D67-80F2-FB52-F06F-42DA43EDCC41}"/>
              </a:ext>
            </a:extLst>
          </p:cNvPr>
          <p:cNvSpPr txBox="1"/>
          <p:nvPr/>
        </p:nvSpPr>
        <p:spPr>
          <a:xfrm>
            <a:off x="1975814" y="5884482"/>
            <a:ext cx="2057400" cy="738664"/>
          </a:xfrm>
          <a:prstGeom prst="rect">
            <a:avLst/>
          </a:prstGeom>
          <a:noFill/>
        </p:spPr>
        <p:txBody>
          <a:bodyPr wrap="square" rtlCol="0">
            <a:spAutoFit/>
          </a:bodyPr>
          <a:lstStyle/>
          <a:p>
            <a:r>
              <a:rPr lang="en-US" sz="1400" dirty="0">
                <a:solidFill>
                  <a:srgbClr val="C00000"/>
                </a:solidFill>
              </a:rPr>
              <a:t>Information on the Community of Practice is posted here</a:t>
            </a:r>
          </a:p>
        </p:txBody>
      </p:sp>
      <p:sp>
        <p:nvSpPr>
          <p:cNvPr id="19" name="TextBox 18">
            <a:extLst>
              <a:ext uri="{FF2B5EF4-FFF2-40B4-BE49-F238E27FC236}">
                <a16:creationId xmlns:a16="http://schemas.microsoft.com/office/drawing/2014/main" id="{9ADA9B46-D706-54B4-28CB-8C0DC405B520}"/>
              </a:ext>
            </a:extLst>
          </p:cNvPr>
          <p:cNvSpPr txBox="1"/>
          <p:nvPr/>
        </p:nvSpPr>
        <p:spPr>
          <a:xfrm>
            <a:off x="5247873" y="5334000"/>
            <a:ext cx="1714500" cy="954107"/>
          </a:xfrm>
          <a:prstGeom prst="rect">
            <a:avLst/>
          </a:prstGeom>
          <a:noFill/>
        </p:spPr>
        <p:txBody>
          <a:bodyPr wrap="square" rtlCol="0">
            <a:spAutoFit/>
          </a:bodyPr>
          <a:lstStyle/>
          <a:p>
            <a:r>
              <a:rPr lang="en-US" sz="1400" dirty="0">
                <a:solidFill>
                  <a:srgbClr val="C00000"/>
                </a:solidFill>
              </a:rPr>
              <a:t>Stories are posted here and past stories may be accessed in the story archive</a:t>
            </a:r>
          </a:p>
        </p:txBody>
      </p:sp>
      <p:sp>
        <p:nvSpPr>
          <p:cNvPr id="20" name="TextBox 19">
            <a:extLst>
              <a:ext uri="{FF2B5EF4-FFF2-40B4-BE49-F238E27FC236}">
                <a16:creationId xmlns:a16="http://schemas.microsoft.com/office/drawing/2014/main" id="{58A594D8-1E91-5E7A-FBEB-4D867A59FD39}"/>
              </a:ext>
            </a:extLst>
          </p:cNvPr>
          <p:cNvSpPr txBox="1"/>
          <p:nvPr/>
        </p:nvSpPr>
        <p:spPr>
          <a:xfrm>
            <a:off x="1703856" y="2737023"/>
            <a:ext cx="2086780" cy="954107"/>
          </a:xfrm>
          <a:prstGeom prst="rect">
            <a:avLst/>
          </a:prstGeom>
          <a:noFill/>
        </p:spPr>
        <p:txBody>
          <a:bodyPr wrap="square" rtlCol="0">
            <a:spAutoFit/>
          </a:bodyPr>
          <a:lstStyle/>
          <a:p>
            <a:r>
              <a:rPr lang="en-US" sz="1400" dirty="0">
                <a:solidFill>
                  <a:srgbClr val="C00000"/>
                </a:solidFill>
              </a:rPr>
              <a:t>Along with the webinar, there is also an option to download the PowerPoint &amp; transcript</a:t>
            </a:r>
          </a:p>
        </p:txBody>
      </p:sp>
      <p:cxnSp>
        <p:nvCxnSpPr>
          <p:cNvPr id="21" name="Elbow Connector 5">
            <a:extLst>
              <a:ext uri="{FF2B5EF4-FFF2-40B4-BE49-F238E27FC236}">
                <a16:creationId xmlns:a16="http://schemas.microsoft.com/office/drawing/2014/main" id="{43F4030F-58B4-EDAF-1302-4DDF0E0B6CF2}"/>
              </a:ext>
            </a:extLst>
          </p:cNvPr>
          <p:cNvCxnSpPr>
            <a:cxnSpLocks/>
          </p:cNvCxnSpPr>
          <p:nvPr/>
        </p:nvCxnSpPr>
        <p:spPr>
          <a:xfrm>
            <a:off x="4984467" y="4021719"/>
            <a:ext cx="1782834" cy="416789"/>
          </a:xfrm>
          <a:prstGeom prst="bentConnector3">
            <a:avLst>
              <a:gd name="adj1" fmla="val 15345"/>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2742BCF-4ADA-0A52-CCBC-27CD3F1A9D75}"/>
              </a:ext>
            </a:extLst>
          </p:cNvPr>
          <p:cNvSpPr txBox="1"/>
          <p:nvPr/>
        </p:nvSpPr>
        <p:spPr>
          <a:xfrm>
            <a:off x="5334000" y="3441583"/>
            <a:ext cx="1766749" cy="954107"/>
          </a:xfrm>
          <a:prstGeom prst="rect">
            <a:avLst/>
          </a:prstGeom>
          <a:noFill/>
        </p:spPr>
        <p:txBody>
          <a:bodyPr wrap="square" rtlCol="0">
            <a:spAutoFit/>
          </a:bodyPr>
          <a:lstStyle/>
          <a:p>
            <a:r>
              <a:rPr lang="en-US" sz="1400" dirty="0">
                <a:solidFill>
                  <a:srgbClr val="C00000"/>
                </a:solidFill>
              </a:rPr>
              <a:t>Page to assist individuals and families with researching Providers</a:t>
            </a:r>
          </a:p>
        </p:txBody>
      </p:sp>
    </p:spTree>
    <p:extLst>
      <p:ext uri="{BB962C8B-B14F-4D97-AF65-F5344CB8AC3E}">
        <p14:creationId xmlns:p14="http://schemas.microsoft.com/office/powerpoint/2010/main" val="412405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A947E-3DBB-2344-4005-ADF2E54287A6}"/>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476500"/>
            <a:ext cx="7543800" cy="2933700"/>
          </a:xfrm>
        </p:spPr>
        <p:txBody>
          <a:bodyPr/>
          <a:lstStyle/>
          <a:p>
            <a:pPr marL="0" indent="0">
              <a:spcAft>
                <a:spcPts val="600"/>
              </a:spcAft>
              <a:buNone/>
            </a:pPr>
            <a:r>
              <a:rPr lang="en-US" sz="2000" dirty="0"/>
              <a:t>Resources are now consolidated in fewer separate pages on home.MyODP.org</a:t>
            </a:r>
          </a:p>
          <a:p>
            <a:pPr>
              <a:spcAft>
                <a:spcPts val="600"/>
              </a:spcAft>
            </a:pPr>
            <a:r>
              <a:rPr lang="en-US" sz="2000" dirty="0"/>
              <a:t>No login is required</a:t>
            </a:r>
          </a:p>
          <a:p>
            <a:pPr>
              <a:spcAft>
                <a:spcPts val="600"/>
              </a:spcAft>
            </a:pPr>
            <a:r>
              <a:rPr lang="en-US" sz="2000" dirty="0"/>
              <a:t>Each page will have unique images</a:t>
            </a:r>
          </a:p>
          <a:p>
            <a:pPr>
              <a:spcAft>
                <a:spcPts val="600"/>
              </a:spcAft>
            </a:pPr>
            <a:r>
              <a:rPr lang="en-US" sz="2000" dirty="0"/>
              <a:t>Documents and videos will have a preview icon for each file</a:t>
            </a:r>
          </a:p>
          <a:p>
            <a:pPr>
              <a:spcAft>
                <a:spcPts val="600"/>
              </a:spcAft>
            </a:pPr>
            <a:r>
              <a:rPr lang="en-US" sz="2000" dirty="0"/>
              <a:t>Follow a similar path to the old Resources tab.</a:t>
            </a:r>
          </a:p>
          <a:p>
            <a:endParaRPr lang="en-US" sz="2000" dirty="0">
              <a:solidFill>
                <a:schemeClr val="accent2">
                  <a:lumMod val="50000"/>
                </a:schemeClr>
              </a:solidFill>
            </a:endParaRPr>
          </a:p>
          <a:p>
            <a:pPr marL="0" indent="0">
              <a:buNone/>
            </a:pPr>
            <a:endParaRPr lang="en-US" sz="2000" dirty="0">
              <a:solidFill>
                <a:schemeClr val="accent2">
                  <a:lumMod val="50000"/>
                </a:schemeClr>
              </a:solidFill>
            </a:endParaRPr>
          </a:p>
          <a:p>
            <a:pPr marL="0" indent="0">
              <a:buNone/>
            </a:pPr>
            <a:endParaRPr lang="en-US" sz="2000" dirty="0">
              <a:solidFill>
                <a:schemeClr val="accent2">
                  <a:lumMod val="50000"/>
                </a:schemeClr>
              </a:solidFill>
            </a:endParaRPr>
          </a:p>
        </p:txBody>
      </p:sp>
      <p:sp>
        <p:nvSpPr>
          <p:cNvPr id="2" name="Title 1"/>
          <p:cNvSpPr>
            <a:spLocks noGrp="1"/>
          </p:cNvSpPr>
          <p:nvPr>
            <p:ph type="title"/>
          </p:nvPr>
        </p:nvSpPr>
        <p:spPr>
          <a:xfrm>
            <a:off x="609600" y="1646952"/>
            <a:ext cx="2209800" cy="870654"/>
          </a:xfrm>
        </p:spPr>
        <p:txBody>
          <a:bodyPr/>
          <a:lstStyle/>
          <a:p>
            <a:r>
              <a:rPr lang="en-US" dirty="0"/>
              <a:t>Resources</a:t>
            </a:r>
          </a:p>
        </p:txBody>
      </p:sp>
      <p:pic>
        <p:nvPicPr>
          <p:cNvPr id="5" name="Picture 4">
            <a:extLst>
              <a:ext uri="{FF2B5EF4-FFF2-40B4-BE49-F238E27FC236}">
                <a16:creationId xmlns:a16="http://schemas.microsoft.com/office/drawing/2014/main" id="{1EA134A4-62B6-70AF-7353-B9297A646320}"/>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297036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16EDC-30DB-FA2A-C0ED-0EC18F685C57}"/>
              </a:ext>
            </a:extLst>
          </p:cNvPr>
          <p:cNvPicPr>
            <a:picLocks noChangeAspect="1"/>
          </p:cNvPicPr>
          <p:nvPr/>
        </p:nvPicPr>
        <p:blipFill>
          <a:blip r:embed="rId3"/>
          <a:stretch>
            <a:fillRect/>
          </a:stretch>
        </p:blipFill>
        <p:spPr>
          <a:xfrm>
            <a:off x="609600" y="0"/>
            <a:ext cx="7607464" cy="6858000"/>
          </a:xfrm>
          <a:prstGeom prst="rect">
            <a:avLst/>
          </a:prstGeom>
        </p:spPr>
      </p:pic>
    </p:spTree>
    <p:extLst>
      <p:ext uri="{BB962C8B-B14F-4D97-AF65-F5344CB8AC3E}">
        <p14:creationId xmlns:p14="http://schemas.microsoft.com/office/powerpoint/2010/main" val="320574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AE5B3-688B-BE7D-1748-4423869FE440}"/>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a:extLst>
              <a:ext uri="{FF2B5EF4-FFF2-40B4-BE49-F238E27FC236}">
                <a16:creationId xmlns:a16="http://schemas.microsoft.com/office/drawing/2014/main" id="{6E088D04-4CB6-4369-BD54-FAE8EA300340}"/>
              </a:ext>
            </a:extLst>
          </p:cNvPr>
          <p:cNvSpPr>
            <a:spLocks noGrp="1"/>
          </p:cNvSpPr>
          <p:nvPr>
            <p:ph idx="1"/>
          </p:nvPr>
        </p:nvSpPr>
        <p:spPr>
          <a:xfrm>
            <a:off x="628647" y="1633444"/>
            <a:ext cx="7886700" cy="4651375"/>
          </a:xfrm>
        </p:spPr>
        <p:txBody>
          <a:bodyPr>
            <a:normAutofit/>
          </a:bodyPr>
          <a:lstStyle/>
          <a:p>
            <a:pPr marL="0" indent="0">
              <a:buNone/>
            </a:pPr>
            <a:r>
              <a:rPr lang="en-US" b="1" dirty="0">
                <a:hlinkClick r:id="rId4"/>
              </a:rPr>
              <a:t>Supportive Technology</a:t>
            </a:r>
            <a:endParaRPr lang="en-US" b="1" dirty="0"/>
          </a:p>
          <a:p>
            <a:r>
              <a:rPr lang="en-US" dirty="0"/>
              <a:t>Hosts the Technology Today newsletter, Technology corner, and recent presentations</a:t>
            </a:r>
          </a:p>
          <a:p>
            <a:pPr marL="0" indent="0">
              <a:buNone/>
            </a:pPr>
            <a:r>
              <a:rPr lang="en-US" b="1" dirty="0">
                <a:hlinkClick r:id="rId5"/>
              </a:rPr>
              <a:t>Quality Management</a:t>
            </a:r>
            <a:endParaRPr lang="en-US" b="1" dirty="0"/>
          </a:p>
          <a:p>
            <a:r>
              <a:rPr lang="en-US" dirty="0"/>
              <a:t>Information on ODP’s Quality Management Strategy including the  QM Bulletin and QM Planning and Implementation Documents. </a:t>
            </a:r>
            <a:endParaRPr lang="en-US" b="1" dirty="0">
              <a:solidFill>
                <a:srgbClr val="000000"/>
              </a:solidFill>
              <a:hlinkClick r:id="rId6"/>
            </a:endParaRPr>
          </a:p>
          <a:p>
            <a:pPr marL="0" indent="0">
              <a:buNone/>
            </a:pPr>
            <a:r>
              <a:rPr lang="en-US" b="1" dirty="0">
                <a:solidFill>
                  <a:srgbClr val="000000"/>
                </a:solidFill>
                <a:hlinkClick r:id="rId6"/>
              </a:rPr>
              <a:t>Employment</a:t>
            </a:r>
            <a:endParaRPr lang="en-US" b="1" dirty="0">
              <a:solidFill>
                <a:srgbClr val="000000"/>
              </a:solidFill>
            </a:endParaRPr>
          </a:p>
          <a:p>
            <a:r>
              <a:rPr lang="en-US" dirty="0">
                <a:solidFill>
                  <a:srgbClr val="000000"/>
                </a:solidFill>
              </a:rPr>
              <a:t>Information and resources related to employment targeted to various audiences</a:t>
            </a:r>
          </a:p>
          <a:p>
            <a:pPr marL="0" indent="0">
              <a:buNone/>
            </a:pPr>
            <a:r>
              <a:rPr lang="en-US" b="1" dirty="0">
                <a:solidFill>
                  <a:srgbClr val="000000"/>
                </a:solidFill>
                <a:hlinkClick r:id="rId7"/>
              </a:rPr>
              <a:t>Charting the </a:t>
            </a:r>
            <a:r>
              <a:rPr lang="en-US" b="1" dirty="0" err="1">
                <a:solidFill>
                  <a:srgbClr val="000000"/>
                </a:solidFill>
                <a:hlinkClick r:id="rId7"/>
              </a:rPr>
              <a:t>LifeCourse</a:t>
            </a:r>
            <a:endParaRPr lang="en-US" b="1" dirty="0">
              <a:solidFill>
                <a:srgbClr val="000000"/>
              </a:solidFill>
            </a:endParaRPr>
          </a:p>
          <a:p>
            <a:r>
              <a:rPr lang="en-US" dirty="0">
                <a:solidFill>
                  <a:srgbClr val="000000"/>
                </a:solidFill>
              </a:rPr>
              <a:t>Contains description of the Community of Practice, Innovation Areas, Regional Collaboratives with info for each county, and Charting the </a:t>
            </a:r>
            <a:r>
              <a:rPr lang="en-US" dirty="0" err="1">
                <a:solidFill>
                  <a:srgbClr val="000000"/>
                </a:solidFill>
              </a:rPr>
              <a:t>LifeCourse</a:t>
            </a:r>
            <a:r>
              <a:rPr lang="en-US" dirty="0">
                <a:solidFill>
                  <a:srgbClr val="000000"/>
                </a:solidFill>
              </a:rPr>
              <a:t> materials</a:t>
            </a:r>
            <a:endParaRPr lang="en-US" dirty="0">
              <a:hlinkClick r:id="rId8">
                <a:extLst>
                  <a:ext uri="{A12FA001-AC4F-418D-AE19-62706E023703}">
                    <ahyp:hlinkClr xmlns:ahyp="http://schemas.microsoft.com/office/drawing/2018/hyperlinkcolor" val="tx"/>
                  </a:ext>
                </a:extLst>
              </a:hlinkClick>
            </a:endParaRPr>
          </a:p>
          <a:p>
            <a:pPr marL="0" lvl="0" indent="0">
              <a:buNone/>
            </a:pPr>
            <a:endParaRPr lang="en-US" dirty="0"/>
          </a:p>
          <a:p>
            <a:pPr marL="0" indent="0">
              <a:buNone/>
            </a:pPr>
            <a:endParaRPr lang="en-US" b="1" dirty="0"/>
          </a:p>
        </p:txBody>
      </p:sp>
      <p:pic>
        <p:nvPicPr>
          <p:cNvPr id="5" name="Picture 4">
            <a:extLst>
              <a:ext uri="{FF2B5EF4-FFF2-40B4-BE49-F238E27FC236}">
                <a16:creationId xmlns:a16="http://schemas.microsoft.com/office/drawing/2014/main" id="{FD94EADB-2A2D-C548-6C55-20203BBCC6C7}"/>
              </a:ext>
            </a:extLst>
          </p:cNvPr>
          <p:cNvPicPr>
            <a:picLocks noChangeAspect="1"/>
          </p:cNvPicPr>
          <p:nvPr/>
        </p:nvPicPr>
        <p:blipFill>
          <a:blip r:embed="rId9"/>
          <a:stretch>
            <a:fillRect/>
          </a:stretch>
        </p:blipFill>
        <p:spPr>
          <a:xfrm>
            <a:off x="-2" y="6477000"/>
            <a:ext cx="9143999" cy="381000"/>
          </a:xfrm>
          <a:prstGeom prst="rect">
            <a:avLst/>
          </a:prstGeom>
        </p:spPr>
      </p:pic>
    </p:spTree>
    <p:extLst>
      <p:ext uri="{BB962C8B-B14F-4D97-AF65-F5344CB8AC3E}">
        <p14:creationId xmlns:p14="http://schemas.microsoft.com/office/powerpoint/2010/main" val="136978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CD0C4-99C0-AD1E-8693-D7925B6CA7A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500532"/>
            <a:ext cx="7543800" cy="3290668"/>
          </a:xfrm>
        </p:spPr>
        <p:txBody>
          <a:bodyPr>
            <a:normAutofit/>
          </a:bodyPr>
          <a:lstStyle/>
          <a:p>
            <a:pPr marL="0" indent="0">
              <a:spcAft>
                <a:spcPts val="600"/>
              </a:spcAft>
              <a:buNone/>
            </a:pPr>
            <a:r>
              <a:rPr lang="en-US" sz="2000" dirty="0"/>
              <a:t>This section contains regularly posted news stories on timely topics, sorted by Policy, COVID-19, Events, and Tools &amp; Guidance</a:t>
            </a:r>
          </a:p>
          <a:p>
            <a:pPr marL="0" indent="0">
              <a:spcAft>
                <a:spcPts val="600"/>
              </a:spcAft>
              <a:buNone/>
            </a:pPr>
            <a:r>
              <a:rPr lang="en-US" sz="2000" dirty="0"/>
              <a:t>The Communication Corner is also available on this page</a:t>
            </a:r>
            <a:endParaRPr lang="en-US" dirty="0"/>
          </a:p>
        </p:txBody>
      </p:sp>
      <p:pic>
        <p:nvPicPr>
          <p:cNvPr id="5" name="Picture 4">
            <a:extLst>
              <a:ext uri="{FF2B5EF4-FFF2-40B4-BE49-F238E27FC236}">
                <a16:creationId xmlns:a16="http://schemas.microsoft.com/office/drawing/2014/main" id="{03B72724-1294-766A-8661-528CEB49A2F3}"/>
              </a:ext>
            </a:extLst>
          </p:cNvPr>
          <p:cNvPicPr>
            <a:picLocks noChangeAspect="1"/>
          </p:cNvPicPr>
          <p:nvPr/>
        </p:nvPicPr>
        <p:blipFill>
          <a:blip r:embed="rId4"/>
          <a:stretch>
            <a:fillRect/>
          </a:stretch>
        </p:blipFill>
        <p:spPr>
          <a:xfrm>
            <a:off x="-2" y="6477000"/>
            <a:ext cx="9143999" cy="381000"/>
          </a:xfrm>
          <a:prstGeom prst="rect">
            <a:avLst/>
          </a:prstGeom>
        </p:spPr>
      </p:pic>
      <p:sp>
        <p:nvSpPr>
          <p:cNvPr id="2" name="Title 1">
            <a:extLst>
              <a:ext uri="{FF2B5EF4-FFF2-40B4-BE49-F238E27FC236}">
                <a16:creationId xmlns:a16="http://schemas.microsoft.com/office/drawing/2014/main" id="{03A09666-C7C1-9A04-AE9C-3FD8B4EBFB8F}"/>
              </a:ext>
            </a:extLst>
          </p:cNvPr>
          <p:cNvSpPr>
            <a:spLocks noGrp="1"/>
          </p:cNvSpPr>
          <p:nvPr>
            <p:ph type="title"/>
          </p:nvPr>
        </p:nvSpPr>
        <p:spPr>
          <a:xfrm>
            <a:off x="609600" y="1646952"/>
            <a:ext cx="4267200" cy="870654"/>
          </a:xfrm>
        </p:spPr>
        <p:txBody>
          <a:bodyPr>
            <a:normAutofit/>
          </a:bodyPr>
          <a:lstStyle/>
          <a:p>
            <a:r>
              <a:rPr lang="en-US" dirty="0"/>
              <a:t>MyODP News Online</a:t>
            </a:r>
          </a:p>
        </p:txBody>
      </p:sp>
    </p:spTree>
    <p:extLst>
      <p:ext uri="{BB962C8B-B14F-4D97-AF65-F5344CB8AC3E}">
        <p14:creationId xmlns:p14="http://schemas.microsoft.com/office/powerpoint/2010/main" val="263300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596CC9-7DF4-A3C6-C0A8-F382FA91768C}"/>
              </a:ext>
            </a:extLst>
          </p:cNvPr>
          <p:cNvPicPr>
            <a:picLocks noChangeAspect="1"/>
          </p:cNvPicPr>
          <p:nvPr/>
        </p:nvPicPr>
        <p:blipFill>
          <a:blip r:embed="rId3"/>
          <a:stretch>
            <a:fillRect/>
          </a:stretch>
        </p:blipFill>
        <p:spPr>
          <a:xfrm>
            <a:off x="960929" y="0"/>
            <a:ext cx="7222142" cy="6858000"/>
          </a:xfrm>
          <a:prstGeom prst="rect">
            <a:avLst/>
          </a:prstGeom>
        </p:spPr>
      </p:pic>
    </p:spTree>
    <p:extLst>
      <p:ext uri="{BB962C8B-B14F-4D97-AF65-F5344CB8AC3E}">
        <p14:creationId xmlns:p14="http://schemas.microsoft.com/office/powerpoint/2010/main" val="300835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F6E78E-3BFC-B633-3610-4F8D1B1CFB08}"/>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685800" y="2255837"/>
            <a:ext cx="7543800" cy="4114801"/>
          </a:xfrm>
        </p:spPr>
        <p:txBody>
          <a:bodyPr>
            <a:normAutofit/>
          </a:bodyPr>
          <a:lstStyle/>
          <a:p>
            <a:pPr marL="0" indent="0">
              <a:spcAft>
                <a:spcPts val="600"/>
              </a:spcAft>
              <a:buNone/>
            </a:pPr>
            <a:r>
              <a:rPr lang="en-US" sz="2000" dirty="0"/>
              <a:t>Will be transferred to </a:t>
            </a:r>
            <a:r>
              <a:rPr lang="en-US" sz="2000" dirty="0">
                <a:hlinkClick r:id="rId4"/>
              </a:rPr>
              <a:t>home.MyODP.org</a:t>
            </a:r>
            <a:r>
              <a:rPr lang="en-US" sz="2000" dirty="0"/>
              <a:t> within the next few months. They link to their current location on MyODP. Under this tab you can find:</a:t>
            </a:r>
          </a:p>
          <a:p>
            <a:pPr>
              <a:spcAft>
                <a:spcPts val="600"/>
              </a:spcAft>
            </a:pPr>
            <a:r>
              <a:rPr lang="en-US" sz="2000" dirty="0"/>
              <a:t>ODP Announcements</a:t>
            </a:r>
          </a:p>
          <a:p>
            <a:pPr>
              <a:spcAft>
                <a:spcPts val="600"/>
              </a:spcAft>
            </a:pPr>
            <a:r>
              <a:rPr lang="en-US" sz="2000" dirty="0"/>
              <a:t>Positive Approaches Journal</a:t>
            </a:r>
          </a:p>
          <a:p>
            <a:pPr>
              <a:spcAft>
                <a:spcPts val="600"/>
              </a:spcAft>
            </a:pPr>
            <a:r>
              <a:rPr lang="en-US" sz="2000" dirty="0"/>
              <a:t>Upcoming Events</a:t>
            </a:r>
          </a:p>
          <a:p>
            <a:pPr marL="0" indent="0">
              <a:spcAft>
                <a:spcPts val="600"/>
              </a:spcAft>
              <a:buNone/>
            </a:pPr>
            <a:endParaRPr lang="en-US" sz="2000" dirty="0"/>
          </a:p>
        </p:txBody>
      </p:sp>
      <p:sp>
        <p:nvSpPr>
          <p:cNvPr id="2" name="Title 1"/>
          <p:cNvSpPr>
            <a:spLocks noGrp="1"/>
          </p:cNvSpPr>
          <p:nvPr>
            <p:ph type="title"/>
          </p:nvPr>
        </p:nvSpPr>
        <p:spPr>
          <a:xfrm>
            <a:off x="228600" y="1498689"/>
            <a:ext cx="7886700" cy="711111"/>
          </a:xfrm>
        </p:spPr>
        <p:txBody>
          <a:bodyPr/>
          <a:lstStyle/>
          <a:p>
            <a:r>
              <a:rPr lang="en-US" dirty="0"/>
              <a:t>Communications</a:t>
            </a:r>
          </a:p>
        </p:txBody>
      </p:sp>
      <p:pic>
        <p:nvPicPr>
          <p:cNvPr id="5" name="Picture 4">
            <a:extLst>
              <a:ext uri="{FF2B5EF4-FFF2-40B4-BE49-F238E27FC236}">
                <a16:creationId xmlns:a16="http://schemas.microsoft.com/office/drawing/2014/main" id="{796FABDE-242C-4219-982E-CE91EF2B7771}"/>
              </a:ext>
            </a:extLst>
          </p:cNvPr>
          <p:cNvPicPr>
            <a:picLocks noChangeAspect="1"/>
          </p:cNvPicPr>
          <p:nvPr/>
        </p:nvPicPr>
        <p:blipFill>
          <a:blip r:embed="rId5"/>
          <a:stretch>
            <a:fillRect/>
          </a:stretch>
        </p:blipFill>
        <p:spPr>
          <a:xfrm>
            <a:off x="-2" y="6477000"/>
            <a:ext cx="9143999" cy="381000"/>
          </a:xfrm>
          <a:prstGeom prst="rect">
            <a:avLst/>
          </a:prstGeom>
        </p:spPr>
      </p:pic>
    </p:spTree>
    <p:extLst>
      <p:ext uri="{BB962C8B-B14F-4D97-AF65-F5344CB8AC3E}">
        <p14:creationId xmlns:p14="http://schemas.microsoft.com/office/powerpoint/2010/main" val="158385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D7C41-7252-EA39-0DE9-7A7CC81BE1FD}"/>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748717" y="2286000"/>
            <a:ext cx="7543800" cy="4114801"/>
          </a:xfrm>
        </p:spPr>
        <p:txBody>
          <a:bodyPr>
            <a:normAutofit/>
          </a:bodyPr>
          <a:lstStyle/>
          <a:p>
            <a:pPr>
              <a:spcAft>
                <a:spcPts val="600"/>
              </a:spcAft>
            </a:pPr>
            <a:r>
              <a:rPr lang="en-US" sz="2000" dirty="0"/>
              <a:t>Weekly Digest announcements are sent to all MyODP users</a:t>
            </a:r>
          </a:p>
          <a:p>
            <a:pPr>
              <a:spcAft>
                <a:spcPts val="600"/>
              </a:spcAft>
            </a:pPr>
            <a:r>
              <a:rPr lang="en-US" sz="2000" dirty="0"/>
              <a:t>Users can unsubscribe from notifications by clicking Manage your subscriptions at the top of the Communications database page</a:t>
            </a:r>
          </a:p>
          <a:p>
            <a:pPr>
              <a:spcAft>
                <a:spcPts val="600"/>
              </a:spcAft>
            </a:pPr>
            <a:r>
              <a:rPr lang="en-US" sz="2000" dirty="0"/>
              <a:t>Will soon be available with a streamlined interface on </a:t>
            </a:r>
            <a:r>
              <a:rPr lang="en-US" sz="2000" dirty="0">
                <a:hlinkClick r:id="rId4"/>
              </a:rPr>
              <a:t>home.MyODP.org</a:t>
            </a:r>
            <a:r>
              <a:rPr lang="en-US" sz="2000" dirty="0"/>
              <a:t> </a:t>
            </a:r>
          </a:p>
        </p:txBody>
      </p:sp>
      <p:sp>
        <p:nvSpPr>
          <p:cNvPr id="2" name="Title 1"/>
          <p:cNvSpPr>
            <a:spLocks noGrp="1"/>
          </p:cNvSpPr>
          <p:nvPr>
            <p:ph type="title"/>
          </p:nvPr>
        </p:nvSpPr>
        <p:spPr>
          <a:xfrm>
            <a:off x="433081" y="1295400"/>
            <a:ext cx="7886700" cy="1325563"/>
          </a:xfrm>
        </p:spPr>
        <p:txBody>
          <a:bodyPr/>
          <a:lstStyle/>
          <a:p>
            <a:r>
              <a:rPr lang="en-US" dirty="0"/>
              <a:t>Announcements</a:t>
            </a:r>
          </a:p>
        </p:txBody>
      </p:sp>
      <p:pic>
        <p:nvPicPr>
          <p:cNvPr id="5" name="Picture 4">
            <a:extLst>
              <a:ext uri="{FF2B5EF4-FFF2-40B4-BE49-F238E27FC236}">
                <a16:creationId xmlns:a16="http://schemas.microsoft.com/office/drawing/2014/main" id="{23CF6801-9A32-6ACD-F9E6-D9144959ED8A}"/>
              </a:ext>
            </a:extLst>
          </p:cNvPr>
          <p:cNvPicPr>
            <a:picLocks noChangeAspect="1"/>
          </p:cNvPicPr>
          <p:nvPr/>
        </p:nvPicPr>
        <p:blipFill>
          <a:blip r:embed="rId5"/>
          <a:stretch>
            <a:fillRect/>
          </a:stretch>
        </p:blipFill>
        <p:spPr>
          <a:xfrm>
            <a:off x="-2" y="6477000"/>
            <a:ext cx="9143999" cy="381000"/>
          </a:xfrm>
          <a:prstGeom prst="rect">
            <a:avLst/>
          </a:prstGeom>
        </p:spPr>
      </p:pic>
    </p:spTree>
    <p:extLst>
      <p:ext uri="{BB962C8B-B14F-4D97-AF65-F5344CB8AC3E}">
        <p14:creationId xmlns:p14="http://schemas.microsoft.com/office/powerpoint/2010/main" val="388671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90E2F-367F-4CA3-92F5-D598B7C6B8D6}"/>
              </a:ext>
            </a:extLst>
          </p:cNvPr>
          <p:cNvPicPr>
            <a:picLocks noChangeAspect="1"/>
          </p:cNvPicPr>
          <p:nvPr/>
        </p:nvPicPr>
        <p:blipFill>
          <a:blip r:embed="rId3"/>
          <a:stretch>
            <a:fillRect/>
          </a:stretch>
        </p:blipFill>
        <p:spPr>
          <a:xfrm>
            <a:off x="1498133" y="0"/>
            <a:ext cx="6775283" cy="6858000"/>
          </a:xfrm>
          <a:prstGeom prst="rect">
            <a:avLst/>
          </a:prstGeom>
        </p:spPr>
      </p:pic>
      <p:cxnSp>
        <p:nvCxnSpPr>
          <p:cNvPr id="6" name="Elbow Connector 5"/>
          <p:cNvCxnSpPr>
            <a:cxnSpLocks/>
          </p:cNvCxnSpPr>
          <p:nvPr/>
        </p:nvCxnSpPr>
        <p:spPr>
          <a:xfrm>
            <a:off x="4885774" y="2740650"/>
            <a:ext cx="2337034" cy="1038179"/>
          </a:xfrm>
          <a:prstGeom prst="bentConnector3">
            <a:avLst>
              <a:gd name="adj1" fmla="val 10873"/>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flipV="1">
            <a:off x="900953" y="2083973"/>
            <a:ext cx="1953485" cy="380999"/>
          </a:xfrm>
          <a:prstGeom prst="bentConnector3">
            <a:avLst>
              <a:gd name="adj1" fmla="val 83306"/>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flipV="1">
            <a:off x="655181" y="3143493"/>
            <a:ext cx="2199257" cy="517838"/>
          </a:xfrm>
          <a:prstGeom prst="bentConnector3">
            <a:avLst>
              <a:gd name="adj1" fmla="val 88379"/>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6431280" y="6400582"/>
            <a:ext cx="1524000" cy="256410"/>
          </a:xfrm>
          <a:prstGeom prst="bentConnector3">
            <a:avLst>
              <a:gd name="adj1" fmla="val 10769"/>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2404" y="1476742"/>
            <a:ext cx="1944810" cy="954107"/>
          </a:xfrm>
          <a:prstGeom prst="rect">
            <a:avLst/>
          </a:prstGeom>
          <a:noFill/>
        </p:spPr>
        <p:txBody>
          <a:bodyPr wrap="square" rtlCol="0">
            <a:spAutoFit/>
          </a:bodyPr>
          <a:lstStyle/>
          <a:p>
            <a:r>
              <a:rPr lang="en-US" sz="1400" dirty="0">
                <a:solidFill>
                  <a:srgbClr val="C00000"/>
                </a:solidFill>
              </a:rPr>
              <a:t>Choosing an audience and selecting ‘Save Settings’ will filter all communications</a:t>
            </a:r>
          </a:p>
        </p:txBody>
      </p:sp>
      <p:sp>
        <p:nvSpPr>
          <p:cNvPr id="12" name="TextBox 11"/>
          <p:cNvSpPr txBox="1"/>
          <p:nvPr/>
        </p:nvSpPr>
        <p:spPr>
          <a:xfrm>
            <a:off x="5263963" y="2752770"/>
            <a:ext cx="2286001" cy="954107"/>
          </a:xfrm>
          <a:prstGeom prst="rect">
            <a:avLst/>
          </a:prstGeom>
          <a:noFill/>
        </p:spPr>
        <p:txBody>
          <a:bodyPr wrap="square" rtlCol="0">
            <a:spAutoFit/>
          </a:bodyPr>
          <a:lstStyle/>
          <a:p>
            <a:r>
              <a:rPr lang="en-US" sz="1400" dirty="0">
                <a:solidFill>
                  <a:srgbClr val="C00000"/>
                </a:solidFill>
              </a:rPr>
              <a:t>Searching keywords in ‘Name/Link’ will only yield results in the ‘Name/Link’ field for communications</a:t>
            </a:r>
          </a:p>
        </p:txBody>
      </p:sp>
      <p:sp>
        <p:nvSpPr>
          <p:cNvPr id="17" name="TextBox 16"/>
          <p:cNvSpPr txBox="1"/>
          <p:nvPr/>
        </p:nvSpPr>
        <p:spPr>
          <a:xfrm>
            <a:off x="586869" y="2883137"/>
            <a:ext cx="2026659" cy="738664"/>
          </a:xfrm>
          <a:prstGeom prst="rect">
            <a:avLst/>
          </a:prstGeom>
          <a:noFill/>
        </p:spPr>
        <p:txBody>
          <a:bodyPr wrap="square" rtlCol="0">
            <a:spAutoFit/>
          </a:bodyPr>
          <a:lstStyle/>
          <a:p>
            <a:r>
              <a:rPr lang="en-US" sz="1400" dirty="0">
                <a:solidFill>
                  <a:srgbClr val="C00000"/>
                </a:solidFill>
              </a:rPr>
              <a:t>‘Purpose’ will only yield results in the ‘Purpose’ field for communications</a:t>
            </a:r>
          </a:p>
        </p:txBody>
      </p:sp>
      <p:sp>
        <p:nvSpPr>
          <p:cNvPr id="22" name="TextBox 21"/>
          <p:cNvSpPr txBox="1"/>
          <p:nvPr/>
        </p:nvSpPr>
        <p:spPr>
          <a:xfrm>
            <a:off x="6406964" y="5458497"/>
            <a:ext cx="1828800" cy="954107"/>
          </a:xfrm>
          <a:prstGeom prst="rect">
            <a:avLst/>
          </a:prstGeom>
          <a:noFill/>
        </p:spPr>
        <p:txBody>
          <a:bodyPr wrap="square" rtlCol="0">
            <a:spAutoFit/>
          </a:bodyPr>
          <a:lstStyle/>
          <a:p>
            <a:r>
              <a:rPr lang="en-US" sz="1400" dirty="0">
                <a:solidFill>
                  <a:srgbClr val="C00000"/>
                </a:solidFill>
              </a:rPr>
              <a:t>Selecting the ‘Name/Link’ will open a PDF with the full communication</a:t>
            </a:r>
          </a:p>
        </p:txBody>
      </p:sp>
      <p:pic>
        <p:nvPicPr>
          <p:cNvPr id="7" name="Picture 6"/>
          <p:cNvPicPr>
            <a:picLocks noChangeAspect="1"/>
          </p:cNvPicPr>
          <p:nvPr/>
        </p:nvPicPr>
        <p:blipFill rotWithShape="1">
          <a:blip r:embed="rId4"/>
          <a:srcRect l="1507" r="646" b="31234"/>
          <a:stretch/>
        </p:blipFill>
        <p:spPr>
          <a:xfrm>
            <a:off x="1498133" y="5297548"/>
            <a:ext cx="6737631" cy="1560452"/>
          </a:xfrm>
          <a:prstGeom prst="rect">
            <a:avLst/>
          </a:prstGeom>
        </p:spPr>
      </p:pic>
    </p:spTree>
    <p:extLst>
      <p:ext uri="{BB962C8B-B14F-4D97-AF65-F5344CB8AC3E}">
        <p14:creationId xmlns:p14="http://schemas.microsoft.com/office/powerpoint/2010/main" val="403703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509E26-409B-4FB5-98BB-C9DE4EC84D9C}"/>
              </a:ext>
            </a:extLst>
          </p:cNvPr>
          <p:cNvPicPr>
            <a:picLocks noChangeAspect="1"/>
          </p:cNvPicPr>
          <p:nvPr/>
        </p:nvPicPr>
        <p:blipFill>
          <a:blip r:embed="rId3"/>
          <a:stretch>
            <a:fillRect/>
          </a:stretch>
        </p:blipFill>
        <p:spPr>
          <a:xfrm>
            <a:off x="958664" y="4996618"/>
            <a:ext cx="7277100" cy="876300"/>
          </a:xfrm>
          <a:prstGeom prst="rect">
            <a:avLst/>
          </a:prstGeom>
        </p:spPr>
      </p:pic>
      <p:pic>
        <p:nvPicPr>
          <p:cNvPr id="3" name="Picture 2">
            <a:extLst>
              <a:ext uri="{FF2B5EF4-FFF2-40B4-BE49-F238E27FC236}">
                <a16:creationId xmlns:a16="http://schemas.microsoft.com/office/drawing/2014/main" id="{D4C8FE1F-D342-46AB-8104-6D6AEF8D19B9}"/>
              </a:ext>
            </a:extLst>
          </p:cNvPr>
          <p:cNvPicPr>
            <a:picLocks noChangeAspect="1"/>
          </p:cNvPicPr>
          <p:nvPr/>
        </p:nvPicPr>
        <p:blipFill>
          <a:blip r:embed="rId4"/>
          <a:stretch>
            <a:fillRect/>
          </a:stretch>
        </p:blipFill>
        <p:spPr>
          <a:xfrm>
            <a:off x="1143000" y="602944"/>
            <a:ext cx="6775545" cy="3588056"/>
          </a:xfrm>
          <a:prstGeom prst="rect">
            <a:avLst/>
          </a:prstGeom>
        </p:spPr>
      </p:pic>
      <p:cxnSp>
        <p:nvCxnSpPr>
          <p:cNvPr id="6" name="Elbow Connector 5"/>
          <p:cNvCxnSpPr>
            <a:cxnSpLocks/>
          </p:cNvCxnSpPr>
          <p:nvPr/>
        </p:nvCxnSpPr>
        <p:spPr>
          <a:xfrm>
            <a:off x="1792065" y="3436931"/>
            <a:ext cx="2768414" cy="149474"/>
          </a:xfrm>
          <a:prstGeom prst="bentConnector3">
            <a:avLst>
              <a:gd name="adj1" fmla="val 30658"/>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Elbow Connector 14"/>
          <p:cNvCxnSpPr>
            <a:cxnSpLocks/>
          </p:cNvCxnSpPr>
          <p:nvPr/>
        </p:nvCxnSpPr>
        <p:spPr>
          <a:xfrm flipV="1">
            <a:off x="4114800" y="4954173"/>
            <a:ext cx="2133600" cy="229291"/>
          </a:xfrm>
          <a:prstGeom prst="bentConnector3">
            <a:avLst>
              <a:gd name="adj1" fmla="val 14479"/>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649315" y="3051832"/>
            <a:ext cx="2286001" cy="523220"/>
          </a:xfrm>
          <a:prstGeom prst="rect">
            <a:avLst/>
          </a:prstGeom>
          <a:noFill/>
        </p:spPr>
        <p:txBody>
          <a:bodyPr wrap="square" rtlCol="0">
            <a:spAutoFit/>
          </a:bodyPr>
          <a:lstStyle/>
          <a:p>
            <a:r>
              <a:rPr lang="en-US" sz="1400" dirty="0">
                <a:solidFill>
                  <a:srgbClr val="C00000"/>
                </a:solidFill>
              </a:rPr>
              <a:t>Users can select audiences they wish to subscribe to</a:t>
            </a:r>
          </a:p>
        </p:txBody>
      </p:sp>
      <p:sp>
        <p:nvSpPr>
          <p:cNvPr id="22" name="TextBox 21"/>
          <p:cNvSpPr txBox="1"/>
          <p:nvPr/>
        </p:nvSpPr>
        <p:spPr>
          <a:xfrm>
            <a:off x="4114800" y="4419600"/>
            <a:ext cx="2819400" cy="523220"/>
          </a:xfrm>
          <a:prstGeom prst="rect">
            <a:avLst/>
          </a:prstGeom>
          <a:noFill/>
        </p:spPr>
        <p:txBody>
          <a:bodyPr wrap="square" rtlCol="0">
            <a:spAutoFit/>
          </a:bodyPr>
          <a:lstStyle/>
          <a:p>
            <a:r>
              <a:rPr lang="en-US" sz="1400" dirty="0">
                <a:solidFill>
                  <a:srgbClr val="C00000"/>
                </a:solidFill>
              </a:rPr>
              <a:t>Users can turn off Notifications on the Notifications preferences page</a:t>
            </a:r>
          </a:p>
        </p:txBody>
      </p:sp>
    </p:spTree>
    <p:extLst>
      <p:ext uri="{BB962C8B-B14F-4D97-AF65-F5344CB8AC3E}">
        <p14:creationId xmlns:p14="http://schemas.microsoft.com/office/powerpoint/2010/main" val="33660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DFE23-223D-9A5A-F2D3-B538477493B3}"/>
              </a:ext>
            </a:extLst>
          </p:cNvPr>
          <p:cNvPicPr>
            <a:picLocks noChangeAspect="1"/>
          </p:cNvPicPr>
          <p:nvPr/>
        </p:nvPicPr>
        <p:blipFill>
          <a:blip r:embed="rId3"/>
          <a:stretch>
            <a:fillRect/>
          </a:stretch>
        </p:blipFill>
        <p:spPr>
          <a:xfrm>
            <a:off x="-1" y="0"/>
            <a:ext cx="9144000" cy="1392328"/>
          </a:xfrm>
          <a:prstGeom prst="rect">
            <a:avLst/>
          </a:prstGeom>
        </p:spPr>
      </p:pic>
      <p:sp>
        <p:nvSpPr>
          <p:cNvPr id="5" name="Content Placeholder 4"/>
          <p:cNvSpPr>
            <a:spLocks noGrp="1"/>
          </p:cNvSpPr>
          <p:nvPr>
            <p:ph sz="half" idx="1"/>
          </p:nvPr>
        </p:nvSpPr>
        <p:spPr>
          <a:xfrm>
            <a:off x="381000" y="1981200"/>
            <a:ext cx="8610600" cy="1752601"/>
          </a:xfrm>
        </p:spPr>
        <p:txBody>
          <a:bodyPr/>
          <a:lstStyle/>
          <a:p>
            <a:pPr marL="0" indent="0">
              <a:buNone/>
            </a:pPr>
            <a:r>
              <a:rPr lang="en-US" dirty="0"/>
              <a:t>On January 23, 2023, MyODP was updated with a new navigation structure with the incorporation of </a:t>
            </a:r>
            <a:r>
              <a:rPr lang="en-US" dirty="0">
                <a:hlinkClick r:id="rId4"/>
              </a:rPr>
              <a:t>home.MyODP.org</a:t>
            </a:r>
            <a:r>
              <a:rPr lang="en-US" dirty="0"/>
              <a:t>. This new navigation structure allows resource pages to be accessed without an account, making information more accessible to the public and expands Training navigation to allow professionals to find suitable Trainings appropriate to their role. </a:t>
            </a:r>
          </a:p>
        </p:txBody>
      </p:sp>
      <p:sp>
        <p:nvSpPr>
          <p:cNvPr id="6" name="Content Placeholder 5"/>
          <p:cNvSpPr>
            <a:spLocks noGrp="1"/>
          </p:cNvSpPr>
          <p:nvPr>
            <p:ph sz="half" idx="2"/>
          </p:nvPr>
        </p:nvSpPr>
        <p:spPr>
          <a:xfrm>
            <a:off x="381000" y="3815557"/>
            <a:ext cx="8382000" cy="1981200"/>
          </a:xfrm>
        </p:spPr>
        <p:txBody>
          <a:bodyPr/>
          <a:lstStyle/>
          <a:p>
            <a:pPr marL="0" indent="0">
              <a:buNone/>
            </a:pPr>
            <a:r>
              <a:rPr lang="en-US" dirty="0"/>
              <a:t>Many resource pages were also combined to allow for more information to be found on one page, with shorter pathways to locate them.</a:t>
            </a:r>
          </a:p>
          <a:p>
            <a:pPr marL="0" indent="0">
              <a:buNone/>
            </a:pPr>
            <a:endParaRPr lang="en-US" dirty="0"/>
          </a:p>
          <a:p>
            <a:pPr marL="0" indent="0">
              <a:buNone/>
            </a:pPr>
            <a:r>
              <a:rPr lang="en-US" dirty="0"/>
              <a:t>A MyLearning page was added to allow professionals to access recent courses, course search, grades, transcript, and bookings on one page.</a:t>
            </a:r>
          </a:p>
          <a:p>
            <a:endParaRPr lang="en-US" dirty="0"/>
          </a:p>
        </p:txBody>
      </p:sp>
      <p:pic>
        <p:nvPicPr>
          <p:cNvPr id="7" name="Picture 6">
            <a:extLst>
              <a:ext uri="{FF2B5EF4-FFF2-40B4-BE49-F238E27FC236}">
                <a16:creationId xmlns:a16="http://schemas.microsoft.com/office/drawing/2014/main" id="{E516AA85-8532-F3C4-5FDC-99E502A5548C}"/>
              </a:ext>
            </a:extLst>
          </p:cNvPr>
          <p:cNvPicPr>
            <a:picLocks noChangeAspect="1"/>
          </p:cNvPicPr>
          <p:nvPr/>
        </p:nvPicPr>
        <p:blipFill>
          <a:blip r:embed="rId5"/>
          <a:stretch>
            <a:fillRect/>
          </a:stretch>
        </p:blipFill>
        <p:spPr>
          <a:xfrm>
            <a:off x="-2" y="6477000"/>
            <a:ext cx="9143999" cy="381000"/>
          </a:xfrm>
          <a:prstGeom prst="rect">
            <a:avLst/>
          </a:prstGeom>
        </p:spPr>
      </p:pic>
    </p:spTree>
    <p:extLst>
      <p:ext uri="{BB962C8B-B14F-4D97-AF65-F5344CB8AC3E}">
        <p14:creationId xmlns:p14="http://schemas.microsoft.com/office/powerpoint/2010/main" val="42093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D7C41-7252-EA39-0DE9-7A7CC81BE1FD}"/>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6" y="2336579"/>
            <a:ext cx="7644119" cy="2387821"/>
          </a:xfrm>
        </p:spPr>
        <p:txBody>
          <a:bodyPr>
            <a:normAutofit/>
          </a:bodyPr>
          <a:lstStyle/>
          <a:p>
            <a:pPr>
              <a:spcAft>
                <a:spcPts val="600"/>
              </a:spcAft>
            </a:pPr>
            <a:r>
              <a:rPr lang="en-US" sz="2000" dirty="0"/>
              <a:t>Feature resources, observations, and advancements that are relevant and timely to professionals and supporters.</a:t>
            </a:r>
          </a:p>
          <a:p>
            <a:pPr>
              <a:spcAft>
                <a:spcPts val="600"/>
              </a:spcAft>
            </a:pPr>
            <a:r>
              <a:rPr lang="en-US" sz="2000" dirty="0"/>
              <a:t>Issues released quarterly</a:t>
            </a:r>
          </a:p>
        </p:txBody>
      </p:sp>
      <p:sp>
        <p:nvSpPr>
          <p:cNvPr id="2" name="Title 1"/>
          <p:cNvSpPr>
            <a:spLocks noGrp="1"/>
          </p:cNvSpPr>
          <p:nvPr>
            <p:ph type="title"/>
          </p:nvPr>
        </p:nvSpPr>
        <p:spPr>
          <a:xfrm>
            <a:off x="457200" y="1397222"/>
            <a:ext cx="7644119" cy="1066799"/>
          </a:xfrm>
        </p:spPr>
        <p:txBody>
          <a:bodyPr/>
          <a:lstStyle/>
          <a:p>
            <a:r>
              <a:rPr lang="en-US" dirty="0"/>
              <a:t>Positive Approaches Journal</a:t>
            </a:r>
          </a:p>
        </p:txBody>
      </p:sp>
      <p:pic>
        <p:nvPicPr>
          <p:cNvPr id="5" name="Picture 4">
            <a:extLst>
              <a:ext uri="{FF2B5EF4-FFF2-40B4-BE49-F238E27FC236}">
                <a16:creationId xmlns:a16="http://schemas.microsoft.com/office/drawing/2014/main" id="{23CF6801-9A32-6ACD-F9E6-D9144959ED8A}"/>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27575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18F2C4-0291-A0EF-8689-F461C7F4753B}"/>
              </a:ext>
            </a:extLst>
          </p:cNvPr>
          <p:cNvPicPr>
            <a:picLocks noChangeAspect="1"/>
          </p:cNvPicPr>
          <p:nvPr/>
        </p:nvPicPr>
        <p:blipFill>
          <a:blip r:embed="rId3"/>
          <a:stretch>
            <a:fillRect/>
          </a:stretch>
        </p:blipFill>
        <p:spPr>
          <a:xfrm>
            <a:off x="515318" y="0"/>
            <a:ext cx="8113363" cy="6858000"/>
          </a:xfrm>
          <a:prstGeom prst="rect">
            <a:avLst/>
          </a:prstGeom>
        </p:spPr>
      </p:pic>
    </p:spTree>
    <p:extLst>
      <p:ext uri="{BB962C8B-B14F-4D97-AF65-F5344CB8AC3E}">
        <p14:creationId xmlns:p14="http://schemas.microsoft.com/office/powerpoint/2010/main" val="3092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8B97A-8AD3-E689-5DDF-02491C121162}"/>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38200" y="2209800"/>
            <a:ext cx="7543800" cy="1905000"/>
          </a:xfrm>
        </p:spPr>
        <p:txBody>
          <a:bodyPr/>
          <a:lstStyle/>
          <a:p>
            <a:pPr marL="0" indent="0">
              <a:spcAft>
                <a:spcPts val="600"/>
              </a:spcAft>
              <a:buNone/>
            </a:pPr>
            <a:r>
              <a:rPr lang="en-US" sz="2000" dirty="0"/>
              <a:t>This section contains information about upcoming events hosted by ODP. </a:t>
            </a:r>
          </a:p>
          <a:p>
            <a:pPr>
              <a:spcAft>
                <a:spcPts val="600"/>
              </a:spcAft>
            </a:pPr>
            <a:r>
              <a:rPr lang="en-US" sz="2000" dirty="0"/>
              <a:t>ODP sponsored trainings and conferences are featured here</a:t>
            </a:r>
          </a:p>
          <a:p>
            <a:pPr>
              <a:spcAft>
                <a:spcPts val="600"/>
              </a:spcAft>
            </a:pPr>
            <a:r>
              <a:rPr lang="en-US" sz="2000" dirty="0"/>
              <a:t>Upcoming events are displayed on the side of most pages</a:t>
            </a:r>
          </a:p>
        </p:txBody>
      </p:sp>
      <p:sp>
        <p:nvSpPr>
          <p:cNvPr id="2" name="Title 1"/>
          <p:cNvSpPr>
            <a:spLocks noGrp="1"/>
          </p:cNvSpPr>
          <p:nvPr>
            <p:ph type="title"/>
          </p:nvPr>
        </p:nvSpPr>
        <p:spPr>
          <a:xfrm>
            <a:off x="628647" y="1186747"/>
            <a:ext cx="7886700" cy="1325563"/>
          </a:xfrm>
        </p:spPr>
        <p:txBody>
          <a:bodyPr/>
          <a:lstStyle/>
          <a:p>
            <a:r>
              <a:rPr lang="en-US" dirty="0"/>
              <a:t>Upcoming Events</a:t>
            </a:r>
          </a:p>
        </p:txBody>
      </p:sp>
      <p:pic>
        <p:nvPicPr>
          <p:cNvPr id="5" name="Picture 4">
            <a:extLst>
              <a:ext uri="{FF2B5EF4-FFF2-40B4-BE49-F238E27FC236}">
                <a16:creationId xmlns:a16="http://schemas.microsoft.com/office/drawing/2014/main" id="{4BCCDE74-EC43-F4CC-A5DC-FAD45E00896A}"/>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231198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A7F90-D30D-4C7F-B303-4CD29FECBF80}"/>
              </a:ext>
            </a:extLst>
          </p:cNvPr>
          <p:cNvPicPr>
            <a:picLocks noChangeAspect="1"/>
          </p:cNvPicPr>
          <p:nvPr/>
        </p:nvPicPr>
        <p:blipFill>
          <a:blip r:embed="rId3"/>
          <a:stretch>
            <a:fillRect/>
          </a:stretch>
        </p:blipFill>
        <p:spPr>
          <a:xfrm>
            <a:off x="0" y="656733"/>
            <a:ext cx="9105332" cy="5210668"/>
          </a:xfrm>
          <a:prstGeom prst="rect">
            <a:avLst/>
          </a:prstGeom>
        </p:spPr>
      </p:pic>
      <p:pic>
        <p:nvPicPr>
          <p:cNvPr id="23" name="Picture 22">
            <a:extLst>
              <a:ext uri="{FF2B5EF4-FFF2-40B4-BE49-F238E27FC236}">
                <a16:creationId xmlns:a16="http://schemas.microsoft.com/office/drawing/2014/main" id="{E3D14675-333C-4BA8-89A8-8BC975692316}"/>
              </a:ext>
            </a:extLst>
          </p:cNvPr>
          <p:cNvPicPr>
            <a:picLocks noChangeAspect="1"/>
          </p:cNvPicPr>
          <p:nvPr/>
        </p:nvPicPr>
        <p:blipFill>
          <a:blip r:embed="rId4"/>
          <a:stretch>
            <a:fillRect/>
          </a:stretch>
        </p:blipFill>
        <p:spPr>
          <a:xfrm>
            <a:off x="7619" y="871270"/>
            <a:ext cx="1524000" cy="796376"/>
          </a:xfrm>
          <a:prstGeom prst="rect">
            <a:avLst/>
          </a:prstGeom>
        </p:spPr>
      </p:pic>
      <p:sp>
        <p:nvSpPr>
          <p:cNvPr id="22" name="Rectangle 21">
            <a:extLst>
              <a:ext uri="{FF2B5EF4-FFF2-40B4-BE49-F238E27FC236}">
                <a16:creationId xmlns:a16="http://schemas.microsoft.com/office/drawing/2014/main" id="{BA3E5F21-6C91-42C3-8657-2657EFDC3835}"/>
              </a:ext>
            </a:extLst>
          </p:cNvPr>
          <p:cNvSpPr/>
          <p:nvPr/>
        </p:nvSpPr>
        <p:spPr>
          <a:xfrm>
            <a:off x="283471" y="1708848"/>
            <a:ext cx="2016628" cy="45848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FEECBA1-4F43-4A79-A921-B96C3D2C9A09}"/>
              </a:ext>
            </a:extLst>
          </p:cNvPr>
          <p:cNvPicPr>
            <a:picLocks noChangeAspect="1"/>
          </p:cNvPicPr>
          <p:nvPr/>
        </p:nvPicPr>
        <p:blipFill>
          <a:blip r:embed="rId5"/>
          <a:stretch>
            <a:fillRect/>
          </a:stretch>
        </p:blipFill>
        <p:spPr>
          <a:xfrm>
            <a:off x="7619" y="1811856"/>
            <a:ext cx="1913982" cy="4581552"/>
          </a:xfrm>
          <a:prstGeom prst="rect">
            <a:avLst/>
          </a:prstGeom>
        </p:spPr>
      </p:pic>
      <p:sp>
        <p:nvSpPr>
          <p:cNvPr id="12" name="Rectangle 11"/>
          <p:cNvSpPr/>
          <p:nvPr/>
        </p:nvSpPr>
        <p:spPr>
          <a:xfrm>
            <a:off x="2626209" y="1354547"/>
            <a:ext cx="6517791" cy="4581552"/>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AB553D-62E1-4A54-8471-214908E7F31A}"/>
              </a:ext>
            </a:extLst>
          </p:cNvPr>
          <p:cNvPicPr>
            <a:picLocks noChangeAspect="1"/>
          </p:cNvPicPr>
          <p:nvPr/>
        </p:nvPicPr>
        <p:blipFill rotWithShape="1">
          <a:blip r:embed="rId6"/>
          <a:srcRect b="8083"/>
          <a:stretch/>
        </p:blipFill>
        <p:spPr>
          <a:xfrm>
            <a:off x="2520487" y="1354548"/>
            <a:ext cx="5673806" cy="4933106"/>
          </a:xfrm>
          <a:prstGeom prst="rect">
            <a:avLst/>
          </a:prstGeom>
        </p:spPr>
      </p:pic>
      <p:cxnSp>
        <p:nvCxnSpPr>
          <p:cNvPr id="6" name="Elbow Connector 5"/>
          <p:cNvCxnSpPr>
            <a:cxnSpLocks/>
          </p:cNvCxnSpPr>
          <p:nvPr/>
        </p:nvCxnSpPr>
        <p:spPr>
          <a:xfrm flipV="1">
            <a:off x="1126023" y="1888260"/>
            <a:ext cx="1302289" cy="1237634"/>
          </a:xfrm>
          <a:prstGeom prst="bentConnector3">
            <a:avLst>
              <a:gd name="adj1" fmla="val 21705"/>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 name="Elbow Connector 17"/>
          <p:cNvCxnSpPr>
            <a:cxnSpLocks/>
          </p:cNvCxnSpPr>
          <p:nvPr/>
        </p:nvCxnSpPr>
        <p:spPr>
          <a:xfrm>
            <a:off x="5945657" y="5784736"/>
            <a:ext cx="2569693" cy="768823"/>
          </a:xfrm>
          <a:prstGeom prst="bentConnector3">
            <a:avLst>
              <a:gd name="adj1" fmla="val 10890"/>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66800" y="737087"/>
            <a:ext cx="1524000" cy="1169551"/>
          </a:xfrm>
          <a:prstGeom prst="rect">
            <a:avLst/>
          </a:prstGeom>
          <a:noFill/>
        </p:spPr>
        <p:txBody>
          <a:bodyPr wrap="square" rtlCol="0">
            <a:spAutoFit/>
          </a:bodyPr>
          <a:lstStyle/>
          <a:p>
            <a:r>
              <a:rPr lang="en-US" sz="1400" dirty="0">
                <a:solidFill>
                  <a:srgbClr val="C00000"/>
                </a:solidFill>
              </a:rPr>
              <a:t>Events will be highlighted on the event calendar; personal events can also be added</a:t>
            </a:r>
          </a:p>
        </p:txBody>
      </p:sp>
      <p:sp>
        <p:nvSpPr>
          <p:cNvPr id="13" name="TextBox 12"/>
          <p:cNvSpPr txBox="1"/>
          <p:nvPr/>
        </p:nvSpPr>
        <p:spPr>
          <a:xfrm>
            <a:off x="6195951" y="5797066"/>
            <a:ext cx="2482861" cy="738664"/>
          </a:xfrm>
          <a:prstGeom prst="rect">
            <a:avLst/>
          </a:prstGeom>
          <a:noFill/>
        </p:spPr>
        <p:txBody>
          <a:bodyPr wrap="square" rtlCol="0">
            <a:spAutoFit/>
          </a:bodyPr>
          <a:lstStyle/>
          <a:p>
            <a:r>
              <a:rPr lang="en-US" sz="1400" dirty="0">
                <a:solidFill>
                  <a:srgbClr val="C00000"/>
                </a:solidFill>
              </a:rPr>
              <a:t>Selecting this link will lead to a brochure, communication, or registration site</a:t>
            </a:r>
          </a:p>
        </p:txBody>
      </p:sp>
    </p:spTree>
    <p:extLst>
      <p:ext uri="{BB962C8B-B14F-4D97-AF65-F5344CB8AC3E}">
        <p14:creationId xmlns:p14="http://schemas.microsoft.com/office/powerpoint/2010/main" val="253736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169F1-8850-5342-8EB2-3DD1A72170FA}"/>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133600"/>
            <a:ext cx="7543800" cy="3910037"/>
          </a:xfrm>
        </p:spPr>
        <p:txBody>
          <a:bodyPr/>
          <a:lstStyle/>
          <a:p>
            <a:pPr marL="0" indent="0">
              <a:spcAft>
                <a:spcPts val="600"/>
              </a:spcAft>
              <a:buNone/>
            </a:pPr>
            <a:r>
              <a:rPr lang="en-US" sz="2000" dirty="0"/>
              <a:t>The Search on </a:t>
            </a:r>
            <a:r>
              <a:rPr lang="en-US" sz="2000" dirty="0">
                <a:hlinkClick r:id="rId4"/>
              </a:rPr>
              <a:t>home.MyODP.org</a:t>
            </a:r>
            <a:r>
              <a:rPr lang="en-US" sz="2000" dirty="0"/>
              <a:t> searches all resources, as well as results from ASERT and </a:t>
            </a:r>
            <a:r>
              <a:rPr lang="en-US" sz="2000" dirty="0" err="1"/>
              <a:t>AIDinPA</a:t>
            </a:r>
            <a:endParaRPr lang="en-US" sz="2000" dirty="0"/>
          </a:p>
          <a:p>
            <a:pPr marL="0" indent="0">
              <a:spcAft>
                <a:spcPts val="600"/>
              </a:spcAft>
              <a:buNone/>
            </a:pPr>
            <a:endParaRPr lang="en-US" sz="1800" dirty="0"/>
          </a:p>
        </p:txBody>
      </p:sp>
      <p:sp>
        <p:nvSpPr>
          <p:cNvPr id="2" name="Title 1"/>
          <p:cNvSpPr>
            <a:spLocks noGrp="1"/>
          </p:cNvSpPr>
          <p:nvPr>
            <p:ph type="title"/>
          </p:nvPr>
        </p:nvSpPr>
        <p:spPr>
          <a:xfrm>
            <a:off x="628647" y="1392328"/>
            <a:ext cx="7886700" cy="817472"/>
          </a:xfrm>
        </p:spPr>
        <p:txBody>
          <a:bodyPr/>
          <a:lstStyle/>
          <a:p>
            <a:r>
              <a:rPr lang="en-US" dirty="0"/>
              <a:t>Search</a:t>
            </a:r>
          </a:p>
        </p:txBody>
      </p:sp>
      <p:pic>
        <p:nvPicPr>
          <p:cNvPr id="5" name="Picture 4">
            <a:extLst>
              <a:ext uri="{FF2B5EF4-FFF2-40B4-BE49-F238E27FC236}">
                <a16:creationId xmlns:a16="http://schemas.microsoft.com/office/drawing/2014/main" id="{27ABCFCA-BBB6-F497-F3CE-83253FC40204}"/>
              </a:ext>
            </a:extLst>
          </p:cNvPr>
          <p:cNvPicPr>
            <a:picLocks noChangeAspect="1"/>
          </p:cNvPicPr>
          <p:nvPr/>
        </p:nvPicPr>
        <p:blipFill>
          <a:blip r:embed="rId5"/>
          <a:stretch>
            <a:fillRect/>
          </a:stretch>
        </p:blipFill>
        <p:spPr>
          <a:xfrm>
            <a:off x="-2" y="6477000"/>
            <a:ext cx="9143999" cy="381000"/>
          </a:xfrm>
          <a:prstGeom prst="rect">
            <a:avLst/>
          </a:prstGeom>
        </p:spPr>
      </p:pic>
    </p:spTree>
    <p:extLst>
      <p:ext uri="{BB962C8B-B14F-4D97-AF65-F5344CB8AC3E}">
        <p14:creationId xmlns:p14="http://schemas.microsoft.com/office/powerpoint/2010/main" val="59362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8F2C37-1A31-8F21-492B-864C321DECC1}"/>
              </a:ext>
            </a:extLst>
          </p:cNvPr>
          <p:cNvPicPr>
            <a:picLocks noChangeAspect="1"/>
          </p:cNvPicPr>
          <p:nvPr/>
        </p:nvPicPr>
        <p:blipFill>
          <a:blip r:embed="rId3"/>
          <a:stretch>
            <a:fillRect/>
          </a:stretch>
        </p:blipFill>
        <p:spPr>
          <a:xfrm>
            <a:off x="0" y="2570514"/>
            <a:ext cx="9144000" cy="4227342"/>
          </a:xfrm>
          <a:prstGeom prst="rect">
            <a:avLst/>
          </a:prstGeom>
        </p:spPr>
      </p:pic>
      <p:pic>
        <p:nvPicPr>
          <p:cNvPr id="7" name="Picture 6">
            <a:extLst>
              <a:ext uri="{FF2B5EF4-FFF2-40B4-BE49-F238E27FC236}">
                <a16:creationId xmlns:a16="http://schemas.microsoft.com/office/drawing/2014/main" id="{3B41451D-A394-9865-BB91-5480C417EFC7}"/>
              </a:ext>
            </a:extLst>
          </p:cNvPr>
          <p:cNvPicPr>
            <a:picLocks noChangeAspect="1"/>
          </p:cNvPicPr>
          <p:nvPr/>
        </p:nvPicPr>
        <p:blipFill>
          <a:blip r:embed="rId4"/>
          <a:stretch>
            <a:fillRect/>
          </a:stretch>
        </p:blipFill>
        <p:spPr>
          <a:xfrm>
            <a:off x="762000" y="0"/>
            <a:ext cx="7086600" cy="2570514"/>
          </a:xfrm>
          <a:prstGeom prst="rect">
            <a:avLst/>
          </a:prstGeom>
        </p:spPr>
      </p:pic>
    </p:spTree>
    <p:extLst>
      <p:ext uri="{BB962C8B-B14F-4D97-AF65-F5344CB8AC3E}">
        <p14:creationId xmlns:p14="http://schemas.microsoft.com/office/powerpoint/2010/main" val="348573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CD0C4-99C0-AD1E-8693-D7925B6CA7A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100" y="2234435"/>
            <a:ext cx="7543800" cy="4078202"/>
          </a:xfrm>
        </p:spPr>
        <p:txBody>
          <a:bodyPr>
            <a:normAutofit/>
          </a:bodyPr>
          <a:lstStyle/>
          <a:p>
            <a:pPr marL="0" indent="0">
              <a:spcAft>
                <a:spcPts val="600"/>
              </a:spcAft>
              <a:buNone/>
            </a:pPr>
            <a:r>
              <a:rPr lang="en-US" sz="2000" dirty="0"/>
              <a:t>Clicking on Learning will ask you to login to your MyLearning page. Here you will see:</a:t>
            </a:r>
          </a:p>
          <a:p>
            <a:pPr>
              <a:spcAft>
                <a:spcPts val="600"/>
              </a:spcAft>
            </a:pPr>
            <a:r>
              <a:rPr lang="en-US" sz="2000" dirty="0"/>
              <a:t>Recently accessed courses</a:t>
            </a:r>
          </a:p>
          <a:p>
            <a:pPr>
              <a:spcAft>
                <a:spcPts val="600"/>
              </a:spcAft>
            </a:pPr>
            <a:r>
              <a:rPr lang="en-US" sz="2000" dirty="0"/>
              <a:t>Quick Course list – which searches names of courses</a:t>
            </a:r>
          </a:p>
          <a:p>
            <a:pPr>
              <a:spcAft>
                <a:spcPts val="600"/>
              </a:spcAft>
            </a:pPr>
            <a:r>
              <a:rPr lang="en-US" sz="2000" dirty="0"/>
              <a:t>Accessibility Options</a:t>
            </a:r>
          </a:p>
          <a:p>
            <a:pPr>
              <a:spcAft>
                <a:spcPts val="600"/>
              </a:spcAft>
            </a:pPr>
            <a:r>
              <a:rPr lang="en-US" sz="2000" dirty="0"/>
              <a:t>Transcripts</a:t>
            </a:r>
          </a:p>
          <a:p>
            <a:pPr>
              <a:spcAft>
                <a:spcPts val="600"/>
              </a:spcAft>
            </a:pPr>
            <a:r>
              <a:rPr lang="en-US" sz="2000" dirty="0"/>
              <a:t>Certificates</a:t>
            </a:r>
          </a:p>
          <a:p>
            <a:pPr>
              <a:spcAft>
                <a:spcPts val="600"/>
              </a:spcAft>
            </a:pPr>
            <a:r>
              <a:rPr lang="en-US" sz="2000" dirty="0" err="1"/>
              <a:t>MyGrades</a:t>
            </a:r>
            <a:r>
              <a:rPr lang="en-US" sz="2000" dirty="0"/>
              <a:t> link to view current grades in the courses you have taken</a:t>
            </a:r>
          </a:p>
          <a:p>
            <a:pPr>
              <a:spcAft>
                <a:spcPts val="600"/>
              </a:spcAft>
            </a:pPr>
            <a:r>
              <a:rPr lang="en-US" sz="2000" dirty="0" err="1"/>
              <a:t>MyBookings</a:t>
            </a:r>
            <a:r>
              <a:rPr lang="en-US" sz="2000" dirty="0"/>
              <a:t> link to see any </a:t>
            </a:r>
            <a:r>
              <a:rPr lang="en-US" sz="2000" dirty="0" err="1"/>
              <a:t>FtF</a:t>
            </a:r>
            <a:r>
              <a:rPr lang="en-US" sz="2000" dirty="0"/>
              <a:t> sessions that you have registered for</a:t>
            </a:r>
            <a:endParaRPr lang="en-US" dirty="0"/>
          </a:p>
        </p:txBody>
      </p:sp>
      <p:pic>
        <p:nvPicPr>
          <p:cNvPr id="5" name="Picture 4">
            <a:extLst>
              <a:ext uri="{FF2B5EF4-FFF2-40B4-BE49-F238E27FC236}">
                <a16:creationId xmlns:a16="http://schemas.microsoft.com/office/drawing/2014/main" id="{03B72724-1294-766A-8661-528CEB49A2F3}"/>
              </a:ext>
            </a:extLst>
          </p:cNvPr>
          <p:cNvPicPr>
            <a:picLocks noChangeAspect="1"/>
          </p:cNvPicPr>
          <p:nvPr/>
        </p:nvPicPr>
        <p:blipFill>
          <a:blip r:embed="rId4"/>
          <a:stretch>
            <a:fillRect/>
          </a:stretch>
        </p:blipFill>
        <p:spPr>
          <a:xfrm>
            <a:off x="-2" y="6477000"/>
            <a:ext cx="9143999" cy="381000"/>
          </a:xfrm>
          <a:prstGeom prst="rect">
            <a:avLst/>
          </a:prstGeom>
        </p:spPr>
      </p:pic>
      <p:sp>
        <p:nvSpPr>
          <p:cNvPr id="9" name="Title 1">
            <a:extLst>
              <a:ext uri="{FF2B5EF4-FFF2-40B4-BE49-F238E27FC236}">
                <a16:creationId xmlns:a16="http://schemas.microsoft.com/office/drawing/2014/main" id="{607B68A5-91D2-AA7D-4C4C-AD18242126FB}"/>
              </a:ext>
            </a:extLst>
          </p:cNvPr>
          <p:cNvSpPr>
            <a:spLocks noGrp="1"/>
          </p:cNvSpPr>
          <p:nvPr>
            <p:ph type="title"/>
          </p:nvPr>
        </p:nvSpPr>
        <p:spPr>
          <a:xfrm>
            <a:off x="609603" y="1482589"/>
            <a:ext cx="2209800" cy="870654"/>
          </a:xfrm>
        </p:spPr>
        <p:txBody>
          <a:bodyPr/>
          <a:lstStyle/>
          <a:p>
            <a:r>
              <a:rPr lang="en-US" dirty="0"/>
              <a:t>Learning</a:t>
            </a:r>
          </a:p>
        </p:txBody>
      </p:sp>
    </p:spTree>
    <p:extLst>
      <p:ext uri="{BB962C8B-B14F-4D97-AF65-F5344CB8AC3E}">
        <p14:creationId xmlns:p14="http://schemas.microsoft.com/office/powerpoint/2010/main" val="64344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016F-7688-BA8D-37A9-F00EA047488C}"/>
              </a:ext>
            </a:extLst>
          </p:cNvPr>
          <p:cNvPicPr>
            <a:picLocks noChangeAspect="1"/>
          </p:cNvPicPr>
          <p:nvPr/>
        </p:nvPicPr>
        <p:blipFill>
          <a:blip r:embed="rId3"/>
          <a:stretch>
            <a:fillRect/>
          </a:stretch>
        </p:blipFill>
        <p:spPr>
          <a:xfrm>
            <a:off x="32143" y="0"/>
            <a:ext cx="9079714" cy="6858000"/>
          </a:xfrm>
          <a:prstGeom prst="rect">
            <a:avLst/>
          </a:prstGeom>
        </p:spPr>
      </p:pic>
      <p:cxnSp>
        <p:nvCxnSpPr>
          <p:cNvPr id="6" name="Elbow Connector 5"/>
          <p:cNvCxnSpPr>
            <a:cxnSpLocks/>
          </p:cNvCxnSpPr>
          <p:nvPr/>
        </p:nvCxnSpPr>
        <p:spPr>
          <a:xfrm>
            <a:off x="4419600" y="3146114"/>
            <a:ext cx="2743200" cy="532016"/>
          </a:xfrm>
          <a:prstGeom prst="bentConnector3">
            <a:avLst>
              <a:gd name="adj1" fmla="val 85168"/>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Elbow Connector 5"/>
          <p:cNvCxnSpPr>
            <a:cxnSpLocks/>
          </p:cNvCxnSpPr>
          <p:nvPr/>
        </p:nvCxnSpPr>
        <p:spPr>
          <a:xfrm rot="10800000" flipV="1">
            <a:off x="6019800" y="5788582"/>
            <a:ext cx="1371600" cy="840818"/>
          </a:xfrm>
          <a:prstGeom prst="bentConnector3">
            <a:avLst>
              <a:gd name="adj1" fmla="val 4633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Elbow Connector 5"/>
          <p:cNvCxnSpPr>
            <a:cxnSpLocks/>
          </p:cNvCxnSpPr>
          <p:nvPr/>
        </p:nvCxnSpPr>
        <p:spPr>
          <a:xfrm rot="10800000">
            <a:off x="152400" y="3048001"/>
            <a:ext cx="1151818" cy="630129"/>
          </a:xfrm>
          <a:prstGeom prst="bentConnector3">
            <a:avLst>
              <a:gd name="adj1" fmla="val 58012"/>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544740" y="5839659"/>
            <a:ext cx="2285999" cy="738664"/>
          </a:xfrm>
          <a:prstGeom prst="rect">
            <a:avLst/>
          </a:prstGeom>
          <a:noFill/>
          <a:ln>
            <a:noFill/>
          </a:ln>
        </p:spPr>
        <p:txBody>
          <a:bodyPr wrap="square" rtlCol="0">
            <a:spAutoFit/>
          </a:bodyPr>
          <a:lstStyle/>
          <a:p>
            <a:r>
              <a:rPr lang="en-US" sz="1400" dirty="0">
                <a:solidFill>
                  <a:srgbClr val="C00000"/>
                </a:solidFill>
              </a:rPr>
              <a:t>Transcripts, certificates, grades, &amp; bookings can be accessed from the sidebar</a:t>
            </a:r>
          </a:p>
        </p:txBody>
      </p:sp>
      <p:sp>
        <p:nvSpPr>
          <p:cNvPr id="35" name="TextBox 34"/>
          <p:cNvSpPr txBox="1"/>
          <p:nvPr/>
        </p:nvSpPr>
        <p:spPr>
          <a:xfrm>
            <a:off x="110884" y="2515172"/>
            <a:ext cx="2386668" cy="523220"/>
          </a:xfrm>
          <a:prstGeom prst="rect">
            <a:avLst/>
          </a:prstGeom>
          <a:noFill/>
          <a:ln>
            <a:noFill/>
          </a:ln>
        </p:spPr>
        <p:txBody>
          <a:bodyPr wrap="square" rtlCol="0">
            <a:spAutoFit/>
          </a:bodyPr>
          <a:lstStyle/>
          <a:p>
            <a:r>
              <a:rPr lang="en-US" sz="1400" dirty="0">
                <a:solidFill>
                  <a:srgbClr val="C00000"/>
                </a:solidFill>
              </a:rPr>
              <a:t>This shows recently visited courses for quick access</a:t>
            </a:r>
          </a:p>
        </p:txBody>
      </p:sp>
      <p:sp>
        <p:nvSpPr>
          <p:cNvPr id="42" name="TextBox 41"/>
          <p:cNvSpPr txBox="1"/>
          <p:nvPr/>
        </p:nvSpPr>
        <p:spPr>
          <a:xfrm>
            <a:off x="4183313" y="2407450"/>
            <a:ext cx="2667000" cy="738664"/>
          </a:xfrm>
          <a:prstGeom prst="rect">
            <a:avLst/>
          </a:prstGeom>
          <a:noFill/>
        </p:spPr>
        <p:txBody>
          <a:bodyPr wrap="square" rtlCol="0">
            <a:spAutoFit/>
          </a:bodyPr>
          <a:lstStyle/>
          <a:p>
            <a:r>
              <a:rPr lang="en-US" sz="1400" dirty="0">
                <a:solidFill>
                  <a:srgbClr val="C00000"/>
                </a:solidFill>
              </a:rPr>
              <a:t>The quick course list searches course titles and will auto-fill with course names</a:t>
            </a:r>
          </a:p>
        </p:txBody>
      </p:sp>
    </p:spTree>
    <p:extLst>
      <p:ext uri="{BB962C8B-B14F-4D97-AF65-F5344CB8AC3E}">
        <p14:creationId xmlns:p14="http://schemas.microsoft.com/office/powerpoint/2010/main" val="4039704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8D53CF-FE87-B335-9CA6-FA1601BCC800}"/>
              </a:ext>
            </a:extLst>
          </p:cNvPr>
          <p:cNvPicPr>
            <a:picLocks noChangeAspect="1"/>
          </p:cNvPicPr>
          <p:nvPr/>
        </p:nvPicPr>
        <p:blipFill>
          <a:blip r:embed="rId3"/>
          <a:stretch>
            <a:fillRect/>
          </a:stretch>
        </p:blipFill>
        <p:spPr>
          <a:xfrm>
            <a:off x="-1" y="0"/>
            <a:ext cx="9144000" cy="1392328"/>
          </a:xfrm>
          <a:prstGeom prst="rect">
            <a:avLst/>
          </a:prstGeom>
        </p:spPr>
      </p:pic>
      <p:sp>
        <p:nvSpPr>
          <p:cNvPr id="4" name="Content Placeholder 3">
            <a:extLst>
              <a:ext uri="{FF2B5EF4-FFF2-40B4-BE49-F238E27FC236}">
                <a16:creationId xmlns:a16="http://schemas.microsoft.com/office/drawing/2014/main" id="{239EFA1A-8A3E-4A32-BABD-3BBB7DDBA907}"/>
              </a:ext>
            </a:extLst>
          </p:cNvPr>
          <p:cNvSpPr>
            <a:spLocks noGrp="1"/>
          </p:cNvSpPr>
          <p:nvPr>
            <p:ph sz="half" idx="2"/>
          </p:nvPr>
        </p:nvSpPr>
        <p:spPr>
          <a:xfrm>
            <a:off x="533400" y="2211359"/>
            <a:ext cx="3276600" cy="2665441"/>
          </a:xfrm>
        </p:spPr>
        <p:txBody>
          <a:bodyPr/>
          <a:lstStyle/>
          <a:p>
            <a:pPr lvl="1"/>
            <a:r>
              <a:rPr lang="en-US" dirty="0"/>
              <a:t>Booking</a:t>
            </a:r>
          </a:p>
          <a:p>
            <a:pPr lvl="1"/>
            <a:r>
              <a:rPr lang="en-US" dirty="0"/>
              <a:t>Face-to-Face</a:t>
            </a:r>
          </a:p>
          <a:p>
            <a:pPr lvl="1"/>
            <a:r>
              <a:rPr lang="en-US" dirty="0"/>
              <a:t>H5P</a:t>
            </a:r>
          </a:p>
          <a:p>
            <a:pPr lvl="1"/>
            <a:r>
              <a:rPr lang="en-US" dirty="0"/>
              <a:t>Feedback</a:t>
            </a:r>
          </a:p>
          <a:p>
            <a:pPr lvl="1"/>
            <a:r>
              <a:rPr lang="en-US" dirty="0"/>
              <a:t>Database</a:t>
            </a:r>
          </a:p>
          <a:p>
            <a:pPr lvl="1"/>
            <a:r>
              <a:rPr lang="en-US" dirty="0"/>
              <a:t>Glossary</a:t>
            </a:r>
          </a:p>
          <a:p>
            <a:pPr lvl="1"/>
            <a:r>
              <a:rPr lang="en-US" dirty="0"/>
              <a:t>Certificate</a:t>
            </a:r>
          </a:p>
          <a:p>
            <a:pPr lvl="1"/>
            <a:endParaRPr lang="en-US" dirty="0"/>
          </a:p>
        </p:txBody>
      </p:sp>
      <p:pic>
        <p:nvPicPr>
          <p:cNvPr id="6" name="Picture 5">
            <a:extLst>
              <a:ext uri="{FF2B5EF4-FFF2-40B4-BE49-F238E27FC236}">
                <a16:creationId xmlns:a16="http://schemas.microsoft.com/office/drawing/2014/main" id="{61D010CB-2E57-886F-1968-63B04B62A9E6}"/>
              </a:ext>
            </a:extLst>
          </p:cNvPr>
          <p:cNvPicPr>
            <a:picLocks noChangeAspect="1"/>
          </p:cNvPicPr>
          <p:nvPr/>
        </p:nvPicPr>
        <p:blipFill>
          <a:blip r:embed="rId4"/>
          <a:stretch>
            <a:fillRect/>
          </a:stretch>
        </p:blipFill>
        <p:spPr>
          <a:xfrm>
            <a:off x="-2" y="6477000"/>
            <a:ext cx="9143999" cy="381000"/>
          </a:xfrm>
          <a:prstGeom prst="rect">
            <a:avLst/>
          </a:prstGeom>
        </p:spPr>
      </p:pic>
      <p:pic>
        <p:nvPicPr>
          <p:cNvPr id="12" name="Picture 11">
            <a:extLst>
              <a:ext uri="{FF2B5EF4-FFF2-40B4-BE49-F238E27FC236}">
                <a16:creationId xmlns:a16="http://schemas.microsoft.com/office/drawing/2014/main" id="{6B7F3C9B-0CCC-6441-F6BF-1F3C2133EFA9}"/>
              </a:ext>
            </a:extLst>
          </p:cNvPr>
          <p:cNvPicPr>
            <a:picLocks noChangeAspect="1"/>
          </p:cNvPicPr>
          <p:nvPr/>
        </p:nvPicPr>
        <p:blipFill>
          <a:blip r:embed="rId5"/>
          <a:stretch>
            <a:fillRect/>
          </a:stretch>
        </p:blipFill>
        <p:spPr>
          <a:xfrm>
            <a:off x="-3" y="0"/>
            <a:ext cx="9144000" cy="1587036"/>
          </a:xfrm>
          <a:prstGeom prst="rect">
            <a:avLst/>
          </a:prstGeom>
        </p:spPr>
      </p:pic>
      <p:sp>
        <p:nvSpPr>
          <p:cNvPr id="13" name="Title 1">
            <a:extLst>
              <a:ext uri="{FF2B5EF4-FFF2-40B4-BE49-F238E27FC236}">
                <a16:creationId xmlns:a16="http://schemas.microsoft.com/office/drawing/2014/main" id="{854A3460-7618-4B2A-F4C4-D0F0A7316F39}"/>
              </a:ext>
            </a:extLst>
          </p:cNvPr>
          <p:cNvSpPr>
            <a:spLocks noGrp="1"/>
          </p:cNvSpPr>
          <p:nvPr>
            <p:ph type="title"/>
          </p:nvPr>
        </p:nvSpPr>
        <p:spPr>
          <a:xfrm>
            <a:off x="609603" y="1600319"/>
            <a:ext cx="2209800" cy="870654"/>
          </a:xfrm>
        </p:spPr>
        <p:txBody>
          <a:bodyPr>
            <a:normAutofit fontScale="90000"/>
          </a:bodyPr>
          <a:lstStyle/>
          <a:p>
            <a:r>
              <a:rPr lang="en-US" dirty="0"/>
              <a:t>Professionals</a:t>
            </a:r>
          </a:p>
        </p:txBody>
      </p:sp>
    </p:spTree>
    <p:extLst>
      <p:ext uri="{BB962C8B-B14F-4D97-AF65-F5344CB8AC3E}">
        <p14:creationId xmlns:p14="http://schemas.microsoft.com/office/powerpoint/2010/main" val="28739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CD0C4-99C0-AD1E-8693-D7925B6CA7A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100" y="2352165"/>
            <a:ext cx="7543800" cy="4078202"/>
          </a:xfrm>
        </p:spPr>
        <p:txBody>
          <a:bodyPr>
            <a:normAutofit/>
          </a:bodyPr>
          <a:lstStyle/>
          <a:p>
            <a:pPr marL="0" indent="0">
              <a:spcAft>
                <a:spcPts val="600"/>
              </a:spcAft>
              <a:buNone/>
            </a:pPr>
            <a:r>
              <a:rPr lang="en-US" sz="2000" dirty="0"/>
              <a:t>Clicking on Learning will ask you to login to your MyLearning page. Here you will see:</a:t>
            </a:r>
          </a:p>
          <a:p>
            <a:pPr>
              <a:spcAft>
                <a:spcPts val="600"/>
              </a:spcAft>
            </a:pPr>
            <a:r>
              <a:rPr lang="en-US" sz="2000" dirty="0"/>
              <a:t>Recently accessed courses</a:t>
            </a:r>
          </a:p>
          <a:p>
            <a:pPr>
              <a:spcAft>
                <a:spcPts val="600"/>
              </a:spcAft>
            </a:pPr>
            <a:r>
              <a:rPr lang="en-US" sz="2000" dirty="0"/>
              <a:t>Quick Course list – which searches names of courses</a:t>
            </a:r>
          </a:p>
          <a:p>
            <a:pPr>
              <a:spcAft>
                <a:spcPts val="600"/>
              </a:spcAft>
            </a:pPr>
            <a:r>
              <a:rPr lang="en-US" sz="2000" dirty="0"/>
              <a:t>Accessibility Options</a:t>
            </a:r>
          </a:p>
          <a:p>
            <a:pPr>
              <a:spcAft>
                <a:spcPts val="600"/>
              </a:spcAft>
            </a:pPr>
            <a:r>
              <a:rPr lang="en-US" sz="2000" dirty="0"/>
              <a:t>Transcripts</a:t>
            </a:r>
          </a:p>
          <a:p>
            <a:pPr>
              <a:spcAft>
                <a:spcPts val="600"/>
              </a:spcAft>
            </a:pPr>
            <a:r>
              <a:rPr lang="en-US" sz="2000" dirty="0"/>
              <a:t>Certificates</a:t>
            </a:r>
          </a:p>
          <a:p>
            <a:pPr>
              <a:spcAft>
                <a:spcPts val="600"/>
              </a:spcAft>
            </a:pPr>
            <a:r>
              <a:rPr lang="en-US" sz="2000" dirty="0" err="1"/>
              <a:t>MyGrades</a:t>
            </a:r>
            <a:r>
              <a:rPr lang="en-US" sz="2000" dirty="0"/>
              <a:t> link to view current grades in the courses you have taken</a:t>
            </a:r>
          </a:p>
          <a:p>
            <a:pPr>
              <a:spcAft>
                <a:spcPts val="600"/>
              </a:spcAft>
            </a:pPr>
            <a:r>
              <a:rPr lang="en-US" sz="2000" dirty="0" err="1"/>
              <a:t>MyBookings</a:t>
            </a:r>
            <a:r>
              <a:rPr lang="en-US" sz="2000" dirty="0"/>
              <a:t> link to see any </a:t>
            </a:r>
            <a:r>
              <a:rPr lang="en-US" sz="2000" dirty="0" err="1"/>
              <a:t>FtF</a:t>
            </a:r>
            <a:r>
              <a:rPr lang="en-US" sz="2000" dirty="0"/>
              <a:t> sessions that you have registered for</a:t>
            </a:r>
            <a:endParaRPr lang="en-US" dirty="0"/>
          </a:p>
        </p:txBody>
      </p:sp>
      <p:pic>
        <p:nvPicPr>
          <p:cNvPr id="5" name="Picture 4">
            <a:extLst>
              <a:ext uri="{FF2B5EF4-FFF2-40B4-BE49-F238E27FC236}">
                <a16:creationId xmlns:a16="http://schemas.microsoft.com/office/drawing/2014/main" id="{03B72724-1294-766A-8661-528CEB49A2F3}"/>
              </a:ext>
            </a:extLst>
          </p:cNvPr>
          <p:cNvPicPr>
            <a:picLocks noChangeAspect="1"/>
          </p:cNvPicPr>
          <p:nvPr/>
        </p:nvPicPr>
        <p:blipFill>
          <a:blip r:embed="rId4"/>
          <a:stretch>
            <a:fillRect/>
          </a:stretch>
        </p:blipFill>
        <p:spPr>
          <a:xfrm>
            <a:off x="-2" y="6477000"/>
            <a:ext cx="9143999" cy="381000"/>
          </a:xfrm>
          <a:prstGeom prst="rect">
            <a:avLst/>
          </a:prstGeom>
        </p:spPr>
      </p:pic>
      <p:sp>
        <p:nvSpPr>
          <p:cNvPr id="9" name="Title 1">
            <a:extLst>
              <a:ext uri="{FF2B5EF4-FFF2-40B4-BE49-F238E27FC236}">
                <a16:creationId xmlns:a16="http://schemas.microsoft.com/office/drawing/2014/main" id="{607B68A5-91D2-AA7D-4C4C-AD18242126FB}"/>
              </a:ext>
            </a:extLst>
          </p:cNvPr>
          <p:cNvSpPr>
            <a:spLocks noGrp="1"/>
          </p:cNvSpPr>
          <p:nvPr>
            <p:ph type="title"/>
          </p:nvPr>
        </p:nvSpPr>
        <p:spPr>
          <a:xfrm>
            <a:off x="609603" y="1600319"/>
            <a:ext cx="2209800" cy="870654"/>
          </a:xfrm>
        </p:spPr>
        <p:txBody>
          <a:bodyPr>
            <a:normAutofit fontScale="90000"/>
          </a:bodyPr>
          <a:lstStyle/>
          <a:p>
            <a:r>
              <a:rPr lang="en-US" dirty="0"/>
              <a:t>Professionals</a:t>
            </a:r>
          </a:p>
        </p:txBody>
      </p:sp>
      <p:pic>
        <p:nvPicPr>
          <p:cNvPr id="2" name="Picture 1">
            <a:extLst>
              <a:ext uri="{FF2B5EF4-FFF2-40B4-BE49-F238E27FC236}">
                <a16:creationId xmlns:a16="http://schemas.microsoft.com/office/drawing/2014/main" id="{BCDD5446-1E2F-45DA-A56C-DD032858B7E0}"/>
              </a:ext>
            </a:extLst>
          </p:cNvPr>
          <p:cNvPicPr>
            <a:picLocks noChangeAspect="1"/>
          </p:cNvPicPr>
          <p:nvPr/>
        </p:nvPicPr>
        <p:blipFill>
          <a:blip r:embed="rId5"/>
          <a:stretch>
            <a:fillRect/>
          </a:stretch>
        </p:blipFill>
        <p:spPr>
          <a:xfrm>
            <a:off x="-3" y="0"/>
            <a:ext cx="9144000" cy="1587036"/>
          </a:xfrm>
          <a:prstGeom prst="rect">
            <a:avLst/>
          </a:prstGeom>
        </p:spPr>
      </p:pic>
    </p:spTree>
    <p:extLst>
      <p:ext uri="{BB962C8B-B14F-4D97-AF65-F5344CB8AC3E}">
        <p14:creationId xmlns:p14="http://schemas.microsoft.com/office/powerpoint/2010/main" val="830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EA79F-9704-9C4D-D2D8-F1E596A23CDC}"/>
              </a:ext>
            </a:extLst>
          </p:cNvPr>
          <p:cNvPicPr>
            <a:picLocks noChangeAspect="1"/>
          </p:cNvPicPr>
          <p:nvPr/>
        </p:nvPicPr>
        <p:blipFill>
          <a:blip r:embed="rId3"/>
          <a:stretch>
            <a:fillRect/>
          </a:stretch>
        </p:blipFill>
        <p:spPr>
          <a:xfrm>
            <a:off x="-1" y="0"/>
            <a:ext cx="9144000" cy="1392328"/>
          </a:xfrm>
          <a:prstGeom prst="rect">
            <a:avLst/>
          </a:prstGeom>
        </p:spPr>
      </p:pic>
      <p:sp>
        <p:nvSpPr>
          <p:cNvPr id="2" name="Content Placeholder 1">
            <a:extLst>
              <a:ext uri="{FF2B5EF4-FFF2-40B4-BE49-F238E27FC236}">
                <a16:creationId xmlns:a16="http://schemas.microsoft.com/office/drawing/2014/main" id="{A415C6C3-62B5-4B3F-A8CE-B8AAA8E822A8}"/>
              </a:ext>
            </a:extLst>
          </p:cNvPr>
          <p:cNvSpPr>
            <a:spLocks noGrp="1"/>
          </p:cNvSpPr>
          <p:nvPr>
            <p:ph sz="half" idx="1"/>
          </p:nvPr>
        </p:nvSpPr>
        <p:spPr>
          <a:xfrm>
            <a:off x="457200" y="1676400"/>
            <a:ext cx="8229600" cy="4800600"/>
          </a:xfrm>
        </p:spPr>
        <p:txBody>
          <a:bodyPr/>
          <a:lstStyle/>
          <a:p>
            <a:r>
              <a:rPr lang="en-US" dirty="0"/>
              <a:t>we now have over 180,000 registered accounts</a:t>
            </a:r>
          </a:p>
          <a:p>
            <a:r>
              <a:rPr lang="en-US" dirty="0"/>
              <a:t>9,000 Active users weekly</a:t>
            </a:r>
          </a:p>
          <a:p>
            <a:r>
              <a:rPr lang="en-US" dirty="0"/>
              <a:t>29,000 Active users monthly</a:t>
            </a:r>
          </a:p>
          <a:p>
            <a:r>
              <a:rPr lang="en-US" dirty="0"/>
              <a:t>78% of users use a desktop device</a:t>
            </a:r>
          </a:p>
          <a:p>
            <a:r>
              <a:rPr lang="en-US" dirty="0"/>
              <a:t>Over 875,000 pageviews a month</a:t>
            </a:r>
          </a:p>
          <a:p>
            <a:r>
              <a:rPr lang="en-US" dirty="0"/>
              <a:t>67,000 unique sessions per month with 13 pages accessed per session</a:t>
            </a:r>
          </a:p>
          <a:p>
            <a:r>
              <a:rPr lang="en-US" dirty="0"/>
              <a:t>67% of people that access the site are new visitors</a:t>
            </a:r>
          </a:p>
          <a:p>
            <a:r>
              <a:rPr lang="en-US" dirty="0"/>
              <a:t>197,000 unique certificates issued in FY21/22</a:t>
            </a:r>
          </a:p>
          <a:p>
            <a:r>
              <a:rPr lang="en-US" dirty="0"/>
              <a:t>104,000 of those were DSPs, 15,000 were SCs, 4,500 were AEs</a:t>
            </a:r>
          </a:p>
          <a:p>
            <a:endParaRPr lang="en-US" sz="1800" dirty="0"/>
          </a:p>
          <a:p>
            <a:endParaRPr lang="en-US" dirty="0"/>
          </a:p>
          <a:p>
            <a:endParaRPr lang="en-US" dirty="0"/>
          </a:p>
        </p:txBody>
      </p:sp>
      <p:pic>
        <p:nvPicPr>
          <p:cNvPr id="4" name="Picture 3">
            <a:extLst>
              <a:ext uri="{FF2B5EF4-FFF2-40B4-BE49-F238E27FC236}">
                <a16:creationId xmlns:a16="http://schemas.microsoft.com/office/drawing/2014/main" id="{9CB83AD6-A90F-C9F0-3787-9C2D858690AA}"/>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19003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7CD47-F901-120A-6548-D218B35AE6ED}"/>
              </a:ext>
            </a:extLst>
          </p:cNvPr>
          <p:cNvPicPr>
            <a:picLocks noChangeAspect="1"/>
          </p:cNvPicPr>
          <p:nvPr/>
        </p:nvPicPr>
        <p:blipFill>
          <a:blip r:embed="rId3"/>
          <a:stretch>
            <a:fillRect/>
          </a:stretch>
        </p:blipFill>
        <p:spPr>
          <a:xfrm>
            <a:off x="0" y="561145"/>
            <a:ext cx="9144000" cy="5368661"/>
          </a:xfrm>
          <a:prstGeom prst="rect">
            <a:avLst/>
          </a:prstGeom>
        </p:spPr>
      </p:pic>
      <p:cxnSp>
        <p:nvCxnSpPr>
          <p:cNvPr id="14" name="Elbow Connector 5"/>
          <p:cNvCxnSpPr>
            <a:cxnSpLocks/>
          </p:cNvCxnSpPr>
          <p:nvPr/>
        </p:nvCxnSpPr>
        <p:spPr>
          <a:xfrm rot="10800000" flipV="1">
            <a:off x="3810002" y="4228336"/>
            <a:ext cx="2209799" cy="225648"/>
          </a:xfrm>
          <a:prstGeom prst="bentConnector3">
            <a:avLst>
              <a:gd name="adj1" fmla="val 72018"/>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72000" y="3489672"/>
            <a:ext cx="2362200" cy="738664"/>
          </a:xfrm>
          <a:prstGeom prst="rect">
            <a:avLst/>
          </a:prstGeom>
          <a:noFill/>
          <a:ln>
            <a:noFill/>
          </a:ln>
        </p:spPr>
        <p:txBody>
          <a:bodyPr wrap="square" rtlCol="0">
            <a:spAutoFit/>
          </a:bodyPr>
          <a:lstStyle/>
          <a:p>
            <a:r>
              <a:rPr lang="en-US" sz="1400" dirty="0">
                <a:solidFill>
                  <a:srgbClr val="C00000"/>
                </a:solidFill>
              </a:rPr>
              <a:t>The landing pages show relevant trainings and resources to that role</a:t>
            </a:r>
          </a:p>
        </p:txBody>
      </p:sp>
    </p:spTree>
    <p:extLst>
      <p:ext uri="{BB962C8B-B14F-4D97-AF65-F5344CB8AC3E}">
        <p14:creationId xmlns:p14="http://schemas.microsoft.com/office/powerpoint/2010/main" val="296917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CD0C4-99C0-AD1E-8693-D7925B6CA7A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271486"/>
            <a:ext cx="7543800" cy="4078202"/>
          </a:xfrm>
        </p:spPr>
        <p:txBody>
          <a:bodyPr>
            <a:normAutofit/>
          </a:bodyPr>
          <a:lstStyle/>
          <a:p>
            <a:pPr marL="0" indent="0">
              <a:spcAft>
                <a:spcPts val="600"/>
              </a:spcAft>
              <a:buNone/>
            </a:pPr>
            <a:r>
              <a:rPr lang="en-US" sz="2000" dirty="0"/>
              <a:t>Clicking on Learning will ask you to login to your MyLearning page. Here you will see:</a:t>
            </a:r>
          </a:p>
          <a:p>
            <a:pPr>
              <a:spcAft>
                <a:spcPts val="600"/>
              </a:spcAft>
            </a:pPr>
            <a:r>
              <a:rPr lang="en-US" sz="2000" dirty="0"/>
              <a:t>Recently accessed courses</a:t>
            </a:r>
          </a:p>
          <a:p>
            <a:pPr>
              <a:spcAft>
                <a:spcPts val="600"/>
              </a:spcAft>
            </a:pPr>
            <a:r>
              <a:rPr lang="en-US" sz="2000" dirty="0"/>
              <a:t>Quick Course list – which searches names of courses</a:t>
            </a:r>
          </a:p>
          <a:p>
            <a:pPr>
              <a:spcAft>
                <a:spcPts val="600"/>
              </a:spcAft>
            </a:pPr>
            <a:r>
              <a:rPr lang="en-US" sz="2000" dirty="0"/>
              <a:t>Accessibility Options</a:t>
            </a:r>
          </a:p>
          <a:p>
            <a:pPr>
              <a:spcAft>
                <a:spcPts val="600"/>
              </a:spcAft>
            </a:pPr>
            <a:r>
              <a:rPr lang="en-US" sz="2000" dirty="0"/>
              <a:t>Transcripts</a:t>
            </a:r>
          </a:p>
          <a:p>
            <a:pPr>
              <a:spcAft>
                <a:spcPts val="600"/>
              </a:spcAft>
            </a:pPr>
            <a:r>
              <a:rPr lang="en-US" sz="2000" dirty="0"/>
              <a:t>Certificates</a:t>
            </a:r>
          </a:p>
          <a:p>
            <a:pPr>
              <a:spcAft>
                <a:spcPts val="600"/>
              </a:spcAft>
            </a:pPr>
            <a:r>
              <a:rPr lang="en-US" sz="2000" dirty="0" err="1"/>
              <a:t>MyGrades</a:t>
            </a:r>
            <a:r>
              <a:rPr lang="en-US" sz="2000" dirty="0"/>
              <a:t> link to view current grades in the courses you have taken</a:t>
            </a:r>
          </a:p>
          <a:p>
            <a:pPr>
              <a:spcAft>
                <a:spcPts val="600"/>
              </a:spcAft>
            </a:pPr>
            <a:r>
              <a:rPr lang="en-US" sz="2000" dirty="0" err="1"/>
              <a:t>MyBookings</a:t>
            </a:r>
            <a:r>
              <a:rPr lang="en-US" sz="2000" dirty="0"/>
              <a:t> link to see any </a:t>
            </a:r>
            <a:r>
              <a:rPr lang="en-US" sz="2000" dirty="0" err="1"/>
              <a:t>FtF</a:t>
            </a:r>
            <a:r>
              <a:rPr lang="en-US" sz="2000" dirty="0"/>
              <a:t> sessions that you have registered for</a:t>
            </a:r>
            <a:endParaRPr lang="en-US" dirty="0"/>
          </a:p>
        </p:txBody>
      </p:sp>
      <p:pic>
        <p:nvPicPr>
          <p:cNvPr id="5" name="Picture 4">
            <a:extLst>
              <a:ext uri="{FF2B5EF4-FFF2-40B4-BE49-F238E27FC236}">
                <a16:creationId xmlns:a16="http://schemas.microsoft.com/office/drawing/2014/main" id="{03B72724-1294-766A-8661-528CEB49A2F3}"/>
              </a:ext>
            </a:extLst>
          </p:cNvPr>
          <p:cNvPicPr>
            <a:picLocks noChangeAspect="1"/>
          </p:cNvPicPr>
          <p:nvPr/>
        </p:nvPicPr>
        <p:blipFill>
          <a:blip r:embed="rId4"/>
          <a:stretch>
            <a:fillRect/>
          </a:stretch>
        </p:blipFill>
        <p:spPr>
          <a:xfrm>
            <a:off x="-2" y="6477000"/>
            <a:ext cx="9143999" cy="381000"/>
          </a:xfrm>
          <a:prstGeom prst="rect">
            <a:avLst/>
          </a:prstGeom>
        </p:spPr>
      </p:pic>
      <p:sp>
        <p:nvSpPr>
          <p:cNvPr id="9" name="Title 1">
            <a:extLst>
              <a:ext uri="{FF2B5EF4-FFF2-40B4-BE49-F238E27FC236}">
                <a16:creationId xmlns:a16="http://schemas.microsoft.com/office/drawing/2014/main" id="{607B68A5-91D2-AA7D-4C4C-AD18242126FB}"/>
              </a:ext>
            </a:extLst>
          </p:cNvPr>
          <p:cNvSpPr>
            <a:spLocks noGrp="1"/>
          </p:cNvSpPr>
          <p:nvPr>
            <p:ph type="title"/>
          </p:nvPr>
        </p:nvSpPr>
        <p:spPr>
          <a:xfrm>
            <a:off x="609600" y="1519640"/>
            <a:ext cx="2209800" cy="870654"/>
          </a:xfrm>
        </p:spPr>
        <p:txBody>
          <a:bodyPr>
            <a:normAutofit/>
          </a:bodyPr>
          <a:lstStyle/>
          <a:p>
            <a:r>
              <a:rPr lang="en-US" dirty="0"/>
              <a:t>Topics</a:t>
            </a:r>
          </a:p>
        </p:txBody>
      </p:sp>
      <p:pic>
        <p:nvPicPr>
          <p:cNvPr id="2" name="Picture 1">
            <a:extLst>
              <a:ext uri="{FF2B5EF4-FFF2-40B4-BE49-F238E27FC236}">
                <a16:creationId xmlns:a16="http://schemas.microsoft.com/office/drawing/2014/main" id="{44B164F7-6514-B97F-BDF5-67D5849C4614}"/>
              </a:ext>
            </a:extLst>
          </p:cNvPr>
          <p:cNvPicPr>
            <a:picLocks noChangeAspect="1"/>
          </p:cNvPicPr>
          <p:nvPr/>
        </p:nvPicPr>
        <p:blipFill>
          <a:blip r:embed="rId5"/>
          <a:stretch>
            <a:fillRect/>
          </a:stretch>
        </p:blipFill>
        <p:spPr>
          <a:xfrm>
            <a:off x="-3" y="0"/>
            <a:ext cx="9144000" cy="1587036"/>
          </a:xfrm>
          <a:prstGeom prst="rect">
            <a:avLst/>
          </a:prstGeom>
        </p:spPr>
      </p:pic>
    </p:spTree>
    <p:extLst>
      <p:ext uri="{BB962C8B-B14F-4D97-AF65-F5344CB8AC3E}">
        <p14:creationId xmlns:p14="http://schemas.microsoft.com/office/powerpoint/2010/main" val="99446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14513-5F6B-452E-6174-2DEF77EA0406}"/>
              </a:ext>
            </a:extLst>
          </p:cNvPr>
          <p:cNvPicPr>
            <a:picLocks noChangeAspect="1"/>
          </p:cNvPicPr>
          <p:nvPr/>
        </p:nvPicPr>
        <p:blipFill>
          <a:blip r:embed="rId3"/>
          <a:stretch>
            <a:fillRect/>
          </a:stretch>
        </p:blipFill>
        <p:spPr>
          <a:xfrm>
            <a:off x="0" y="490335"/>
            <a:ext cx="9144000" cy="5877329"/>
          </a:xfrm>
          <a:prstGeom prst="rect">
            <a:avLst/>
          </a:prstGeom>
        </p:spPr>
      </p:pic>
      <p:cxnSp>
        <p:nvCxnSpPr>
          <p:cNvPr id="11" name="Elbow Connector 5"/>
          <p:cNvCxnSpPr>
            <a:cxnSpLocks/>
          </p:cNvCxnSpPr>
          <p:nvPr/>
        </p:nvCxnSpPr>
        <p:spPr>
          <a:xfrm rot="16200000" flipV="1">
            <a:off x="-676748" y="3432123"/>
            <a:ext cx="1975272" cy="292626"/>
          </a:xfrm>
          <a:prstGeom prst="bentConnector3">
            <a:avLst>
              <a:gd name="adj1" fmla="val 71235"/>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47796" y="2667000"/>
            <a:ext cx="3959314" cy="523220"/>
          </a:xfrm>
          <a:prstGeom prst="rect">
            <a:avLst/>
          </a:prstGeom>
          <a:noFill/>
          <a:ln>
            <a:noFill/>
          </a:ln>
        </p:spPr>
        <p:txBody>
          <a:bodyPr wrap="square" rtlCol="0">
            <a:spAutoFit/>
          </a:bodyPr>
          <a:lstStyle/>
          <a:p>
            <a:r>
              <a:rPr lang="en-US" sz="1400" dirty="0">
                <a:solidFill>
                  <a:srgbClr val="C00000"/>
                </a:solidFill>
              </a:rPr>
              <a:t>Topics show the traditional MyODP path structure with course categories displayed for each topic</a:t>
            </a:r>
          </a:p>
        </p:txBody>
      </p:sp>
    </p:spTree>
    <p:extLst>
      <p:ext uri="{BB962C8B-B14F-4D97-AF65-F5344CB8AC3E}">
        <p14:creationId xmlns:p14="http://schemas.microsoft.com/office/powerpoint/2010/main" val="186528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B6411-C992-3369-284F-83842AC1AB7C}"/>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a:extLst>
              <a:ext uri="{FF2B5EF4-FFF2-40B4-BE49-F238E27FC236}">
                <a16:creationId xmlns:a16="http://schemas.microsoft.com/office/drawing/2014/main" id="{6E088D04-4CB6-4369-BD54-FAE8EA300340}"/>
              </a:ext>
            </a:extLst>
          </p:cNvPr>
          <p:cNvSpPr>
            <a:spLocks noGrp="1"/>
          </p:cNvSpPr>
          <p:nvPr>
            <p:ph idx="1"/>
          </p:nvPr>
        </p:nvSpPr>
        <p:spPr>
          <a:xfrm>
            <a:off x="628650" y="1825625"/>
            <a:ext cx="7886700" cy="4530726"/>
          </a:xfrm>
        </p:spPr>
        <p:txBody>
          <a:bodyPr>
            <a:normAutofit lnSpcReduction="10000"/>
          </a:bodyPr>
          <a:lstStyle/>
          <a:p>
            <a:pPr marL="0" indent="0">
              <a:buNone/>
            </a:pPr>
            <a:r>
              <a:rPr lang="en-US" b="1" dirty="0">
                <a:hlinkClick r:id="rId4"/>
              </a:rPr>
              <a:t>Community Participation Supports for DSPs</a:t>
            </a:r>
            <a:endParaRPr lang="en-US" b="1" dirty="0"/>
          </a:p>
          <a:p>
            <a:r>
              <a:rPr lang="en-US" dirty="0"/>
              <a:t>This training series is a high level introduction to Community Participation Supports for Direct Support Professionals. This training is an </a:t>
            </a:r>
            <a:r>
              <a:rPr lang="en-US" i="1" dirty="0"/>
              <a:t>ODP Required Training for Direct Support Professionals</a:t>
            </a:r>
            <a:r>
              <a:rPr lang="en-US" dirty="0"/>
              <a:t> who provide Community Participation Supports. The training is also available to Individuals and Families.</a:t>
            </a:r>
          </a:p>
          <a:p>
            <a:pPr marL="0" indent="0">
              <a:buNone/>
            </a:pPr>
            <a:r>
              <a:rPr lang="en-US" b="1" dirty="0">
                <a:hlinkClick r:id="rId5"/>
              </a:rPr>
              <a:t>Health, Wellness, and Safety</a:t>
            </a:r>
            <a:endParaRPr lang="en-US" b="1" dirty="0"/>
          </a:p>
          <a:p>
            <a:r>
              <a:rPr lang="en-US" dirty="0"/>
              <a:t>provides information on a variety of medical and dental care topics to support individuals with an intellectual disability to live a healthy life.</a:t>
            </a:r>
          </a:p>
          <a:p>
            <a:pPr marL="0" indent="0">
              <a:buNone/>
            </a:pPr>
            <a:r>
              <a:rPr lang="en-US" b="1" dirty="0">
                <a:hlinkClick r:id="rId6"/>
              </a:rPr>
              <a:t>Dual Diagnosis Curriculum</a:t>
            </a:r>
            <a:endParaRPr lang="en-US" b="1" dirty="0"/>
          </a:p>
          <a:p>
            <a:r>
              <a:rPr lang="en-US" dirty="0"/>
              <a:t>The Dual Diagnosis Curriculum is part of a joint initiative of The Commonwealth of Pennsylvania, Office of Mental Health and Substance Abuse Services (OMHSAS) and the Office of Developmental Programs (ODP) to address the needs of people who have an intellectual disability as well as mental health challenges. </a:t>
            </a:r>
          </a:p>
        </p:txBody>
      </p:sp>
      <p:pic>
        <p:nvPicPr>
          <p:cNvPr id="5" name="Picture 4">
            <a:extLst>
              <a:ext uri="{FF2B5EF4-FFF2-40B4-BE49-F238E27FC236}">
                <a16:creationId xmlns:a16="http://schemas.microsoft.com/office/drawing/2014/main" id="{BEFCAEFE-97B3-2A3F-E5A6-AC564CD7616D}"/>
              </a:ext>
            </a:extLst>
          </p:cNvPr>
          <p:cNvPicPr>
            <a:picLocks noChangeAspect="1"/>
          </p:cNvPicPr>
          <p:nvPr/>
        </p:nvPicPr>
        <p:blipFill>
          <a:blip r:embed="rId7"/>
          <a:stretch>
            <a:fillRect/>
          </a:stretch>
        </p:blipFill>
        <p:spPr>
          <a:xfrm>
            <a:off x="-2" y="6477000"/>
            <a:ext cx="9143999" cy="381000"/>
          </a:xfrm>
          <a:prstGeom prst="rect">
            <a:avLst/>
          </a:prstGeom>
        </p:spPr>
      </p:pic>
      <p:pic>
        <p:nvPicPr>
          <p:cNvPr id="9" name="Picture 8">
            <a:extLst>
              <a:ext uri="{FF2B5EF4-FFF2-40B4-BE49-F238E27FC236}">
                <a16:creationId xmlns:a16="http://schemas.microsoft.com/office/drawing/2014/main" id="{F68C2BA5-20CE-1E13-6C06-77338DD1E8C5}"/>
              </a:ext>
            </a:extLst>
          </p:cNvPr>
          <p:cNvPicPr>
            <a:picLocks noChangeAspect="1"/>
          </p:cNvPicPr>
          <p:nvPr/>
        </p:nvPicPr>
        <p:blipFill>
          <a:blip r:embed="rId8"/>
          <a:stretch>
            <a:fillRect/>
          </a:stretch>
        </p:blipFill>
        <p:spPr>
          <a:xfrm>
            <a:off x="-3" y="0"/>
            <a:ext cx="9144000" cy="1587036"/>
          </a:xfrm>
          <a:prstGeom prst="rect">
            <a:avLst/>
          </a:prstGeom>
        </p:spPr>
      </p:pic>
    </p:spTree>
    <p:extLst>
      <p:ext uri="{BB962C8B-B14F-4D97-AF65-F5344CB8AC3E}">
        <p14:creationId xmlns:p14="http://schemas.microsoft.com/office/powerpoint/2010/main" val="2773030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444A07-6FB2-F6B4-8610-8B8E4C95C43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a:extLst>
              <a:ext uri="{FF2B5EF4-FFF2-40B4-BE49-F238E27FC236}">
                <a16:creationId xmlns:a16="http://schemas.microsoft.com/office/drawing/2014/main" id="{6E088D04-4CB6-4369-BD54-FAE8EA300340}"/>
              </a:ext>
            </a:extLst>
          </p:cNvPr>
          <p:cNvSpPr>
            <a:spLocks noGrp="1"/>
          </p:cNvSpPr>
          <p:nvPr>
            <p:ph idx="1"/>
          </p:nvPr>
        </p:nvSpPr>
        <p:spPr>
          <a:xfrm>
            <a:off x="800100" y="1752600"/>
            <a:ext cx="7543800" cy="4114800"/>
          </a:xfrm>
        </p:spPr>
        <p:txBody>
          <a:bodyPr>
            <a:normAutofit/>
          </a:bodyPr>
          <a:lstStyle/>
          <a:p>
            <a:pPr marL="0" lvl="0" indent="0">
              <a:buNone/>
            </a:pPr>
            <a:r>
              <a:rPr lang="en-US" b="1" dirty="0">
                <a:solidFill>
                  <a:srgbClr val="000000"/>
                </a:solidFill>
                <a:hlinkClick r:id="rId4"/>
              </a:rPr>
              <a:t>Virtual Targeted Training</a:t>
            </a:r>
            <a:endParaRPr lang="en-US" b="1" dirty="0">
              <a:solidFill>
                <a:srgbClr val="000000"/>
              </a:solidFill>
            </a:endParaRPr>
          </a:p>
          <a:p>
            <a:r>
              <a:rPr lang="en-US" dirty="0"/>
              <a:t>This section contains supplemental Technical Assistance webinars conducted by the Bureau of Autism Services (BAS)</a:t>
            </a:r>
          </a:p>
          <a:p>
            <a:pPr marL="0" indent="0">
              <a:buNone/>
            </a:pPr>
            <a:r>
              <a:rPr lang="en-US" b="1" dirty="0">
                <a:hlinkClick r:id="rId5"/>
              </a:rPr>
              <a:t>Special Populations – Deaf Services</a:t>
            </a:r>
            <a:endParaRPr lang="en-US" b="1" dirty="0"/>
          </a:p>
          <a:p>
            <a:r>
              <a:rPr lang="en-US" dirty="0"/>
              <a:t>Required training and targeted training related to Deaf Services. The Special Populations category will soon be expanded with Non-traditional Communication and Infographics.</a:t>
            </a:r>
          </a:p>
          <a:p>
            <a:pPr marL="0" indent="0">
              <a:buNone/>
            </a:pPr>
            <a:r>
              <a:rPr lang="en-US" b="1" dirty="0">
                <a:hlinkClick r:id="rId6"/>
              </a:rPr>
              <a:t>Quality Management category</a:t>
            </a:r>
            <a:endParaRPr lang="en-US" b="1" dirty="0"/>
          </a:p>
          <a:p>
            <a:r>
              <a:rPr lang="en-US" dirty="0"/>
              <a:t> provides information on the Quality Management (QM) Certification Program, QM strategy and the Independent Monitoring for Quality program. </a:t>
            </a:r>
          </a:p>
        </p:txBody>
      </p:sp>
      <p:pic>
        <p:nvPicPr>
          <p:cNvPr id="5" name="Picture 4">
            <a:extLst>
              <a:ext uri="{FF2B5EF4-FFF2-40B4-BE49-F238E27FC236}">
                <a16:creationId xmlns:a16="http://schemas.microsoft.com/office/drawing/2014/main" id="{CD36D505-6D9F-CF1F-21E5-8D8288A65A62}"/>
              </a:ext>
            </a:extLst>
          </p:cNvPr>
          <p:cNvPicPr>
            <a:picLocks noChangeAspect="1"/>
          </p:cNvPicPr>
          <p:nvPr/>
        </p:nvPicPr>
        <p:blipFill>
          <a:blip r:embed="rId7"/>
          <a:stretch>
            <a:fillRect/>
          </a:stretch>
        </p:blipFill>
        <p:spPr>
          <a:xfrm>
            <a:off x="-2" y="6477000"/>
            <a:ext cx="9143999" cy="381000"/>
          </a:xfrm>
          <a:prstGeom prst="rect">
            <a:avLst/>
          </a:prstGeom>
        </p:spPr>
      </p:pic>
      <p:pic>
        <p:nvPicPr>
          <p:cNvPr id="9" name="Picture 8">
            <a:extLst>
              <a:ext uri="{FF2B5EF4-FFF2-40B4-BE49-F238E27FC236}">
                <a16:creationId xmlns:a16="http://schemas.microsoft.com/office/drawing/2014/main" id="{A0DEF185-FA8A-9E08-CDF8-946D7D49BF4A}"/>
              </a:ext>
            </a:extLst>
          </p:cNvPr>
          <p:cNvPicPr>
            <a:picLocks noChangeAspect="1"/>
          </p:cNvPicPr>
          <p:nvPr/>
        </p:nvPicPr>
        <p:blipFill>
          <a:blip r:embed="rId8"/>
          <a:stretch>
            <a:fillRect/>
          </a:stretch>
        </p:blipFill>
        <p:spPr>
          <a:xfrm>
            <a:off x="-3" y="0"/>
            <a:ext cx="9144000" cy="1587036"/>
          </a:xfrm>
          <a:prstGeom prst="rect">
            <a:avLst/>
          </a:prstGeom>
        </p:spPr>
      </p:pic>
    </p:spTree>
    <p:extLst>
      <p:ext uri="{BB962C8B-B14F-4D97-AF65-F5344CB8AC3E}">
        <p14:creationId xmlns:p14="http://schemas.microsoft.com/office/powerpoint/2010/main" val="183400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B1CF9D-D475-79B5-48F1-1E00D660B67A}"/>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191299"/>
            <a:ext cx="7543800" cy="3681437"/>
          </a:xfrm>
        </p:spPr>
        <p:txBody>
          <a:bodyPr/>
          <a:lstStyle/>
          <a:p>
            <a:pPr marL="0" indent="0">
              <a:spcAft>
                <a:spcPts val="600"/>
              </a:spcAft>
              <a:buNone/>
            </a:pPr>
            <a:r>
              <a:rPr lang="en-US" sz="2000" dirty="0"/>
              <a:t>Through this tab, you can connect with ODP’s Training Partners for more resources and trainings on topics that you are looking for (transition-age resources, employment, etc.)</a:t>
            </a:r>
          </a:p>
          <a:p>
            <a:pPr marL="0" indent="0">
              <a:spcAft>
                <a:spcPts val="600"/>
              </a:spcAft>
              <a:buNone/>
            </a:pPr>
            <a:r>
              <a:rPr lang="en-US" sz="2000" dirty="0"/>
              <a:t>Our current training partners include:</a:t>
            </a:r>
          </a:p>
          <a:p>
            <a:r>
              <a:rPr lang="en-US" sz="1800" dirty="0"/>
              <a:t>The ASERT (Autism Services, Education, Resources, and Training) Resource Center</a:t>
            </a:r>
          </a:p>
          <a:p>
            <a:r>
              <a:rPr lang="en-US" sz="1800" dirty="0"/>
              <a:t>The College of Direct Support (CDS)</a:t>
            </a:r>
          </a:p>
          <a:p>
            <a:r>
              <a:rPr lang="en-US" sz="1800" dirty="0"/>
              <a:t>The Health Care Quality Units (HCQUs)</a:t>
            </a:r>
          </a:p>
        </p:txBody>
      </p:sp>
      <p:pic>
        <p:nvPicPr>
          <p:cNvPr id="5" name="Picture 4">
            <a:extLst>
              <a:ext uri="{FF2B5EF4-FFF2-40B4-BE49-F238E27FC236}">
                <a16:creationId xmlns:a16="http://schemas.microsoft.com/office/drawing/2014/main" id="{EA6B3281-A32D-D1E6-DFF0-19643B35AE1F}"/>
              </a:ext>
            </a:extLst>
          </p:cNvPr>
          <p:cNvPicPr>
            <a:picLocks noChangeAspect="1"/>
          </p:cNvPicPr>
          <p:nvPr/>
        </p:nvPicPr>
        <p:blipFill>
          <a:blip r:embed="rId4"/>
          <a:stretch>
            <a:fillRect/>
          </a:stretch>
        </p:blipFill>
        <p:spPr>
          <a:xfrm>
            <a:off x="-2" y="6477000"/>
            <a:ext cx="9143999" cy="381000"/>
          </a:xfrm>
          <a:prstGeom prst="rect">
            <a:avLst/>
          </a:prstGeom>
        </p:spPr>
      </p:pic>
      <p:pic>
        <p:nvPicPr>
          <p:cNvPr id="9" name="Picture 8">
            <a:extLst>
              <a:ext uri="{FF2B5EF4-FFF2-40B4-BE49-F238E27FC236}">
                <a16:creationId xmlns:a16="http://schemas.microsoft.com/office/drawing/2014/main" id="{F19FD90B-2E5C-5A7D-37EC-933347135167}"/>
              </a:ext>
            </a:extLst>
          </p:cNvPr>
          <p:cNvPicPr>
            <a:picLocks noChangeAspect="1"/>
          </p:cNvPicPr>
          <p:nvPr/>
        </p:nvPicPr>
        <p:blipFill>
          <a:blip r:embed="rId5"/>
          <a:stretch>
            <a:fillRect/>
          </a:stretch>
        </p:blipFill>
        <p:spPr>
          <a:xfrm>
            <a:off x="-3" y="0"/>
            <a:ext cx="9144000" cy="1587036"/>
          </a:xfrm>
          <a:prstGeom prst="rect">
            <a:avLst/>
          </a:prstGeom>
        </p:spPr>
      </p:pic>
      <p:sp>
        <p:nvSpPr>
          <p:cNvPr id="10" name="Title 1">
            <a:extLst>
              <a:ext uri="{FF2B5EF4-FFF2-40B4-BE49-F238E27FC236}">
                <a16:creationId xmlns:a16="http://schemas.microsoft.com/office/drawing/2014/main" id="{D6FC3956-B138-A008-B221-64F3E03DA4FE}"/>
              </a:ext>
            </a:extLst>
          </p:cNvPr>
          <p:cNvSpPr>
            <a:spLocks noGrp="1"/>
          </p:cNvSpPr>
          <p:nvPr>
            <p:ph type="title"/>
          </p:nvPr>
        </p:nvSpPr>
        <p:spPr>
          <a:xfrm>
            <a:off x="342900" y="1197537"/>
            <a:ext cx="7886700" cy="1325563"/>
          </a:xfrm>
        </p:spPr>
        <p:txBody>
          <a:bodyPr/>
          <a:lstStyle/>
          <a:p>
            <a:r>
              <a:rPr lang="en-US" dirty="0"/>
              <a:t>Training Partners</a:t>
            </a:r>
          </a:p>
        </p:txBody>
      </p:sp>
    </p:spTree>
    <p:extLst>
      <p:ext uri="{BB962C8B-B14F-4D97-AF65-F5344CB8AC3E}">
        <p14:creationId xmlns:p14="http://schemas.microsoft.com/office/powerpoint/2010/main" val="2029628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093C2-6271-552B-390F-653E329E044F}"/>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685800" y="2133600"/>
            <a:ext cx="7543800" cy="4443437"/>
          </a:xfrm>
        </p:spPr>
        <p:txBody>
          <a:bodyPr>
            <a:normAutofit/>
          </a:bodyPr>
          <a:lstStyle/>
          <a:p>
            <a:pPr marL="0" indent="0">
              <a:spcAft>
                <a:spcPts val="600"/>
              </a:spcAft>
              <a:buNone/>
            </a:pPr>
            <a:r>
              <a:rPr lang="en-US" sz="2000" dirty="0"/>
              <a:t>Update MyODP Profile</a:t>
            </a:r>
          </a:p>
          <a:p>
            <a:pPr>
              <a:spcAft>
                <a:spcPts val="600"/>
              </a:spcAft>
            </a:pPr>
            <a:r>
              <a:rPr lang="en-US" sz="1800" dirty="0"/>
              <a:t>the role you choose will determine which courses and content you have full access to</a:t>
            </a:r>
          </a:p>
          <a:p>
            <a:pPr>
              <a:spcAft>
                <a:spcPts val="600"/>
              </a:spcAft>
            </a:pPr>
            <a:r>
              <a:rPr lang="en-US" sz="1800" dirty="0"/>
              <a:t>some roles are validated by the e-mail domain of the agency</a:t>
            </a:r>
          </a:p>
          <a:p>
            <a:pPr marL="0" indent="0">
              <a:spcAft>
                <a:spcPts val="600"/>
              </a:spcAft>
              <a:buNone/>
            </a:pPr>
            <a:r>
              <a:rPr lang="en-US" sz="2000" dirty="0"/>
              <a:t>Contact ODP</a:t>
            </a:r>
          </a:p>
          <a:p>
            <a:pPr>
              <a:spcAft>
                <a:spcPts val="600"/>
              </a:spcAft>
            </a:pPr>
            <a:r>
              <a:rPr lang="en-US" sz="1800" dirty="0"/>
              <a:t>Find the ODP RA account related to your question or inquiry</a:t>
            </a:r>
          </a:p>
          <a:p>
            <a:pPr marL="0" indent="0">
              <a:spcAft>
                <a:spcPts val="600"/>
              </a:spcAft>
              <a:buNone/>
            </a:pPr>
            <a:r>
              <a:rPr lang="en-US" sz="2000" dirty="0"/>
              <a:t>Tech Support</a:t>
            </a:r>
          </a:p>
          <a:p>
            <a:pPr>
              <a:spcAft>
                <a:spcPts val="600"/>
              </a:spcAft>
            </a:pPr>
            <a:r>
              <a:rPr lang="en-US" sz="1800" dirty="0"/>
              <a:t>View contact information for the Help Desk and access FAQs and Self-Help Resources</a:t>
            </a:r>
          </a:p>
          <a:p>
            <a:pPr>
              <a:spcAft>
                <a:spcPts val="600"/>
              </a:spcAft>
            </a:pPr>
            <a:r>
              <a:rPr lang="en-US" sz="1800" dirty="0"/>
              <a:t>You can also view the Current Site Status if there is site-wide issues or scheduled maintenance</a:t>
            </a:r>
          </a:p>
          <a:p>
            <a:endParaRPr lang="en-US" sz="2000" dirty="0"/>
          </a:p>
          <a:p>
            <a:endParaRPr lang="en-US" dirty="0"/>
          </a:p>
          <a:p>
            <a:endParaRPr lang="en-US" dirty="0"/>
          </a:p>
        </p:txBody>
      </p:sp>
      <p:sp>
        <p:nvSpPr>
          <p:cNvPr id="2" name="Title 1"/>
          <p:cNvSpPr>
            <a:spLocks noGrp="1"/>
          </p:cNvSpPr>
          <p:nvPr>
            <p:ph type="title"/>
          </p:nvPr>
        </p:nvSpPr>
        <p:spPr>
          <a:xfrm>
            <a:off x="342900" y="1197537"/>
            <a:ext cx="7886700" cy="1325563"/>
          </a:xfrm>
        </p:spPr>
        <p:txBody>
          <a:bodyPr/>
          <a:lstStyle/>
          <a:p>
            <a:r>
              <a:rPr lang="en-US" dirty="0"/>
              <a:t>Support</a:t>
            </a:r>
          </a:p>
        </p:txBody>
      </p:sp>
      <p:pic>
        <p:nvPicPr>
          <p:cNvPr id="5" name="Picture 4">
            <a:extLst>
              <a:ext uri="{FF2B5EF4-FFF2-40B4-BE49-F238E27FC236}">
                <a16:creationId xmlns:a16="http://schemas.microsoft.com/office/drawing/2014/main" id="{853E797C-408A-BA65-F22A-D6FA0839D2CC}"/>
              </a:ext>
            </a:extLst>
          </p:cNvPr>
          <p:cNvPicPr>
            <a:picLocks noChangeAspect="1"/>
          </p:cNvPicPr>
          <p:nvPr/>
        </p:nvPicPr>
        <p:blipFill>
          <a:blip r:embed="rId4"/>
          <a:stretch>
            <a:fillRect/>
          </a:stretch>
        </p:blipFill>
        <p:spPr>
          <a:xfrm>
            <a:off x="-2" y="6477000"/>
            <a:ext cx="9143999" cy="381000"/>
          </a:xfrm>
          <a:prstGeom prst="rect">
            <a:avLst/>
          </a:prstGeom>
        </p:spPr>
      </p:pic>
      <p:pic>
        <p:nvPicPr>
          <p:cNvPr id="8" name="Picture 7">
            <a:extLst>
              <a:ext uri="{FF2B5EF4-FFF2-40B4-BE49-F238E27FC236}">
                <a16:creationId xmlns:a16="http://schemas.microsoft.com/office/drawing/2014/main" id="{7ABEFA99-AE9E-F447-14E1-6B1786FFF3FC}"/>
              </a:ext>
            </a:extLst>
          </p:cNvPr>
          <p:cNvPicPr>
            <a:picLocks noChangeAspect="1"/>
          </p:cNvPicPr>
          <p:nvPr/>
        </p:nvPicPr>
        <p:blipFill>
          <a:blip r:embed="rId5"/>
          <a:stretch>
            <a:fillRect/>
          </a:stretch>
        </p:blipFill>
        <p:spPr>
          <a:xfrm>
            <a:off x="0" y="0"/>
            <a:ext cx="9144000" cy="1587036"/>
          </a:xfrm>
          <a:prstGeom prst="rect">
            <a:avLst/>
          </a:prstGeom>
        </p:spPr>
      </p:pic>
      <p:pic>
        <p:nvPicPr>
          <p:cNvPr id="9" name="Picture 8">
            <a:extLst>
              <a:ext uri="{FF2B5EF4-FFF2-40B4-BE49-F238E27FC236}">
                <a16:creationId xmlns:a16="http://schemas.microsoft.com/office/drawing/2014/main" id="{24FE1300-342B-AA11-865A-5FD59D48BEED}"/>
              </a:ext>
            </a:extLst>
          </p:cNvPr>
          <p:cNvPicPr>
            <a:picLocks noChangeAspect="1"/>
          </p:cNvPicPr>
          <p:nvPr/>
        </p:nvPicPr>
        <p:blipFill>
          <a:blip r:embed="rId5"/>
          <a:stretch>
            <a:fillRect/>
          </a:stretch>
        </p:blipFill>
        <p:spPr>
          <a:xfrm>
            <a:off x="-3" y="0"/>
            <a:ext cx="9144000" cy="1587036"/>
          </a:xfrm>
          <a:prstGeom prst="rect">
            <a:avLst/>
          </a:prstGeom>
        </p:spPr>
      </p:pic>
    </p:spTree>
    <p:extLst>
      <p:ext uri="{BB962C8B-B14F-4D97-AF65-F5344CB8AC3E}">
        <p14:creationId xmlns:p14="http://schemas.microsoft.com/office/powerpoint/2010/main" val="102577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D83C34-1A03-4A27-AD95-642B6D2EFEAE}"/>
              </a:ext>
            </a:extLst>
          </p:cNvPr>
          <p:cNvPicPr>
            <a:picLocks noChangeAspect="1"/>
          </p:cNvPicPr>
          <p:nvPr/>
        </p:nvPicPr>
        <p:blipFill rotWithShape="1">
          <a:blip r:embed="rId3"/>
          <a:srcRect b="1623"/>
          <a:stretch/>
        </p:blipFill>
        <p:spPr>
          <a:xfrm>
            <a:off x="3467123" y="2238374"/>
            <a:ext cx="5676878" cy="461962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33" r="7948" b="3003"/>
          <a:stretch/>
        </p:blipFill>
        <p:spPr bwMode="auto">
          <a:xfrm>
            <a:off x="3467123" y="0"/>
            <a:ext cx="5676877" cy="2209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 name="Elbow Connector 2"/>
          <p:cNvCxnSpPr>
            <a:cxnSpLocks/>
          </p:cNvCxnSpPr>
          <p:nvPr/>
        </p:nvCxnSpPr>
        <p:spPr>
          <a:xfrm flipV="1">
            <a:off x="304800" y="1031682"/>
            <a:ext cx="3162323" cy="827618"/>
          </a:xfrm>
          <a:prstGeom prst="bentConnector3">
            <a:avLst>
              <a:gd name="adj1" fmla="val 948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Elbow Connector 8"/>
          <p:cNvCxnSpPr>
            <a:cxnSpLocks/>
          </p:cNvCxnSpPr>
          <p:nvPr/>
        </p:nvCxnSpPr>
        <p:spPr>
          <a:xfrm flipV="1">
            <a:off x="304800" y="3505200"/>
            <a:ext cx="3790166" cy="457201"/>
          </a:xfrm>
          <a:prstGeom prst="bentConnector3">
            <a:avLst>
              <a:gd name="adj1" fmla="val 77006"/>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46" y="445731"/>
            <a:ext cx="3305347"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C00000"/>
                </a:solidFill>
              </a:rPr>
              <a:t>The IFCA role has similar access as a guest</a:t>
            </a:r>
          </a:p>
          <a:p>
            <a:pPr marL="285750" indent="-285750">
              <a:buFont typeface="Arial" panose="020B0604020202020204" pitchFamily="34" charset="0"/>
              <a:buChar char="•"/>
            </a:pPr>
            <a:r>
              <a:rPr lang="en-US" sz="1400" dirty="0">
                <a:solidFill>
                  <a:srgbClr val="C00000"/>
                </a:solidFill>
              </a:rPr>
              <a:t>Professional roles have varying access</a:t>
            </a:r>
          </a:p>
          <a:p>
            <a:pPr marL="285750" indent="-285750">
              <a:buFont typeface="Arial" panose="020B0604020202020204" pitchFamily="34" charset="0"/>
              <a:buChar char="•"/>
            </a:pPr>
            <a:r>
              <a:rPr lang="en-US" sz="1400" dirty="0">
                <a:solidFill>
                  <a:srgbClr val="C00000"/>
                </a:solidFill>
              </a:rPr>
              <a:t>When Choosing both, access will reflect the professional role</a:t>
            </a:r>
          </a:p>
        </p:txBody>
      </p:sp>
      <p:sp>
        <p:nvSpPr>
          <p:cNvPr id="11" name="TextBox 10"/>
          <p:cNvSpPr txBox="1"/>
          <p:nvPr/>
        </p:nvSpPr>
        <p:spPr>
          <a:xfrm>
            <a:off x="8546" y="2890982"/>
            <a:ext cx="330534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C00000"/>
                </a:solidFill>
              </a:rPr>
              <a:t>The role you pick will determine what trainings you have access to.</a:t>
            </a:r>
          </a:p>
          <a:p>
            <a:pPr marL="285750" indent="-285750">
              <a:buFont typeface="Arial" panose="020B0604020202020204" pitchFamily="34" charset="0"/>
              <a:buChar char="•"/>
            </a:pPr>
            <a:r>
              <a:rPr lang="en-US" sz="1400" dirty="0">
                <a:solidFill>
                  <a:srgbClr val="C00000"/>
                </a:solidFill>
              </a:rPr>
              <a:t>Most courses will display what roles are required to access that course.</a:t>
            </a:r>
          </a:p>
        </p:txBody>
      </p:sp>
      <p:pic>
        <p:nvPicPr>
          <p:cNvPr id="6" name="Picture 5"/>
          <p:cNvPicPr>
            <a:picLocks noChangeAspect="1"/>
          </p:cNvPicPr>
          <p:nvPr/>
        </p:nvPicPr>
        <p:blipFill rotWithShape="1">
          <a:blip r:embed="rId5"/>
          <a:srcRect b="5281"/>
          <a:stretch/>
        </p:blipFill>
        <p:spPr>
          <a:xfrm>
            <a:off x="3581400" y="2557463"/>
            <a:ext cx="5486400" cy="3843337"/>
          </a:xfrm>
          <a:prstGeom prst="rect">
            <a:avLst/>
          </a:prstGeom>
        </p:spPr>
      </p:pic>
    </p:spTree>
    <p:extLst>
      <p:ext uri="{BB962C8B-B14F-4D97-AF65-F5344CB8AC3E}">
        <p14:creationId xmlns:p14="http://schemas.microsoft.com/office/powerpoint/2010/main" val="208416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65AC-A5B3-4AAC-9063-57DC9429C0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21C6F1-456E-4BA4-95DC-CB259A99B21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34D3545-1B43-4961-8A3E-B6045521D6EB}"/>
              </a:ext>
            </a:extLst>
          </p:cNvPr>
          <p:cNvPicPr>
            <a:picLocks noChangeAspect="1"/>
          </p:cNvPicPr>
          <p:nvPr/>
        </p:nvPicPr>
        <p:blipFill>
          <a:blip r:embed="rId3"/>
          <a:stretch>
            <a:fillRect/>
          </a:stretch>
        </p:blipFill>
        <p:spPr>
          <a:xfrm>
            <a:off x="28970" y="0"/>
            <a:ext cx="9086060" cy="6858000"/>
          </a:xfrm>
          <a:prstGeom prst="rect">
            <a:avLst/>
          </a:prstGeom>
        </p:spPr>
      </p:pic>
      <p:cxnSp>
        <p:nvCxnSpPr>
          <p:cNvPr id="7" name="Elbow Connector 2">
            <a:extLst>
              <a:ext uri="{FF2B5EF4-FFF2-40B4-BE49-F238E27FC236}">
                <a16:creationId xmlns:a16="http://schemas.microsoft.com/office/drawing/2014/main" id="{6FC13EF4-10C7-44E7-87A3-2CD062183A9A}"/>
              </a:ext>
            </a:extLst>
          </p:cNvPr>
          <p:cNvCxnSpPr>
            <a:cxnSpLocks/>
          </p:cNvCxnSpPr>
          <p:nvPr/>
        </p:nvCxnSpPr>
        <p:spPr>
          <a:xfrm flipV="1">
            <a:off x="5876507" y="3733800"/>
            <a:ext cx="2886493" cy="261409"/>
          </a:xfrm>
          <a:prstGeom prst="bentConnector3">
            <a:avLst>
              <a:gd name="adj1" fmla="val 16458"/>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Elbow Connector 2">
            <a:extLst>
              <a:ext uri="{FF2B5EF4-FFF2-40B4-BE49-F238E27FC236}">
                <a16:creationId xmlns:a16="http://schemas.microsoft.com/office/drawing/2014/main" id="{7CFF23EA-FBFF-408A-8876-5CA082C2D78C}"/>
              </a:ext>
            </a:extLst>
          </p:cNvPr>
          <p:cNvCxnSpPr>
            <a:cxnSpLocks/>
          </p:cNvCxnSpPr>
          <p:nvPr/>
        </p:nvCxnSpPr>
        <p:spPr>
          <a:xfrm>
            <a:off x="1447800" y="1126596"/>
            <a:ext cx="3505200" cy="430414"/>
          </a:xfrm>
          <a:prstGeom prst="bent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AFFE485-5954-4205-BB0E-0D8384F1CB31}"/>
              </a:ext>
            </a:extLst>
          </p:cNvPr>
          <p:cNvSpPr txBox="1"/>
          <p:nvPr/>
        </p:nvSpPr>
        <p:spPr>
          <a:xfrm>
            <a:off x="6300940" y="3167390"/>
            <a:ext cx="2482861" cy="523220"/>
          </a:xfrm>
          <a:prstGeom prst="rect">
            <a:avLst/>
          </a:prstGeom>
          <a:noFill/>
        </p:spPr>
        <p:txBody>
          <a:bodyPr wrap="square" rtlCol="0">
            <a:spAutoFit/>
          </a:bodyPr>
          <a:lstStyle/>
          <a:p>
            <a:r>
              <a:rPr lang="en-US" sz="1400" dirty="0">
                <a:solidFill>
                  <a:srgbClr val="C00000"/>
                </a:solidFill>
              </a:rPr>
              <a:t>Clicking on an address will open up a new e-mail</a:t>
            </a:r>
          </a:p>
        </p:txBody>
      </p:sp>
      <p:sp>
        <p:nvSpPr>
          <p:cNvPr id="16" name="TextBox 15">
            <a:extLst>
              <a:ext uri="{FF2B5EF4-FFF2-40B4-BE49-F238E27FC236}">
                <a16:creationId xmlns:a16="http://schemas.microsoft.com/office/drawing/2014/main" id="{3557AD0E-AE76-42F8-87B3-19E2091B0E30}"/>
              </a:ext>
            </a:extLst>
          </p:cNvPr>
          <p:cNvSpPr txBox="1"/>
          <p:nvPr/>
        </p:nvSpPr>
        <p:spPr>
          <a:xfrm>
            <a:off x="3232139" y="1033790"/>
            <a:ext cx="2482861" cy="523220"/>
          </a:xfrm>
          <a:prstGeom prst="rect">
            <a:avLst/>
          </a:prstGeom>
          <a:noFill/>
        </p:spPr>
        <p:txBody>
          <a:bodyPr wrap="square" rtlCol="0">
            <a:spAutoFit/>
          </a:bodyPr>
          <a:lstStyle/>
          <a:p>
            <a:r>
              <a:rPr lang="en-US" sz="1400" dirty="0">
                <a:solidFill>
                  <a:srgbClr val="C00000"/>
                </a:solidFill>
              </a:rPr>
              <a:t>Click on an audience to filter contact information </a:t>
            </a:r>
          </a:p>
        </p:txBody>
      </p:sp>
    </p:spTree>
    <p:extLst>
      <p:ext uri="{BB962C8B-B14F-4D97-AF65-F5344CB8AC3E}">
        <p14:creationId xmlns:p14="http://schemas.microsoft.com/office/powerpoint/2010/main" val="202031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20CF58-C52B-4C92-9CD8-631DDB402E94}"/>
              </a:ext>
            </a:extLst>
          </p:cNvPr>
          <p:cNvPicPr>
            <a:picLocks noChangeAspect="1"/>
          </p:cNvPicPr>
          <p:nvPr/>
        </p:nvPicPr>
        <p:blipFill>
          <a:blip r:embed="rId3"/>
          <a:stretch>
            <a:fillRect/>
          </a:stretch>
        </p:blipFill>
        <p:spPr>
          <a:xfrm>
            <a:off x="1759009" y="3637"/>
            <a:ext cx="5829670" cy="6858000"/>
          </a:xfrm>
          <a:prstGeom prst="rect">
            <a:avLst/>
          </a:prstGeom>
        </p:spPr>
      </p:pic>
      <p:cxnSp>
        <p:nvCxnSpPr>
          <p:cNvPr id="6" name="Elbow Connector 5"/>
          <p:cNvCxnSpPr>
            <a:cxnSpLocks/>
          </p:cNvCxnSpPr>
          <p:nvPr/>
        </p:nvCxnSpPr>
        <p:spPr>
          <a:xfrm flipV="1">
            <a:off x="5486400" y="6184438"/>
            <a:ext cx="3404088" cy="451204"/>
          </a:xfrm>
          <a:prstGeom prst="bentConnector3">
            <a:avLst>
              <a:gd name="adj1" fmla="val 33682"/>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Elbow Connector 8"/>
          <p:cNvCxnSpPr>
            <a:cxnSpLocks/>
          </p:cNvCxnSpPr>
          <p:nvPr/>
        </p:nvCxnSpPr>
        <p:spPr>
          <a:xfrm flipV="1">
            <a:off x="2895600" y="3993524"/>
            <a:ext cx="3352800" cy="53321"/>
          </a:xfrm>
          <a:prstGeom prst="bentConnector3">
            <a:avLst>
              <a:gd name="adj1" fmla="val 37001"/>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71757" y="5692970"/>
            <a:ext cx="1457827" cy="523220"/>
          </a:xfrm>
          <a:prstGeom prst="rect">
            <a:avLst/>
          </a:prstGeom>
          <a:noFill/>
        </p:spPr>
        <p:txBody>
          <a:bodyPr wrap="square" rtlCol="0">
            <a:spAutoFit/>
          </a:bodyPr>
          <a:lstStyle/>
          <a:p>
            <a:r>
              <a:rPr lang="en-US" sz="1400" dirty="0">
                <a:solidFill>
                  <a:srgbClr val="C00000"/>
                </a:solidFill>
              </a:rPr>
              <a:t>send feed-back on the site</a:t>
            </a:r>
          </a:p>
        </p:txBody>
      </p:sp>
      <p:sp>
        <p:nvSpPr>
          <p:cNvPr id="12" name="TextBox 11"/>
          <p:cNvSpPr txBox="1"/>
          <p:nvPr/>
        </p:nvSpPr>
        <p:spPr>
          <a:xfrm>
            <a:off x="4114800" y="3254860"/>
            <a:ext cx="2482861" cy="738664"/>
          </a:xfrm>
          <a:prstGeom prst="rect">
            <a:avLst/>
          </a:prstGeom>
          <a:noFill/>
        </p:spPr>
        <p:txBody>
          <a:bodyPr wrap="square" rtlCol="0">
            <a:spAutoFit/>
          </a:bodyPr>
          <a:lstStyle/>
          <a:p>
            <a:r>
              <a:rPr lang="en-US" sz="1400" dirty="0">
                <a:solidFill>
                  <a:srgbClr val="C00000"/>
                </a:solidFill>
              </a:rPr>
              <a:t>FAQs for general questions, help with video issues, and more</a:t>
            </a:r>
          </a:p>
        </p:txBody>
      </p:sp>
    </p:spTree>
    <p:extLst>
      <p:ext uri="{BB962C8B-B14F-4D97-AF65-F5344CB8AC3E}">
        <p14:creationId xmlns:p14="http://schemas.microsoft.com/office/powerpoint/2010/main" val="172037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DFAE8-D1E3-0795-B639-E81AB0121E03}"/>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a:extLst>
              <a:ext uri="{FF2B5EF4-FFF2-40B4-BE49-F238E27FC236}">
                <a16:creationId xmlns:a16="http://schemas.microsoft.com/office/drawing/2014/main" id="{817F385F-E44B-4625-9148-8A07502AC97A}"/>
              </a:ext>
            </a:extLst>
          </p:cNvPr>
          <p:cNvSpPr>
            <a:spLocks noGrp="1"/>
          </p:cNvSpPr>
          <p:nvPr>
            <p:ph sz="half" idx="1"/>
          </p:nvPr>
        </p:nvSpPr>
        <p:spPr>
          <a:xfrm>
            <a:off x="628650" y="1825625"/>
            <a:ext cx="7753350" cy="4351338"/>
          </a:xfrm>
        </p:spPr>
        <p:txBody>
          <a:bodyPr/>
          <a:lstStyle/>
          <a:p>
            <a:r>
              <a:rPr lang="en-US" dirty="0"/>
              <a:t>The MyODP help desk answers tickets over e-mail, phone, and chat</a:t>
            </a:r>
          </a:p>
          <a:p>
            <a:pPr lvl="1"/>
            <a:r>
              <a:rPr lang="en-US" dirty="0"/>
              <a:t>Average 90 tickets per day</a:t>
            </a:r>
          </a:p>
          <a:p>
            <a:pPr lvl="1"/>
            <a:r>
              <a:rPr lang="en-US" dirty="0"/>
              <a:t>Average 92 tickets solved per day</a:t>
            </a:r>
          </a:p>
          <a:p>
            <a:pPr lvl="1"/>
            <a:r>
              <a:rPr lang="en-US" dirty="0"/>
              <a:t>Average 220 agent touches per day</a:t>
            </a:r>
          </a:p>
          <a:p>
            <a:pPr lvl="1"/>
            <a:r>
              <a:rPr lang="en-US" dirty="0"/>
              <a:t>Average 11 calls per day</a:t>
            </a:r>
          </a:p>
          <a:p>
            <a:pPr lvl="1"/>
            <a:r>
              <a:rPr lang="en-US" dirty="0"/>
              <a:t>Average 11 chats per day</a:t>
            </a:r>
          </a:p>
          <a:p>
            <a:pPr lvl="1"/>
            <a:r>
              <a:rPr lang="en-US" dirty="0"/>
              <a:t>Average 70 emails per day</a:t>
            </a:r>
          </a:p>
        </p:txBody>
      </p:sp>
      <p:pic>
        <p:nvPicPr>
          <p:cNvPr id="5" name="Picture 4">
            <a:extLst>
              <a:ext uri="{FF2B5EF4-FFF2-40B4-BE49-F238E27FC236}">
                <a16:creationId xmlns:a16="http://schemas.microsoft.com/office/drawing/2014/main" id="{76361B1C-1777-919C-3C48-1700B2AE1E7B}"/>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223482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169F1-8850-5342-8EB2-3DD1A72170FA}"/>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914400" y="2380092"/>
            <a:ext cx="7543800" cy="1981199"/>
          </a:xfrm>
        </p:spPr>
        <p:txBody>
          <a:bodyPr/>
          <a:lstStyle/>
          <a:p>
            <a:pPr marL="0" indent="0">
              <a:spcAft>
                <a:spcPts val="600"/>
              </a:spcAft>
              <a:buNone/>
            </a:pPr>
            <a:r>
              <a:rPr lang="en-US" sz="2000" dirty="0"/>
              <a:t>The Search feature on MyODP will search all content on the website that the user has access to, including courses and communications. Once communications are transferred, only course related results will show. For best search results, please log in.</a:t>
            </a:r>
            <a:endParaRPr lang="en-US" sz="1800" dirty="0"/>
          </a:p>
          <a:p>
            <a:pPr>
              <a:spcAft>
                <a:spcPts val="600"/>
              </a:spcAft>
            </a:pPr>
            <a:r>
              <a:rPr lang="en-US" sz="1800" dirty="0"/>
              <a:t>If you search inside of a course category, it will show results based off of course titles and descriptions</a:t>
            </a:r>
          </a:p>
        </p:txBody>
      </p:sp>
      <p:sp>
        <p:nvSpPr>
          <p:cNvPr id="2" name="Title 1"/>
          <p:cNvSpPr>
            <a:spLocks noGrp="1"/>
          </p:cNvSpPr>
          <p:nvPr>
            <p:ph type="title"/>
          </p:nvPr>
        </p:nvSpPr>
        <p:spPr>
          <a:xfrm>
            <a:off x="685800" y="1413300"/>
            <a:ext cx="1524000" cy="1329900"/>
          </a:xfrm>
        </p:spPr>
        <p:txBody>
          <a:bodyPr/>
          <a:lstStyle/>
          <a:p>
            <a:r>
              <a:rPr lang="en-US" dirty="0"/>
              <a:t>Search</a:t>
            </a:r>
          </a:p>
        </p:txBody>
      </p:sp>
      <p:pic>
        <p:nvPicPr>
          <p:cNvPr id="5" name="Picture 4">
            <a:extLst>
              <a:ext uri="{FF2B5EF4-FFF2-40B4-BE49-F238E27FC236}">
                <a16:creationId xmlns:a16="http://schemas.microsoft.com/office/drawing/2014/main" id="{27ABCFCA-BBB6-F497-F3CE-83253FC40204}"/>
              </a:ext>
            </a:extLst>
          </p:cNvPr>
          <p:cNvPicPr>
            <a:picLocks noChangeAspect="1"/>
          </p:cNvPicPr>
          <p:nvPr/>
        </p:nvPicPr>
        <p:blipFill>
          <a:blip r:embed="rId4"/>
          <a:stretch>
            <a:fillRect/>
          </a:stretch>
        </p:blipFill>
        <p:spPr>
          <a:xfrm>
            <a:off x="-2" y="6477000"/>
            <a:ext cx="9143999" cy="381000"/>
          </a:xfrm>
          <a:prstGeom prst="rect">
            <a:avLst/>
          </a:prstGeom>
        </p:spPr>
      </p:pic>
      <p:pic>
        <p:nvPicPr>
          <p:cNvPr id="7" name="Picture 6">
            <a:extLst>
              <a:ext uri="{FF2B5EF4-FFF2-40B4-BE49-F238E27FC236}">
                <a16:creationId xmlns:a16="http://schemas.microsoft.com/office/drawing/2014/main" id="{443DF142-147A-B861-7501-F30BFEBAF73D}"/>
              </a:ext>
            </a:extLst>
          </p:cNvPr>
          <p:cNvPicPr>
            <a:picLocks noChangeAspect="1"/>
          </p:cNvPicPr>
          <p:nvPr/>
        </p:nvPicPr>
        <p:blipFill>
          <a:blip r:embed="rId5"/>
          <a:stretch>
            <a:fillRect/>
          </a:stretch>
        </p:blipFill>
        <p:spPr>
          <a:xfrm>
            <a:off x="-3" y="0"/>
            <a:ext cx="9144000" cy="1587036"/>
          </a:xfrm>
          <a:prstGeom prst="rect">
            <a:avLst/>
          </a:prstGeom>
        </p:spPr>
      </p:pic>
    </p:spTree>
    <p:extLst>
      <p:ext uri="{BB962C8B-B14F-4D97-AF65-F5344CB8AC3E}">
        <p14:creationId xmlns:p14="http://schemas.microsoft.com/office/powerpoint/2010/main" val="3971567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E32DF-2B86-49DE-BB12-AB96D74A420D}"/>
              </a:ext>
            </a:extLst>
          </p:cNvPr>
          <p:cNvPicPr>
            <a:picLocks noChangeAspect="1"/>
          </p:cNvPicPr>
          <p:nvPr/>
        </p:nvPicPr>
        <p:blipFill>
          <a:blip r:embed="rId3"/>
          <a:stretch>
            <a:fillRect/>
          </a:stretch>
        </p:blipFill>
        <p:spPr>
          <a:xfrm>
            <a:off x="698428" y="0"/>
            <a:ext cx="7747143" cy="6858000"/>
          </a:xfrm>
          <a:prstGeom prst="rect">
            <a:avLst/>
          </a:prstGeom>
        </p:spPr>
      </p:pic>
      <p:cxnSp>
        <p:nvCxnSpPr>
          <p:cNvPr id="6" name="Elbow Connector 5"/>
          <p:cNvCxnSpPr>
            <a:cxnSpLocks/>
          </p:cNvCxnSpPr>
          <p:nvPr/>
        </p:nvCxnSpPr>
        <p:spPr>
          <a:xfrm>
            <a:off x="2333952" y="1045458"/>
            <a:ext cx="4676448" cy="369332"/>
          </a:xfrm>
          <a:prstGeom prst="bent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78370" y="676126"/>
            <a:ext cx="2482861" cy="738664"/>
          </a:xfrm>
          <a:prstGeom prst="rect">
            <a:avLst/>
          </a:prstGeom>
          <a:noFill/>
        </p:spPr>
        <p:txBody>
          <a:bodyPr wrap="square" rtlCol="0">
            <a:spAutoFit/>
          </a:bodyPr>
          <a:lstStyle/>
          <a:p>
            <a:r>
              <a:rPr lang="en-US" sz="1400" dirty="0">
                <a:solidFill>
                  <a:srgbClr val="C00000"/>
                </a:solidFill>
              </a:rPr>
              <a:t>Searching with keywords will yield results in all areas on MyODP you have access to</a:t>
            </a:r>
          </a:p>
        </p:txBody>
      </p:sp>
    </p:spTree>
    <p:extLst>
      <p:ext uri="{BB962C8B-B14F-4D97-AF65-F5344CB8AC3E}">
        <p14:creationId xmlns:p14="http://schemas.microsoft.com/office/powerpoint/2010/main" val="351294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00BBE3-A0A2-45CE-9E19-41F53DD35DA9}"/>
              </a:ext>
            </a:extLst>
          </p:cNvPr>
          <p:cNvPicPr>
            <a:picLocks noChangeAspect="1"/>
          </p:cNvPicPr>
          <p:nvPr/>
        </p:nvPicPr>
        <p:blipFill rotWithShape="1">
          <a:blip r:embed="rId3"/>
          <a:srcRect b="23787"/>
          <a:stretch/>
        </p:blipFill>
        <p:spPr>
          <a:xfrm>
            <a:off x="1828800" y="3420762"/>
            <a:ext cx="5324475" cy="3053090"/>
          </a:xfrm>
          <a:prstGeom prst="rect">
            <a:avLst/>
          </a:prstGeom>
        </p:spPr>
      </p:pic>
      <p:pic>
        <p:nvPicPr>
          <p:cNvPr id="13" name="Picture 12">
            <a:extLst>
              <a:ext uri="{FF2B5EF4-FFF2-40B4-BE49-F238E27FC236}">
                <a16:creationId xmlns:a16="http://schemas.microsoft.com/office/drawing/2014/main" id="{BD99C157-F639-46C7-9674-08C7D153E85E}"/>
              </a:ext>
            </a:extLst>
          </p:cNvPr>
          <p:cNvPicPr>
            <a:picLocks noChangeAspect="1"/>
          </p:cNvPicPr>
          <p:nvPr/>
        </p:nvPicPr>
        <p:blipFill>
          <a:blip r:embed="rId4"/>
          <a:stretch>
            <a:fillRect/>
          </a:stretch>
        </p:blipFill>
        <p:spPr>
          <a:xfrm>
            <a:off x="634828" y="136524"/>
            <a:ext cx="7410450" cy="2143125"/>
          </a:xfrm>
          <a:prstGeom prst="rect">
            <a:avLst/>
          </a:prstGeom>
        </p:spPr>
      </p:pic>
      <p:cxnSp>
        <p:nvCxnSpPr>
          <p:cNvPr id="6" name="Elbow Connector 5"/>
          <p:cNvCxnSpPr>
            <a:cxnSpLocks/>
          </p:cNvCxnSpPr>
          <p:nvPr/>
        </p:nvCxnSpPr>
        <p:spPr>
          <a:xfrm>
            <a:off x="3505200" y="2133600"/>
            <a:ext cx="2133600" cy="599420"/>
          </a:xfrm>
          <a:prstGeom prst="bent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49769" y="2209800"/>
            <a:ext cx="2482861" cy="523220"/>
          </a:xfrm>
          <a:prstGeom prst="rect">
            <a:avLst/>
          </a:prstGeom>
          <a:noFill/>
        </p:spPr>
        <p:txBody>
          <a:bodyPr wrap="square" rtlCol="0">
            <a:spAutoFit/>
          </a:bodyPr>
          <a:lstStyle/>
          <a:p>
            <a:r>
              <a:rPr lang="en-US" sz="1400" dirty="0">
                <a:solidFill>
                  <a:srgbClr val="C00000"/>
                </a:solidFill>
              </a:rPr>
              <a:t>The course search will show up on any course category page</a:t>
            </a:r>
          </a:p>
        </p:txBody>
      </p:sp>
      <p:cxnSp>
        <p:nvCxnSpPr>
          <p:cNvPr id="16" name="Elbow Connector 5">
            <a:extLst>
              <a:ext uri="{FF2B5EF4-FFF2-40B4-BE49-F238E27FC236}">
                <a16:creationId xmlns:a16="http://schemas.microsoft.com/office/drawing/2014/main" id="{DC5889BD-22B7-4F00-AB1A-2C972DE292FA}"/>
              </a:ext>
            </a:extLst>
          </p:cNvPr>
          <p:cNvCxnSpPr>
            <a:cxnSpLocks/>
          </p:cNvCxnSpPr>
          <p:nvPr/>
        </p:nvCxnSpPr>
        <p:spPr>
          <a:xfrm>
            <a:off x="3352800" y="3753505"/>
            <a:ext cx="3414713" cy="599420"/>
          </a:xfrm>
          <a:prstGeom prst="bentConnector3">
            <a:avLst>
              <a:gd name="adj1" fmla="val 67128"/>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4982858-367E-41DB-982E-84DFC70DF146}"/>
              </a:ext>
            </a:extLst>
          </p:cNvPr>
          <p:cNvSpPr txBox="1"/>
          <p:nvPr/>
        </p:nvSpPr>
        <p:spPr>
          <a:xfrm>
            <a:off x="5768969" y="3791605"/>
            <a:ext cx="2482861" cy="523220"/>
          </a:xfrm>
          <a:prstGeom prst="rect">
            <a:avLst/>
          </a:prstGeom>
          <a:noFill/>
        </p:spPr>
        <p:txBody>
          <a:bodyPr wrap="square" rtlCol="0">
            <a:spAutoFit/>
          </a:bodyPr>
          <a:lstStyle/>
          <a:p>
            <a:r>
              <a:rPr lang="en-US" sz="1400" dirty="0">
                <a:solidFill>
                  <a:srgbClr val="C00000"/>
                </a:solidFill>
              </a:rPr>
              <a:t>The search terms will be highlighted in the results</a:t>
            </a:r>
          </a:p>
        </p:txBody>
      </p:sp>
      <p:pic>
        <p:nvPicPr>
          <p:cNvPr id="21" name="Picture 20">
            <a:extLst>
              <a:ext uri="{FF2B5EF4-FFF2-40B4-BE49-F238E27FC236}">
                <a16:creationId xmlns:a16="http://schemas.microsoft.com/office/drawing/2014/main" id="{E352464B-1673-45A0-BFC3-9C7B7ECDDCCA}"/>
              </a:ext>
            </a:extLst>
          </p:cNvPr>
          <p:cNvPicPr>
            <a:picLocks noChangeAspect="1"/>
          </p:cNvPicPr>
          <p:nvPr/>
        </p:nvPicPr>
        <p:blipFill>
          <a:blip r:embed="rId5"/>
          <a:stretch>
            <a:fillRect/>
          </a:stretch>
        </p:blipFill>
        <p:spPr>
          <a:xfrm>
            <a:off x="1828800" y="2867276"/>
            <a:ext cx="1666875" cy="406875"/>
          </a:xfrm>
          <a:prstGeom prst="rect">
            <a:avLst/>
          </a:prstGeom>
        </p:spPr>
      </p:pic>
    </p:spTree>
    <p:extLst>
      <p:ext uri="{BB962C8B-B14F-4D97-AF65-F5344CB8AC3E}">
        <p14:creationId xmlns:p14="http://schemas.microsoft.com/office/powerpoint/2010/main" val="2592332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A3A03-714B-0170-5EB1-473156664A7A}"/>
              </a:ext>
            </a:extLst>
          </p:cNvPr>
          <p:cNvPicPr>
            <a:picLocks noChangeAspect="1"/>
          </p:cNvPicPr>
          <p:nvPr/>
        </p:nvPicPr>
        <p:blipFill>
          <a:blip r:embed="rId3"/>
          <a:stretch>
            <a:fillRect/>
          </a:stretch>
        </p:blipFill>
        <p:spPr>
          <a:xfrm>
            <a:off x="-1" y="0"/>
            <a:ext cx="9144000" cy="1392328"/>
          </a:xfrm>
          <a:prstGeom prst="rect">
            <a:avLst/>
          </a:prstGeom>
        </p:spPr>
      </p:pic>
      <p:sp>
        <p:nvSpPr>
          <p:cNvPr id="2" name="Title 1">
            <a:extLst>
              <a:ext uri="{FF2B5EF4-FFF2-40B4-BE49-F238E27FC236}">
                <a16:creationId xmlns:a16="http://schemas.microsoft.com/office/drawing/2014/main" id="{AB9C8980-BA4F-4515-8DB8-E830A9E5B600}"/>
              </a:ext>
            </a:extLst>
          </p:cNvPr>
          <p:cNvSpPr>
            <a:spLocks noGrp="1"/>
          </p:cNvSpPr>
          <p:nvPr>
            <p:ph type="title"/>
          </p:nvPr>
        </p:nvSpPr>
        <p:spPr>
          <a:xfrm>
            <a:off x="517671" y="1828413"/>
            <a:ext cx="3124200" cy="473074"/>
          </a:xfrm>
        </p:spPr>
        <p:txBody>
          <a:bodyPr>
            <a:normAutofit fontScale="90000"/>
          </a:bodyPr>
          <a:lstStyle/>
          <a:p>
            <a:r>
              <a:rPr lang="en-US" dirty="0"/>
              <a:t>Planned Updates</a:t>
            </a:r>
          </a:p>
        </p:txBody>
      </p:sp>
      <p:sp>
        <p:nvSpPr>
          <p:cNvPr id="3" name="Content Placeholder 2">
            <a:extLst>
              <a:ext uri="{FF2B5EF4-FFF2-40B4-BE49-F238E27FC236}">
                <a16:creationId xmlns:a16="http://schemas.microsoft.com/office/drawing/2014/main" id="{BD182C8B-FA86-4E2F-A893-84B59451C251}"/>
              </a:ext>
            </a:extLst>
          </p:cNvPr>
          <p:cNvSpPr>
            <a:spLocks noGrp="1"/>
          </p:cNvSpPr>
          <p:nvPr>
            <p:ph idx="1"/>
          </p:nvPr>
        </p:nvSpPr>
        <p:spPr>
          <a:xfrm>
            <a:off x="685800" y="2359478"/>
            <a:ext cx="7886700" cy="3028581"/>
          </a:xfrm>
        </p:spPr>
        <p:txBody>
          <a:bodyPr/>
          <a:lstStyle/>
          <a:p>
            <a:r>
              <a:rPr lang="en-US" dirty="0"/>
              <a:t>Communications transferred to </a:t>
            </a:r>
            <a:r>
              <a:rPr lang="en-US" dirty="0">
                <a:hlinkClick r:id="rId4"/>
              </a:rPr>
              <a:t>home.MyODP.org</a:t>
            </a:r>
            <a:endParaRPr lang="en-US" dirty="0"/>
          </a:p>
          <a:p>
            <a:r>
              <a:rPr lang="en-US" dirty="0"/>
              <a:t>Update Resource pages with unique images and file previews</a:t>
            </a:r>
          </a:p>
          <a:p>
            <a:r>
              <a:rPr lang="en-US" dirty="0"/>
              <a:t>Trainings will allow the user to reset the course to receive a new certificate</a:t>
            </a:r>
          </a:p>
          <a:p>
            <a:r>
              <a:rPr lang="en-US" dirty="0"/>
              <a:t>Professional role icons will be shown on course trainings to better indicate the audience for each course</a:t>
            </a:r>
          </a:p>
          <a:p>
            <a:r>
              <a:rPr lang="en-US" dirty="0"/>
              <a:t>Ensure mobile compatibility for all course activities</a:t>
            </a:r>
          </a:p>
        </p:txBody>
      </p:sp>
      <p:pic>
        <p:nvPicPr>
          <p:cNvPr id="5" name="Picture 4">
            <a:extLst>
              <a:ext uri="{FF2B5EF4-FFF2-40B4-BE49-F238E27FC236}">
                <a16:creationId xmlns:a16="http://schemas.microsoft.com/office/drawing/2014/main" id="{0EA0A220-C75E-8764-8931-3C18EDEB009A}"/>
              </a:ext>
            </a:extLst>
          </p:cNvPr>
          <p:cNvPicPr>
            <a:picLocks noChangeAspect="1"/>
          </p:cNvPicPr>
          <p:nvPr/>
        </p:nvPicPr>
        <p:blipFill>
          <a:blip r:embed="rId5"/>
          <a:stretch>
            <a:fillRect/>
          </a:stretch>
        </p:blipFill>
        <p:spPr>
          <a:xfrm>
            <a:off x="-2" y="6477000"/>
            <a:ext cx="9143999" cy="381000"/>
          </a:xfrm>
          <a:prstGeom prst="rect">
            <a:avLst/>
          </a:prstGeom>
        </p:spPr>
      </p:pic>
      <p:pic>
        <p:nvPicPr>
          <p:cNvPr id="7" name="Picture 6">
            <a:extLst>
              <a:ext uri="{FF2B5EF4-FFF2-40B4-BE49-F238E27FC236}">
                <a16:creationId xmlns:a16="http://schemas.microsoft.com/office/drawing/2014/main" id="{444F9880-A52D-8324-80D8-5C57704470D8}"/>
              </a:ext>
            </a:extLst>
          </p:cNvPr>
          <p:cNvPicPr>
            <a:picLocks noChangeAspect="1"/>
          </p:cNvPicPr>
          <p:nvPr/>
        </p:nvPicPr>
        <p:blipFill>
          <a:blip r:embed="rId6"/>
          <a:stretch>
            <a:fillRect/>
          </a:stretch>
        </p:blipFill>
        <p:spPr>
          <a:xfrm>
            <a:off x="-3" y="0"/>
            <a:ext cx="9144000" cy="1587036"/>
          </a:xfrm>
          <a:prstGeom prst="rect">
            <a:avLst/>
          </a:prstGeom>
        </p:spPr>
      </p:pic>
    </p:spTree>
    <p:extLst>
      <p:ext uri="{BB962C8B-B14F-4D97-AF65-F5344CB8AC3E}">
        <p14:creationId xmlns:p14="http://schemas.microsoft.com/office/powerpoint/2010/main" val="113756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42EC3D-1ACE-9041-E45D-7E1003F1C740}"/>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a:extLst>
              <a:ext uri="{FF2B5EF4-FFF2-40B4-BE49-F238E27FC236}">
                <a16:creationId xmlns:a16="http://schemas.microsoft.com/office/drawing/2014/main" id="{F985EAED-78F3-4430-879B-A12BC20F9DF1}"/>
              </a:ext>
            </a:extLst>
          </p:cNvPr>
          <p:cNvSpPr>
            <a:spLocks noGrp="1"/>
          </p:cNvSpPr>
          <p:nvPr>
            <p:ph sz="half" idx="1"/>
          </p:nvPr>
        </p:nvSpPr>
        <p:spPr>
          <a:xfrm>
            <a:off x="628650" y="1825625"/>
            <a:ext cx="6686550" cy="3813175"/>
          </a:xfrm>
        </p:spPr>
        <p:txBody>
          <a:bodyPr/>
          <a:lstStyle/>
          <a:p>
            <a:pPr marL="0" indent="0">
              <a:buNone/>
            </a:pPr>
            <a:r>
              <a:rPr lang="en-US" dirty="0"/>
              <a:t>What makes up MyODP?</a:t>
            </a:r>
          </a:p>
          <a:p>
            <a:r>
              <a:rPr lang="en-US" dirty="0"/>
              <a:t>Moodle</a:t>
            </a:r>
          </a:p>
          <a:p>
            <a:pPr lvl="1"/>
            <a:r>
              <a:rPr lang="en-US" dirty="0"/>
              <a:t>Used to host our online trainings</a:t>
            </a:r>
          </a:p>
          <a:p>
            <a:r>
              <a:rPr lang="en-US" dirty="0"/>
              <a:t>WordPress</a:t>
            </a:r>
          </a:p>
          <a:p>
            <a:pPr lvl="1"/>
            <a:r>
              <a:rPr lang="en-US" dirty="0"/>
              <a:t>Used to host our online resources</a:t>
            </a:r>
          </a:p>
          <a:p>
            <a:r>
              <a:rPr lang="en-US" dirty="0"/>
              <a:t>Amazon AWS S3 Repository</a:t>
            </a:r>
          </a:p>
          <a:p>
            <a:pPr lvl="1"/>
            <a:r>
              <a:rPr lang="en-US" dirty="0"/>
              <a:t>The majority of documents and video files are posted on Amazon AWS S3 Repository and then linked through Moodle</a:t>
            </a:r>
          </a:p>
          <a:p>
            <a:r>
              <a:rPr lang="en-US" dirty="0"/>
              <a:t>MyODP Connect</a:t>
            </a:r>
          </a:p>
          <a:p>
            <a:pPr lvl="1"/>
            <a:r>
              <a:rPr lang="en-US" dirty="0"/>
              <a:t>HTML5 webcasts</a:t>
            </a:r>
          </a:p>
        </p:txBody>
      </p:sp>
      <p:pic>
        <p:nvPicPr>
          <p:cNvPr id="4" name="Picture 3">
            <a:extLst>
              <a:ext uri="{FF2B5EF4-FFF2-40B4-BE49-F238E27FC236}">
                <a16:creationId xmlns:a16="http://schemas.microsoft.com/office/drawing/2014/main" id="{C75ADD48-32A4-13C1-5BF4-DBFB2D20FB58}"/>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99767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41CD3-E5F7-BA17-B28E-F2227091F070}"/>
              </a:ext>
            </a:extLst>
          </p:cNvPr>
          <p:cNvPicPr>
            <a:picLocks noChangeAspect="1"/>
          </p:cNvPicPr>
          <p:nvPr/>
        </p:nvPicPr>
        <p:blipFill>
          <a:blip r:embed="rId3"/>
          <a:stretch>
            <a:fillRect/>
          </a:stretch>
        </p:blipFill>
        <p:spPr>
          <a:xfrm>
            <a:off x="-1" y="0"/>
            <a:ext cx="9144000" cy="1392328"/>
          </a:xfrm>
          <a:prstGeom prst="rect">
            <a:avLst/>
          </a:prstGeom>
        </p:spPr>
      </p:pic>
      <p:sp>
        <p:nvSpPr>
          <p:cNvPr id="2" name="Title 1">
            <a:extLst>
              <a:ext uri="{FF2B5EF4-FFF2-40B4-BE49-F238E27FC236}">
                <a16:creationId xmlns:a16="http://schemas.microsoft.com/office/drawing/2014/main" id="{ECFFB14A-EBBE-4A5A-A733-D943DCF9E637}"/>
              </a:ext>
            </a:extLst>
          </p:cNvPr>
          <p:cNvSpPr>
            <a:spLocks noGrp="1"/>
          </p:cNvSpPr>
          <p:nvPr>
            <p:ph type="title"/>
          </p:nvPr>
        </p:nvSpPr>
        <p:spPr>
          <a:xfrm>
            <a:off x="628650" y="1692365"/>
            <a:ext cx="7886700" cy="549274"/>
          </a:xfrm>
        </p:spPr>
        <p:txBody>
          <a:bodyPr/>
          <a:lstStyle/>
          <a:p>
            <a:r>
              <a:rPr lang="en-US" dirty="0"/>
              <a:t>Accessibility</a:t>
            </a:r>
          </a:p>
        </p:txBody>
      </p:sp>
      <p:sp>
        <p:nvSpPr>
          <p:cNvPr id="3" name="Content Placeholder 2">
            <a:extLst>
              <a:ext uri="{FF2B5EF4-FFF2-40B4-BE49-F238E27FC236}">
                <a16:creationId xmlns:a16="http://schemas.microsoft.com/office/drawing/2014/main" id="{ED699D01-8BB1-48F2-97C3-8A71C30DE64F}"/>
              </a:ext>
            </a:extLst>
          </p:cNvPr>
          <p:cNvSpPr>
            <a:spLocks noGrp="1"/>
          </p:cNvSpPr>
          <p:nvPr>
            <p:ph sz="half" idx="1"/>
          </p:nvPr>
        </p:nvSpPr>
        <p:spPr>
          <a:xfrm>
            <a:off x="762000" y="2241639"/>
            <a:ext cx="6534150" cy="4351338"/>
          </a:xfrm>
        </p:spPr>
        <p:txBody>
          <a:bodyPr/>
          <a:lstStyle/>
          <a:p>
            <a:r>
              <a:rPr lang="en-US" dirty="0"/>
              <a:t>All content on MyODP needs to be as accessible as possible and meet ADA standards</a:t>
            </a:r>
          </a:p>
          <a:p>
            <a:r>
              <a:rPr lang="en-US" dirty="0"/>
              <a:t>MyODP has accessibility options for text (contrast, size, </a:t>
            </a:r>
            <a:r>
              <a:rPr lang="en-US" dirty="0" err="1"/>
              <a:t>readspeaker</a:t>
            </a:r>
            <a:r>
              <a:rPr lang="en-US" dirty="0"/>
              <a:t>)</a:t>
            </a:r>
          </a:p>
          <a:p>
            <a:r>
              <a:rPr lang="en-US" dirty="0"/>
              <a:t>Proper headings and identifiers in html/</a:t>
            </a:r>
            <a:r>
              <a:rPr lang="en-US" dirty="0" err="1"/>
              <a:t>css</a:t>
            </a:r>
            <a:r>
              <a:rPr lang="en-US" dirty="0"/>
              <a:t> coding</a:t>
            </a:r>
          </a:p>
          <a:p>
            <a:r>
              <a:rPr lang="en-US" dirty="0"/>
              <a:t>Webcasts need at least to have a copy of the PowerPoint which can be read with a screen reader</a:t>
            </a:r>
          </a:p>
          <a:p>
            <a:endParaRPr lang="en-US" dirty="0"/>
          </a:p>
        </p:txBody>
      </p:sp>
      <p:pic>
        <p:nvPicPr>
          <p:cNvPr id="5" name="Picture 4">
            <a:extLst>
              <a:ext uri="{FF2B5EF4-FFF2-40B4-BE49-F238E27FC236}">
                <a16:creationId xmlns:a16="http://schemas.microsoft.com/office/drawing/2014/main" id="{9843BC64-B0FE-9EBE-5FAD-8B0B0762B07E}"/>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362699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5B8F3-9D6B-B73D-2C42-F1685DF634AE}"/>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00097" y="2209800"/>
            <a:ext cx="7543800" cy="3276600"/>
          </a:xfrm>
        </p:spPr>
        <p:txBody>
          <a:bodyPr/>
          <a:lstStyle/>
          <a:p>
            <a:pPr marL="0" indent="0">
              <a:spcAft>
                <a:spcPts val="600"/>
              </a:spcAft>
              <a:buNone/>
            </a:pPr>
            <a:r>
              <a:rPr lang="en-US" dirty="0">
                <a:hlinkClick r:id="rId4"/>
              </a:rPr>
              <a:t>home.MyODP.org</a:t>
            </a:r>
            <a:r>
              <a:rPr lang="en-US" dirty="0"/>
              <a:t> is the new home page for MyODP materials</a:t>
            </a:r>
          </a:p>
          <a:p>
            <a:pPr>
              <a:spcAft>
                <a:spcPts val="600"/>
              </a:spcAft>
            </a:pPr>
            <a:r>
              <a:rPr lang="en-US" sz="1800" dirty="0"/>
              <a:t>Recent news are updated automatically on the main page</a:t>
            </a:r>
          </a:p>
          <a:p>
            <a:pPr>
              <a:spcAft>
                <a:spcPts val="600"/>
              </a:spcAft>
            </a:pPr>
            <a:r>
              <a:rPr lang="en-US" sz="1800" dirty="0"/>
              <a:t>Includes an introduction to our office, highlighted reports, and links to subscribe to ODP listservs</a:t>
            </a:r>
          </a:p>
        </p:txBody>
      </p:sp>
      <p:sp>
        <p:nvSpPr>
          <p:cNvPr id="2" name="Title 1"/>
          <p:cNvSpPr>
            <a:spLocks noGrp="1"/>
          </p:cNvSpPr>
          <p:nvPr>
            <p:ph type="title"/>
          </p:nvPr>
        </p:nvSpPr>
        <p:spPr>
          <a:xfrm>
            <a:off x="609600" y="1242218"/>
            <a:ext cx="1463529" cy="1325563"/>
          </a:xfrm>
        </p:spPr>
        <p:txBody>
          <a:bodyPr/>
          <a:lstStyle/>
          <a:p>
            <a:r>
              <a:rPr lang="en-US" dirty="0"/>
              <a:t>Home</a:t>
            </a:r>
          </a:p>
        </p:txBody>
      </p:sp>
      <p:pic>
        <p:nvPicPr>
          <p:cNvPr id="5" name="Picture 4">
            <a:extLst>
              <a:ext uri="{FF2B5EF4-FFF2-40B4-BE49-F238E27FC236}">
                <a16:creationId xmlns:a16="http://schemas.microsoft.com/office/drawing/2014/main" id="{E9132AB0-3332-7B61-4510-EC151C3F693A}"/>
              </a:ext>
            </a:extLst>
          </p:cNvPr>
          <p:cNvPicPr>
            <a:picLocks noChangeAspect="1"/>
          </p:cNvPicPr>
          <p:nvPr/>
        </p:nvPicPr>
        <p:blipFill>
          <a:blip r:embed="rId5"/>
          <a:stretch>
            <a:fillRect/>
          </a:stretch>
        </p:blipFill>
        <p:spPr>
          <a:xfrm>
            <a:off x="-2" y="6477000"/>
            <a:ext cx="9143999" cy="381000"/>
          </a:xfrm>
          <a:prstGeom prst="rect">
            <a:avLst/>
          </a:prstGeom>
        </p:spPr>
      </p:pic>
    </p:spTree>
    <p:extLst>
      <p:ext uri="{BB962C8B-B14F-4D97-AF65-F5344CB8AC3E}">
        <p14:creationId xmlns:p14="http://schemas.microsoft.com/office/powerpoint/2010/main" val="78425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EEB4E-7000-7AF2-EF1A-CA0A41C4C44D}"/>
              </a:ext>
            </a:extLst>
          </p:cNvPr>
          <p:cNvPicPr>
            <a:picLocks noChangeAspect="1"/>
          </p:cNvPicPr>
          <p:nvPr/>
        </p:nvPicPr>
        <p:blipFill>
          <a:blip r:embed="rId3"/>
          <a:stretch>
            <a:fillRect/>
          </a:stretch>
        </p:blipFill>
        <p:spPr>
          <a:xfrm>
            <a:off x="473533" y="577457"/>
            <a:ext cx="8196933" cy="5703086"/>
          </a:xfrm>
          <a:prstGeom prst="rect">
            <a:avLst/>
          </a:prstGeom>
        </p:spPr>
      </p:pic>
      <p:cxnSp>
        <p:nvCxnSpPr>
          <p:cNvPr id="3" name="Elbow Connector 2"/>
          <p:cNvCxnSpPr>
            <a:cxnSpLocks/>
          </p:cNvCxnSpPr>
          <p:nvPr/>
        </p:nvCxnSpPr>
        <p:spPr>
          <a:xfrm flipV="1">
            <a:off x="126786" y="3962400"/>
            <a:ext cx="2387814" cy="698212"/>
          </a:xfrm>
          <a:prstGeom prst="bentConnector3">
            <a:avLst>
              <a:gd name="adj1" fmla="val 65107"/>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3732" y="3886200"/>
            <a:ext cx="1389185" cy="738664"/>
          </a:xfrm>
          <a:prstGeom prst="rect">
            <a:avLst/>
          </a:prstGeom>
          <a:noFill/>
        </p:spPr>
        <p:txBody>
          <a:bodyPr wrap="square" rtlCol="0">
            <a:spAutoFit/>
          </a:bodyPr>
          <a:lstStyle/>
          <a:p>
            <a:r>
              <a:rPr lang="en-US" sz="1400" dirty="0">
                <a:solidFill>
                  <a:srgbClr val="C00000"/>
                </a:solidFill>
              </a:rPr>
              <a:t>Recent MyODP News stories display here</a:t>
            </a:r>
          </a:p>
        </p:txBody>
      </p:sp>
      <p:cxnSp>
        <p:nvCxnSpPr>
          <p:cNvPr id="15" name="Elbow Connector 14"/>
          <p:cNvCxnSpPr>
            <a:cxnSpLocks/>
          </p:cNvCxnSpPr>
          <p:nvPr/>
        </p:nvCxnSpPr>
        <p:spPr>
          <a:xfrm flipV="1">
            <a:off x="914400" y="5465806"/>
            <a:ext cx="1066800" cy="890937"/>
          </a:xfrm>
          <a:prstGeom prst="bent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 name="Elbow Connector 15"/>
          <p:cNvCxnSpPr>
            <a:cxnSpLocks/>
          </p:cNvCxnSpPr>
          <p:nvPr/>
        </p:nvCxnSpPr>
        <p:spPr>
          <a:xfrm>
            <a:off x="6324600" y="1066800"/>
            <a:ext cx="2684611" cy="533400"/>
          </a:xfrm>
          <a:prstGeom prst="bentConnector3">
            <a:avLst>
              <a:gd name="adj1"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5018089"/>
            <a:ext cx="1552917" cy="1384995"/>
          </a:xfrm>
          <a:prstGeom prst="rect">
            <a:avLst/>
          </a:prstGeom>
          <a:noFill/>
        </p:spPr>
        <p:txBody>
          <a:bodyPr wrap="square" rtlCol="0">
            <a:spAutoFit/>
          </a:bodyPr>
          <a:lstStyle/>
          <a:p>
            <a:r>
              <a:rPr lang="en-US" sz="1400" dirty="0">
                <a:solidFill>
                  <a:srgbClr val="C00000"/>
                </a:solidFill>
              </a:rPr>
              <a:t>Displays our Mission, Vision, &amp; Everyday Lives, stats, reports, and links to subscribe to ODP Listservs</a:t>
            </a:r>
          </a:p>
        </p:txBody>
      </p:sp>
      <p:sp>
        <p:nvSpPr>
          <p:cNvPr id="17" name="TextBox 16"/>
          <p:cNvSpPr txBox="1"/>
          <p:nvPr/>
        </p:nvSpPr>
        <p:spPr>
          <a:xfrm>
            <a:off x="7675690" y="1049672"/>
            <a:ext cx="1468310" cy="523220"/>
          </a:xfrm>
          <a:prstGeom prst="rect">
            <a:avLst/>
          </a:prstGeom>
          <a:noFill/>
        </p:spPr>
        <p:txBody>
          <a:bodyPr wrap="square" rtlCol="0">
            <a:spAutoFit/>
          </a:bodyPr>
          <a:lstStyle/>
          <a:p>
            <a:r>
              <a:rPr lang="en-US" sz="1400" dirty="0">
                <a:solidFill>
                  <a:srgbClr val="C00000"/>
                </a:solidFill>
              </a:rPr>
              <a:t>Links to ASERT and </a:t>
            </a:r>
            <a:r>
              <a:rPr lang="en-US" sz="1400" dirty="0" err="1">
                <a:solidFill>
                  <a:srgbClr val="C00000"/>
                </a:solidFill>
              </a:rPr>
              <a:t>AIDinPA</a:t>
            </a:r>
            <a:endParaRPr lang="en-US" sz="1400" dirty="0">
              <a:solidFill>
                <a:srgbClr val="C00000"/>
              </a:solidFill>
            </a:endParaRPr>
          </a:p>
        </p:txBody>
      </p:sp>
    </p:spTree>
    <p:extLst>
      <p:ext uri="{BB962C8B-B14F-4D97-AF65-F5344CB8AC3E}">
        <p14:creationId xmlns:p14="http://schemas.microsoft.com/office/powerpoint/2010/main" val="2472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5B53FE-4470-D698-6A67-F399F2D21E0E}"/>
              </a:ext>
            </a:extLst>
          </p:cNvPr>
          <p:cNvPicPr>
            <a:picLocks noChangeAspect="1"/>
          </p:cNvPicPr>
          <p:nvPr/>
        </p:nvPicPr>
        <p:blipFill>
          <a:blip r:embed="rId3"/>
          <a:stretch>
            <a:fillRect/>
          </a:stretch>
        </p:blipFill>
        <p:spPr>
          <a:xfrm>
            <a:off x="-1" y="0"/>
            <a:ext cx="9144000" cy="1392328"/>
          </a:xfrm>
          <a:prstGeom prst="rect">
            <a:avLst/>
          </a:prstGeom>
        </p:spPr>
      </p:pic>
      <p:sp>
        <p:nvSpPr>
          <p:cNvPr id="3" name="Content Placeholder 2"/>
          <p:cNvSpPr>
            <a:spLocks noGrp="1"/>
          </p:cNvSpPr>
          <p:nvPr>
            <p:ph idx="1"/>
          </p:nvPr>
        </p:nvSpPr>
        <p:spPr>
          <a:xfrm>
            <a:off x="857247" y="2133600"/>
            <a:ext cx="7429500" cy="4343400"/>
          </a:xfrm>
        </p:spPr>
        <p:txBody>
          <a:bodyPr>
            <a:normAutofit/>
          </a:bodyPr>
          <a:lstStyle/>
          <a:p>
            <a:pPr marL="0" indent="0">
              <a:spcAft>
                <a:spcPts val="600"/>
              </a:spcAft>
              <a:buNone/>
            </a:pPr>
            <a:r>
              <a:rPr lang="en-US" sz="2000" dirty="0"/>
              <a:t>This section features the values that guide the Office of Developmental Programs and highlights stories about Pennsylvanians with disabilities.</a:t>
            </a:r>
          </a:p>
          <a:p>
            <a:pPr>
              <a:spcAft>
                <a:spcPts val="600"/>
              </a:spcAft>
            </a:pPr>
            <a:r>
              <a:rPr lang="en-US" sz="1800" dirty="0"/>
              <a:t>This page currently consists of 6 different links</a:t>
            </a:r>
          </a:p>
          <a:p>
            <a:pPr lvl="1"/>
            <a:r>
              <a:rPr lang="en-US" sz="1600" dirty="0"/>
              <a:t>A section which houses </a:t>
            </a:r>
            <a:r>
              <a:rPr lang="en-US" sz="1600" b="1" i="1" dirty="0"/>
              <a:t>Everyday Lives publications</a:t>
            </a:r>
            <a:r>
              <a:rPr lang="en-US" sz="1600" dirty="0"/>
              <a:t>, including the </a:t>
            </a:r>
            <a:r>
              <a:rPr lang="en-US" sz="1600" i="1" dirty="0"/>
              <a:t>Everyday Lives: Values in Action </a:t>
            </a:r>
            <a:r>
              <a:rPr lang="en-US" sz="1600" dirty="0"/>
              <a:t>booklet</a:t>
            </a:r>
          </a:p>
          <a:p>
            <a:pPr lvl="1"/>
            <a:r>
              <a:rPr lang="en-US" sz="1600" dirty="0"/>
              <a:t>The </a:t>
            </a:r>
            <a:r>
              <a:rPr lang="en-US" sz="1600" b="1" i="1" dirty="0"/>
              <a:t>2016 Everyday Lives Webinar </a:t>
            </a:r>
            <a:r>
              <a:rPr lang="en-US" sz="1600" dirty="0"/>
              <a:t>which was presented by Former Deputy Secretary Nancy Thaler</a:t>
            </a:r>
          </a:p>
          <a:p>
            <a:pPr lvl="1"/>
            <a:r>
              <a:rPr lang="en-US" sz="1600" dirty="0"/>
              <a:t>The Provider Profiles webpage as a resource for Individuals and Families</a:t>
            </a:r>
          </a:p>
          <a:p>
            <a:pPr lvl="1"/>
            <a:r>
              <a:rPr lang="en-US" sz="1600" dirty="0"/>
              <a:t>A recap of the 2018 </a:t>
            </a:r>
            <a:r>
              <a:rPr lang="en-US" sz="1500" dirty="0"/>
              <a:t>‘</a:t>
            </a:r>
            <a:r>
              <a:rPr lang="en-US" sz="1500" b="1" i="1" dirty="0"/>
              <a:t>Everyday Lives </a:t>
            </a:r>
            <a:r>
              <a:rPr lang="en-US" sz="1500" b="1" dirty="0"/>
              <a:t>Conference’ </a:t>
            </a:r>
            <a:r>
              <a:rPr lang="en-US" sz="1600" dirty="0"/>
              <a:t>and will provide updates on future conferences</a:t>
            </a:r>
          </a:p>
          <a:p>
            <a:pPr lvl="1"/>
            <a:r>
              <a:rPr lang="en-US" sz="1600" dirty="0"/>
              <a:t>The </a:t>
            </a:r>
            <a:r>
              <a:rPr lang="en-US" sz="1500" b="1" dirty="0"/>
              <a:t>‘Story Spotlight’ </a:t>
            </a:r>
            <a:r>
              <a:rPr lang="en-US" sz="1600" dirty="0"/>
              <a:t>which features an article of a story or situation of people living </a:t>
            </a:r>
            <a:r>
              <a:rPr lang="en-US" sz="1600" i="1" dirty="0"/>
              <a:t>Everyday Lives</a:t>
            </a:r>
          </a:p>
          <a:p>
            <a:pPr lvl="1"/>
            <a:r>
              <a:rPr lang="en-US" sz="1600" dirty="0"/>
              <a:t>An abstract of the LifeCourse Framework and Community of Practice along with contact information in </a:t>
            </a:r>
            <a:r>
              <a:rPr lang="en-US" sz="1500" b="1" dirty="0"/>
              <a:t>‘Envisioning an Everyday Life’</a:t>
            </a:r>
          </a:p>
          <a:p>
            <a:pPr marL="0" indent="0">
              <a:buNone/>
            </a:pPr>
            <a:endParaRPr lang="en-US" sz="2000" dirty="0"/>
          </a:p>
        </p:txBody>
      </p:sp>
      <p:sp>
        <p:nvSpPr>
          <p:cNvPr id="2" name="Title 1"/>
          <p:cNvSpPr>
            <a:spLocks noGrp="1"/>
          </p:cNvSpPr>
          <p:nvPr>
            <p:ph type="title"/>
          </p:nvPr>
        </p:nvSpPr>
        <p:spPr>
          <a:xfrm>
            <a:off x="533400" y="1519394"/>
            <a:ext cx="2895600" cy="614206"/>
          </a:xfrm>
        </p:spPr>
        <p:txBody>
          <a:bodyPr/>
          <a:lstStyle/>
          <a:p>
            <a:r>
              <a:rPr lang="en-US" dirty="0"/>
              <a:t>Everyday Lives</a:t>
            </a:r>
          </a:p>
        </p:txBody>
      </p:sp>
      <p:pic>
        <p:nvPicPr>
          <p:cNvPr id="5" name="Picture 4">
            <a:extLst>
              <a:ext uri="{FF2B5EF4-FFF2-40B4-BE49-F238E27FC236}">
                <a16:creationId xmlns:a16="http://schemas.microsoft.com/office/drawing/2014/main" id="{40ECDE13-65CB-BD06-3E06-F6122775127C}"/>
              </a:ext>
            </a:extLst>
          </p:cNvPr>
          <p:cNvPicPr>
            <a:picLocks noChangeAspect="1"/>
          </p:cNvPicPr>
          <p:nvPr/>
        </p:nvPicPr>
        <p:blipFill>
          <a:blip r:embed="rId4"/>
          <a:stretch>
            <a:fillRect/>
          </a:stretch>
        </p:blipFill>
        <p:spPr>
          <a:xfrm>
            <a:off x="-2" y="6477000"/>
            <a:ext cx="9143999" cy="381000"/>
          </a:xfrm>
          <a:prstGeom prst="rect">
            <a:avLst/>
          </a:prstGeom>
        </p:spPr>
      </p:pic>
    </p:spTree>
    <p:extLst>
      <p:ext uri="{BB962C8B-B14F-4D97-AF65-F5344CB8AC3E}">
        <p14:creationId xmlns:p14="http://schemas.microsoft.com/office/powerpoint/2010/main" val="3117556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10865</TotalTime>
  <Words>2911</Words>
  <Application>Microsoft Office PowerPoint</Application>
  <PresentationFormat>On-screen Show (4:3)</PresentationFormat>
  <Paragraphs>251</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Accessibility</vt:lpstr>
      <vt:lpstr>Home</vt:lpstr>
      <vt:lpstr>PowerPoint Presentation</vt:lpstr>
      <vt:lpstr>Everyday Lives</vt:lpstr>
      <vt:lpstr>PowerPoint Presentation</vt:lpstr>
      <vt:lpstr>Resources</vt:lpstr>
      <vt:lpstr>PowerPoint Presentation</vt:lpstr>
      <vt:lpstr>PowerPoint Presentation</vt:lpstr>
      <vt:lpstr>MyODP News Online</vt:lpstr>
      <vt:lpstr>PowerPoint Presentation</vt:lpstr>
      <vt:lpstr>Communications</vt:lpstr>
      <vt:lpstr>Announcements</vt:lpstr>
      <vt:lpstr>PowerPoint Presentation</vt:lpstr>
      <vt:lpstr>PowerPoint Presentation</vt:lpstr>
      <vt:lpstr>Positive Approaches Journal</vt:lpstr>
      <vt:lpstr>PowerPoint Presentation</vt:lpstr>
      <vt:lpstr>Upcoming Events</vt:lpstr>
      <vt:lpstr>PowerPoint Presentation</vt:lpstr>
      <vt:lpstr>Search</vt:lpstr>
      <vt:lpstr>PowerPoint Presentation</vt:lpstr>
      <vt:lpstr>Learning</vt:lpstr>
      <vt:lpstr>PowerPoint Presentation</vt:lpstr>
      <vt:lpstr>Professionals</vt:lpstr>
      <vt:lpstr>Professionals</vt:lpstr>
      <vt:lpstr>PowerPoint Presentation</vt:lpstr>
      <vt:lpstr>Topics</vt:lpstr>
      <vt:lpstr>PowerPoint Presentation</vt:lpstr>
      <vt:lpstr>PowerPoint Presentation</vt:lpstr>
      <vt:lpstr>PowerPoint Presentation</vt:lpstr>
      <vt:lpstr>Training Partners</vt:lpstr>
      <vt:lpstr>Support</vt:lpstr>
      <vt:lpstr>PowerPoint Presentation</vt:lpstr>
      <vt:lpstr>PowerPoint Presentation</vt:lpstr>
      <vt:lpstr>PowerPoint Presentation</vt:lpstr>
      <vt:lpstr>Search</vt:lpstr>
      <vt:lpstr>PowerPoint Presentation</vt:lpstr>
      <vt:lpstr>PowerPoint Presentation</vt:lpstr>
      <vt:lpstr>Planned Updates</vt:lpstr>
    </vt:vector>
  </TitlesOfParts>
  <Company>PA Department of Public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dpwuser</dc:creator>
  <cp:lastModifiedBy>Mary Kay R. Cunningham</cp:lastModifiedBy>
  <cp:revision>154</cp:revision>
  <cp:lastPrinted>2019-07-18T15:18:19Z</cp:lastPrinted>
  <dcterms:created xsi:type="dcterms:W3CDTF">2016-10-17T15:42:32Z</dcterms:created>
  <dcterms:modified xsi:type="dcterms:W3CDTF">2023-07-05T17:32:56Z</dcterms:modified>
</cp:coreProperties>
</file>