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2"/>
  </p:notesMasterIdLst>
  <p:handoutMasterIdLst>
    <p:handoutMasterId r:id="rId43"/>
  </p:handoutMasterIdLst>
  <p:sldIdLst>
    <p:sldId id="256" r:id="rId2"/>
    <p:sldId id="259" r:id="rId3"/>
    <p:sldId id="322" r:id="rId4"/>
    <p:sldId id="323" r:id="rId5"/>
    <p:sldId id="329" r:id="rId6"/>
    <p:sldId id="331" r:id="rId7"/>
    <p:sldId id="271" r:id="rId8"/>
    <p:sldId id="327" r:id="rId9"/>
    <p:sldId id="272" r:id="rId10"/>
    <p:sldId id="274" r:id="rId11"/>
    <p:sldId id="275" r:id="rId12"/>
    <p:sldId id="287" r:id="rId13"/>
    <p:sldId id="288" r:id="rId14"/>
    <p:sldId id="300" r:id="rId15"/>
    <p:sldId id="324" r:id="rId16"/>
    <p:sldId id="325" r:id="rId17"/>
    <p:sldId id="311" r:id="rId18"/>
    <p:sldId id="312" r:id="rId19"/>
    <p:sldId id="317" r:id="rId20"/>
    <p:sldId id="314" r:id="rId21"/>
    <p:sldId id="332" r:id="rId22"/>
    <p:sldId id="333" r:id="rId23"/>
    <p:sldId id="296" r:id="rId24"/>
    <p:sldId id="273" r:id="rId25"/>
    <p:sldId id="299" r:id="rId26"/>
    <p:sldId id="318" r:id="rId27"/>
    <p:sldId id="258" r:id="rId28"/>
    <p:sldId id="319" r:id="rId29"/>
    <p:sldId id="286" r:id="rId30"/>
    <p:sldId id="279" r:id="rId31"/>
    <p:sldId id="294" r:id="rId32"/>
    <p:sldId id="295" r:id="rId33"/>
    <p:sldId id="282" r:id="rId34"/>
    <p:sldId id="283" r:id="rId35"/>
    <p:sldId id="284" r:id="rId36"/>
    <p:sldId id="291" r:id="rId37"/>
    <p:sldId id="290" r:id="rId38"/>
    <p:sldId id="261" r:id="rId39"/>
    <p:sldId id="310" r:id="rId40"/>
    <p:sldId id="293" r:id="rId41"/>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83360" autoAdjust="0"/>
  </p:normalViewPr>
  <p:slideViewPr>
    <p:cSldViewPr>
      <p:cViewPr varScale="1">
        <p:scale>
          <a:sx n="114" d="100"/>
          <a:sy n="114" d="100"/>
        </p:scale>
        <p:origin x="1518" y="102"/>
      </p:cViewPr>
      <p:guideLst>
        <p:guide orient="horz" pos="2160"/>
        <p:guide pos="2880"/>
      </p:guideLst>
    </p:cSldViewPr>
  </p:slideViewPr>
  <p:outlineViewPr>
    <p:cViewPr>
      <p:scale>
        <a:sx n="33" d="100"/>
        <a:sy n="33" d="100"/>
      </p:scale>
      <p:origin x="0" y="-51072"/>
    </p:cViewPr>
  </p:outlineViewPr>
  <p:notesTextViewPr>
    <p:cViewPr>
      <p:scale>
        <a:sx n="3" d="2"/>
        <a:sy n="3" d="2"/>
      </p:scale>
      <p:origin x="0" y="0"/>
    </p:cViewPr>
  </p:notesTextViewPr>
  <p:sorterViewPr>
    <p:cViewPr>
      <p:scale>
        <a:sx n="100" d="100"/>
        <a:sy n="100" d="100"/>
      </p:scale>
      <p:origin x="0" y="-29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C4547-2C79-4DA0-9844-4ACE41B8532F}" type="doc">
      <dgm:prSet loTypeId="urn:microsoft.com/office/officeart/2005/8/layout/bProcess3" loCatId="process" qsTypeId="urn:microsoft.com/office/officeart/2005/8/quickstyle/simple1#2" qsCatId="simple" csTypeId="urn:microsoft.com/office/officeart/2005/8/colors/accent1_2#2" csCatId="accent1" phldr="1"/>
      <dgm:spPr/>
      <dgm:t>
        <a:bodyPr/>
        <a:lstStyle/>
        <a:p>
          <a:endParaRPr lang="en-US"/>
        </a:p>
      </dgm:t>
    </dgm:pt>
    <dgm:pt modelId="{5FD7CF41-36FF-4E5D-A2FA-882CF32D422F}">
      <dgm:prSet phldrT="[Text]" custT="1">
        <dgm:style>
          <a:lnRef idx="1">
            <a:schemeClr val="accent2"/>
          </a:lnRef>
          <a:fillRef idx="2">
            <a:schemeClr val="accent2"/>
          </a:fillRef>
          <a:effectRef idx="1">
            <a:schemeClr val="accent2"/>
          </a:effectRef>
          <a:fontRef idx="minor">
            <a:schemeClr val="dk1"/>
          </a:fontRef>
        </dgm:style>
      </dgm:prSet>
      <dgm:spPr>
        <a:solidFill>
          <a:schemeClr val="accent2">
            <a:lumMod val="40000"/>
            <a:lumOff val="60000"/>
          </a:schemeClr>
        </a:solidFill>
        <a:ln w="12700">
          <a:solidFill>
            <a:srgbClr val="C00000"/>
          </a:solidFill>
        </a:ln>
      </dgm:spPr>
      <dgm:t>
        <a:bodyPr/>
        <a:lstStyle/>
        <a:p>
          <a:r>
            <a:rPr lang="en-US" sz="1200" b="1" i="0" baseline="0" dirty="0">
              <a:ln>
                <a:noFill/>
              </a:ln>
              <a:solidFill>
                <a:sysClr val="windowText" lastClr="000000"/>
              </a:solidFill>
            </a:rPr>
            <a:t>Alert #1</a:t>
          </a:r>
          <a:r>
            <a:rPr lang="en-US" sz="1200" dirty="0">
              <a:ln>
                <a:noFill/>
              </a:ln>
              <a:solidFill>
                <a:sysClr val="windowText" lastClr="000000"/>
              </a:solidFill>
            </a:rPr>
            <a:t> -IM4Q Submitted by IMT (Chatham)</a:t>
          </a:r>
        </a:p>
      </dgm:t>
    </dgm:pt>
    <dgm:pt modelId="{F4C80566-583E-4754-9688-F2DA02E531B4}" type="parTrans" cxnId="{07C303CA-110B-4FBF-8A34-AAB3502D70A6}">
      <dgm:prSet/>
      <dgm:spPr/>
      <dgm:t>
        <a:bodyPr/>
        <a:lstStyle/>
        <a:p>
          <a:endParaRPr lang="en-US">
            <a:ln>
              <a:noFill/>
            </a:ln>
          </a:endParaRPr>
        </a:p>
      </dgm:t>
    </dgm:pt>
    <dgm:pt modelId="{41C629D4-C9C4-4CAF-9579-F80C7ADC4D82}" type="sibTrans" cxnId="{07C303CA-110B-4FBF-8A34-AAB3502D70A6}">
      <dgm:prSet/>
      <dgm:spPr/>
      <dgm:t>
        <a:bodyPr/>
        <a:lstStyle/>
        <a:p>
          <a:endParaRPr lang="en-US" dirty="0">
            <a:ln>
              <a:noFill/>
            </a:ln>
          </a:endParaRPr>
        </a:p>
      </dgm:t>
    </dgm:pt>
    <dgm:pt modelId="{1AE847B5-9A33-49D4-A2D3-48ACA78CF3AB}">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a:ln w="12700">
          <a:solidFill>
            <a:srgbClr val="C00000"/>
          </a:solidFill>
        </a:ln>
      </dgm:spPr>
      <dgm:t>
        <a:bodyPr/>
        <a:lstStyle/>
        <a:p>
          <a:r>
            <a:rPr lang="en-US" sz="1200" b="1" dirty="0">
              <a:ln>
                <a:noFill/>
              </a:ln>
            </a:rPr>
            <a:t>Alert #2</a:t>
          </a:r>
          <a:r>
            <a:rPr lang="en-US" sz="1200" dirty="0">
              <a:ln>
                <a:noFill/>
              </a:ln>
            </a:rPr>
            <a:t> - IM4Q Consideration reviewed by IMT (Chatham)</a:t>
          </a:r>
        </a:p>
        <a:p>
          <a:r>
            <a:rPr lang="en-US" sz="1200" b="1" dirty="0">
              <a:ln>
                <a:noFill/>
              </a:ln>
              <a:solidFill>
                <a:srgbClr val="C00000"/>
              </a:solidFill>
            </a:rPr>
            <a:t>After entered in HCSIS, SC will receive an initial alert.</a:t>
          </a:r>
          <a:endParaRPr lang="en-US" sz="1200" dirty="0">
            <a:ln>
              <a:noFill/>
            </a:ln>
          </a:endParaRPr>
        </a:p>
      </dgm:t>
    </dgm:pt>
    <dgm:pt modelId="{350E3A42-F2DA-4C2C-909E-5523A306E088}" type="parTrans" cxnId="{D7A7FA56-2165-4462-BDC1-1E7572E502FC}">
      <dgm:prSet/>
      <dgm:spPr/>
      <dgm:t>
        <a:bodyPr/>
        <a:lstStyle/>
        <a:p>
          <a:endParaRPr lang="en-US">
            <a:ln>
              <a:noFill/>
            </a:ln>
          </a:endParaRPr>
        </a:p>
      </dgm:t>
    </dgm:pt>
    <dgm:pt modelId="{A392E406-1FCD-4299-A730-A606AE6887F4}" type="sibTrans" cxnId="{D7A7FA56-2165-4462-BDC1-1E7572E502FC}">
      <dgm:prSet/>
      <dgm:spPr/>
      <dgm:t>
        <a:bodyPr/>
        <a:lstStyle/>
        <a:p>
          <a:endParaRPr lang="en-US" dirty="0">
            <a:ln>
              <a:noFill/>
            </a:ln>
          </a:endParaRPr>
        </a:p>
      </dgm:t>
    </dgm:pt>
    <dgm:pt modelId="{2D0B1AEE-390D-4336-B54D-156E2CDA0F6D}">
      <dgm:prSet phldrT="[Text]" custT="1">
        <dgm:style>
          <a:lnRef idx="1">
            <a:schemeClr val="accent2"/>
          </a:lnRef>
          <a:fillRef idx="2">
            <a:schemeClr val="accent2"/>
          </a:fillRef>
          <a:effectRef idx="1">
            <a:schemeClr val="accent2"/>
          </a:effectRef>
          <a:fontRef idx="minor">
            <a:schemeClr val="dk1"/>
          </a:fontRef>
        </dgm:style>
      </dgm:prSet>
      <dgm:spPr>
        <a:solidFill>
          <a:schemeClr val="accent2">
            <a:lumMod val="40000"/>
            <a:lumOff val="60000"/>
          </a:schemeClr>
        </a:solidFill>
        <a:ln w="12700">
          <a:solidFill>
            <a:srgbClr val="C00000"/>
          </a:solidFill>
        </a:ln>
      </dgm:spPr>
      <dgm:t>
        <a:bodyPr/>
        <a:lstStyle/>
        <a:p>
          <a:r>
            <a:rPr lang="en-US" sz="1200" b="1" dirty="0">
              <a:ln>
                <a:noFill/>
              </a:ln>
            </a:rPr>
            <a:t>Alert #3</a:t>
          </a:r>
          <a:r>
            <a:rPr lang="en-US" sz="1200" dirty="0">
              <a:ln>
                <a:noFill/>
              </a:ln>
            </a:rPr>
            <a:t>- IM4Q Consideration follow-up submitted by SCO</a:t>
          </a:r>
        </a:p>
      </dgm:t>
    </dgm:pt>
    <dgm:pt modelId="{A30CA45E-0197-4F67-A2A5-1A76AD1EF0F5}" type="parTrans" cxnId="{7D52E613-6DD8-457B-A227-0C348D670B52}">
      <dgm:prSet/>
      <dgm:spPr/>
      <dgm:t>
        <a:bodyPr/>
        <a:lstStyle/>
        <a:p>
          <a:endParaRPr lang="en-US">
            <a:ln>
              <a:noFill/>
            </a:ln>
          </a:endParaRPr>
        </a:p>
      </dgm:t>
    </dgm:pt>
    <dgm:pt modelId="{C3E43196-B32E-445C-A5E3-765BCCBA8F05}" type="sibTrans" cxnId="{7D52E613-6DD8-457B-A227-0C348D670B52}">
      <dgm:prSet>
        <dgm:style>
          <a:lnRef idx="2">
            <a:schemeClr val="accent2"/>
          </a:lnRef>
          <a:fillRef idx="0">
            <a:schemeClr val="accent2"/>
          </a:fillRef>
          <a:effectRef idx="1">
            <a:schemeClr val="accent2"/>
          </a:effectRef>
          <a:fontRef idx="minor">
            <a:schemeClr val="tx1"/>
          </a:fontRef>
        </dgm:style>
      </dgm:prSet>
      <dgm:spPr/>
      <dgm:t>
        <a:bodyPr/>
        <a:lstStyle/>
        <a:p>
          <a:endParaRPr lang="en-US" dirty="0">
            <a:ln>
              <a:noFill/>
            </a:ln>
          </a:endParaRPr>
        </a:p>
      </dgm:t>
    </dgm:pt>
    <dgm:pt modelId="{DBAB59A5-FD86-4A4C-BBEF-6C621D10DE35}">
      <dgm:prSet phldrT="[Text]" custT="1">
        <dgm:style>
          <a:lnRef idx="1">
            <a:schemeClr val="accent2"/>
          </a:lnRef>
          <a:fillRef idx="2">
            <a:schemeClr val="accent2"/>
          </a:fillRef>
          <a:effectRef idx="1">
            <a:schemeClr val="accent2"/>
          </a:effectRef>
          <a:fontRef idx="minor">
            <a:schemeClr val="dk1"/>
          </a:fontRef>
        </dgm:style>
      </dgm:prSet>
      <dgm:spPr>
        <a:solidFill>
          <a:schemeClr val="accent2">
            <a:lumMod val="40000"/>
            <a:lumOff val="60000"/>
          </a:schemeClr>
        </a:solidFill>
        <a:ln w="12700">
          <a:solidFill>
            <a:srgbClr val="C00000"/>
          </a:solidFill>
        </a:ln>
      </dgm:spPr>
      <dgm:t>
        <a:bodyPr/>
        <a:lstStyle/>
        <a:p>
          <a:r>
            <a:rPr lang="en-US" sz="1200" b="1" dirty="0">
              <a:ln>
                <a:noFill/>
              </a:ln>
            </a:rPr>
            <a:t>Alert #4- </a:t>
          </a:r>
          <a:r>
            <a:rPr lang="en-US" sz="1200" dirty="0">
              <a:ln>
                <a:noFill/>
              </a:ln>
            </a:rPr>
            <a:t>IM4Q Consideration revision requested by AE</a:t>
          </a:r>
        </a:p>
      </dgm:t>
    </dgm:pt>
    <dgm:pt modelId="{9B249F3E-B750-4090-A65E-B58E0286A2C3}" type="parTrans" cxnId="{06EC10DC-D81E-43E5-9949-E15A1D553445}">
      <dgm:prSet/>
      <dgm:spPr/>
      <dgm:t>
        <a:bodyPr/>
        <a:lstStyle/>
        <a:p>
          <a:endParaRPr lang="en-US">
            <a:ln>
              <a:noFill/>
            </a:ln>
          </a:endParaRPr>
        </a:p>
      </dgm:t>
    </dgm:pt>
    <dgm:pt modelId="{24A752F9-23A8-47FC-859E-9F9438AA1010}" type="sibTrans" cxnId="{06EC10DC-D81E-43E5-9949-E15A1D553445}">
      <dgm:prSet>
        <dgm:style>
          <a:lnRef idx="2">
            <a:schemeClr val="accent2"/>
          </a:lnRef>
          <a:fillRef idx="0">
            <a:schemeClr val="accent2"/>
          </a:fillRef>
          <a:effectRef idx="1">
            <a:schemeClr val="accent2"/>
          </a:effectRef>
          <a:fontRef idx="minor">
            <a:schemeClr val="tx1"/>
          </a:fontRef>
        </dgm:style>
      </dgm:prSet>
      <dgm:spPr/>
      <dgm:t>
        <a:bodyPr/>
        <a:lstStyle/>
        <a:p>
          <a:endParaRPr lang="en-US" dirty="0">
            <a:ln>
              <a:noFill/>
            </a:ln>
          </a:endParaRPr>
        </a:p>
      </dgm:t>
    </dgm:pt>
    <dgm:pt modelId="{4BCA815D-DF1A-47D4-95D1-0E23A1AB81CA}">
      <dgm:prSet phldrT="[Text]" custT="1">
        <dgm:style>
          <a:lnRef idx="1">
            <a:schemeClr val="accent2"/>
          </a:lnRef>
          <a:fillRef idx="2">
            <a:schemeClr val="accent2"/>
          </a:fillRef>
          <a:effectRef idx="1">
            <a:schemeClr val="accent2"/>
          </a:effectRef>
          <a:fontRef idx="minor">
            <a:schemeClr val="dk1"/>
          </a:fontRef>
        </dgm:style>
      </dgm:prSet>
      <dgm:spPr>
        <a:solidFill>
          <a:schemeClr val="accent2">
            <a:lumMod val="40000"/>
            <a:lumOff val="60000"/>
          </a:schemeClr>
        </a:solidFill>
        <a:ln w="12700">
          <a:solidFill>
            <a:srgbClr val="C00000"/>
          </a:solidFill>
        </a:ln>
      </dgm:spPr>
      <dgm:t>
        <a:bodyPr/>
        <a:lstStyle/>
        <a:p>
          <a:r>
            <a:rPr lang="en-US" sz="1200" b="1" dirty="0">
              <a:ln>
                <a:noFill/>
              </a:ln>
            </a:rPr>
            <a:t>Alert #5</a:t>
          </a:r>
          <a:r>
            <a:rPr lang="en-US" sz="1200" dirty="0">
              <a:ln>
                <a:noFill/>
              </a:ln>
            </a:rPr>
            <a:t>- IM4Q Consideration reviewed by SCO</a:t>
          </a:r>
        </a:p>
      </dgm:t>
    </dgm:pt>
    <dgm:pt modelId="{F4F71790-4CE0-47E3-9575-9F1ABF47846B}" type="parTrans" cxnId="{9D2FE0FB-4A65-4284-8526-CB7E3AEC363B}">
      <dgm:prSet/>
      <dgm:spPr/>
      <dgm:t>
        <a:bodyPr/>
        <a:lstStyle/>
        <a:p>
          <a:endParaRPr lang="en-US">
            <a:ln>
              <a:noFill/>
            </a:ln>
          </a:endParaRPr>
        </a:p>
      </dgm:t>
    </dgm:pt>
    <dgm:pt modelId="{4CCB808B-C235-40B6-AE17-B0AB168A7BCE}" type="sibTrans" cxnId="{9D2FE0FB-4A65-4284-8526-CB7E3AEC363B}">
      <dgm:prSet>
        <dgm:style>
          <a:lnRef idx="2">
            <a:schemeClr val="accent2"/>
          </a:lnRef>
          <a:fillRef idx="0">
            <a:schemeClr val="accent2"/>
          </a:fillRef>
          <a:effectRef idx="1">
            <a:schemeClr val="accent2"/>
          </a:effectRef>
          <a:fontRef idx="minor">
            <a:schemeClr val="tx1"/>
          </a:fontRef>
        </dgm:style>
      </dgm:prSet>
      <dgm:spPr/>
      <dgm:t>
        <a:bodyPr/>
        <a:lstStyle/>
        <a:p>
          <a:endParaRPr lang="en-US" dirty="0">
            <a:ln>
              <a:noFill/>
            </a:ln>
          </a:endParaRPr>
        </a:p>
      </dgm:t>
    </dgm:pt>
    <dgm:pt modelId="{7CA0A6F8-1342-436E-AD38-687217F04AB0}">
      <dgm:prSet phldrT="[Text]" custT="1">
        <dgm:style>
          <a:lnRef idx="1">
            <a:schemeClr val="accent2"/>
          </a:lnRef>
          <a:fillRef idx="2">
            <a:schemeClr val="accent2"/>
          </a:fillRef>
          <a:effectRef idx="1">
            <a:schemeClr val="accent2"/>
          </a:effectRef>
          <a:fontRef idx="minor">
            <a:schemeClr val="dk1"/>
          </a:fontRef>
        </dgm:style>
      </dgm:prSet>
      <dgm:spPr>
        <a:solidFill>
          <a:schemeClr val="accent2">
            <a:lumMod val="40000"/>
            <a:lumOff val="60000"/>
          </a:schemeClr>
        </a:solidFill>
        <a:ln w="12700">
          <a:solidFill>
            <a:srgbClr val="C00000"/>
          </a:solidFill>
        </a:ln>
      </dgm:spPr>
      <dgm:t>
        <a:bodyPr/>
        <a:lstStyle/>
        <a:p>
          <a:r>
            <a:rPr lang="en-US" sz="1200" b="1" dirty="0">
              <a:ln>
                <a:noFill/>
              </a:ln>
            </a:rPr>
            <a:t>Alert #6</a:t>
          </a:r>
          <a:r>
            <a:rPr lang="en-US" sz="1200" dirty="0">
              <a:ln>
                <a:noFill/>
              </a:ln>
            </a:rPr>
            <a:t>- IM4Q Consideration Data incomplete reminder-</a:t>
          </a:r>
        </a:p>
        <a:p>
          <a:r>
            <a:rPr lang="en-US" sz="1300" b="1" dirty="0">
              <a:ln>
                <a:noFill/>
              </a:ln>
              <a:solidFill>
                <a:srgbClr val="C00000"/>
              </a:solidFill>
            </a:rPr>
            <a:t>This alert is sent to the SC every 10 days.</a:t>
          </a:r>
        </a:p>
      </dgm:t>
    </dgm:pt>
    <dgm:pt modelId="{E27F34CE-662A-486D-A30B-59ECFF2482C8}" type="parTrans" cxnId="{3465EF54-D320-4A67-9259-D28400C97330}">
      <dgm:prSet/>
      <dgm:spPr/>
      <dgm:t>
        <a:bodyPr/>
        <a:lstStyle/>
        <a:p>
          <a:endParaRPr lang="en-US">
            <a:ln>
              <a:noFill/>
            </a:ln>
          </a:endParaRPr>
        </a:p>
      </dgm:t>
    </dgm:pt>
    <dgm:pt modelId="{81E382D6-7C5A-44B3-8492-19E6E7FA6CDC}" type="sibTrans" cxnId="{3465EF54-D320-4A67-9259-D28400C97330}">
      <dgm:prSet>
        <dgm:style>
          <a:lnRef idx="2">
            <a:schemeClr val="dk1"/>
          </a:lnRef>
          <a:fillRef idx="0">
            <a:schemeClr val="dk1"/>
          </a:fillRef>
          <a:effectRef idx="1">
            <a:schemeClr val="dk1"/>
          </a:effectRef>
          <a:fontRef idx="minor">
            <a:schemeClr val="tx1"/>
          </a:fontRef>
        </dgm:style>
      </dgm:prSet>
      <dgm:spPr/>
      <dgm:t>
        <a:bodyPr/>
        <a:lstStyle/>
        <a:p>
          <a:endParaRPr lang="en-US" dirty="0">
            <a:ln>
              <a:noFill/>
            </a:ln>
          </a:endParaRPr>
        </a:p>
      </dgm:t>
    </dgm:pt>
    <dgm:pt modelId="{626192A9-CCD2-4E96-BD31-4EEDF4DDAA84}">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a:ln w="12700">
          <a:solidFill>
            <a:srgbClr val="C00000"/>
          </a:solidFill>
        </a:ln>
      </dgm:spPr>
      <dgm:t>
        <a:bodyPr/>
        <a:lstStyle/>
        <a:p>
          <a:r>
            <a:rPr lang="en-US" sz="1200" b="1" dirty="0">
              <a:ln>
                <a:noFill/>
              </a:ln>
            </a:rPr>
            <a:t>Alert #7</a:t>
          </a:r>
          <a:r>
            <a:rPr lang="en-US" sz="1200" dirty="0">
              <a:ln>
                <a:noFill/>
              </a:ln>
            </a:rPr>
            <a:t>- IM4Q Consideration </a:t>
          </a:r>
          <a:r>
            <a:rPr lang="en-US" sz="1200" dirty="0">
              <a:ln>
                <a:noFill/>
              </a:ln>
              <a:hlinkClick xmlns:r="http://schemas.openxmlformats.org/officeDocument/2006/relationships" r:id="rId1" action="ppaction://hlinksldjump"/>
            </a:rPr>
            <a:t>Addressed by AE </a:t>
          </a:r>
          <a:endParaRPr lang="en-US" sz="1200" dirty="0">
            <a:ln>
              <a:noFill/>
            </a:ln>
          </a:endParaRPr>
        </a:p>
      </dgm:t>
    </dgm:pt>
    <dgm:pt modelId="{3732265C-4C3E-4E54-B02E-4CBE0FA84B94}" type="parTrans" cxnId="{EB68FEC3-0BF9-43FB-8372-82C92145499F}">
      <dgm:prSet/>
      <dgm:spPr/>
      <dgm:t>
        <a:bodyPr/>
        <a:lstStyle/>
        <a:p>
          <a:endParaRPr lang="en-US">
            <a:ln>
              <a:noFill/>
            </a:ln>
          </a:endParaRPr>
        </a:p>
      </dgm:t>
    </dgm:pt>
    <dgm:pt modelId="{82EC6F71-C966-449C-B090-BF13E4B6FE44}" type="sibTrans" cxnId="{EB68FEC3-0BF9-43FB-8372-82C92145499F}">
      <dgm:prSet/>
      <dgm:spPr/>
      <dgm:t>
        <a:bodyPr/>
        <a:lstStyle/>
        <a:p>
          <a:endParaRPr lang="en-US" dirty="0">
            <a:ln>
              <a:noFill/>
            </a:ln>
          </a:endParaRPr>
        </a:p>
      </dgm:t>
    </dgm:pt>
    <dgm:pt modelId="{FC30BEA2-6140-454C-968A-FAA4694B931E}" type="pres">
      <dgm:prSet presAssocID="{966C4547-2C79-4DA0-9844-4ACE41B8532F}" presName="Name0" presStyleCnt="0">
        <dgm:presLayoutVars>
          <dgm:dir/>
          <dgm:resizeHandles val="exact"/>
        </dgm:presLayoutVars>
      </dgm:prSet>
      <dgm:spPr/>
    </dgm:pt>
    <dgm:pt modelId="{7B512610-1BF6-45C7-A141-A7DF44C8AFEF}" type="pres">
      <dgm:prSet presAssocID="{5FD7CF41-36FF-4E5D-A2FA-882CF32D422F}" presName="node" presStyleLbl="node1" presStyleIdx="0" presStyleCnt="7" custLinFactNeighborX="-3286" custLinFactNeighborY="5000">
        <dgm:presLayoutVars>
          <dgm:bulletEnabled val="1"/>
        </dgm:presLayoutVars>
      </dgm:prSet>
      <dgm:spPr/>
    </dgm:pt>
    <dgm:pt modelId="{6FC006E9-4662-4264-90F7-D81154D4CEFD}" type="pres">
      <dgm:prSet presAssocID="{41C629D4-C9C4-4CAF-9579-F80C7ADC4D82}" presName="sibTrans" presStyleLbl="sibTrans1D1" presStyleIdx="0" presStyleCnt="6"/>
      <dgm:spPr/>
    </dgm:pt>
    <dgm:pt modelId="{AB1AA3E2-76EF-47B4-AA70-FA97FDB97146}" type="pres">
      <dgm:prSet presAssocID="{41C629D4-C9C4-4CAF-9579-F80C7ADC4D82}" presName="connectorText" presStyleLbl="sibTrans1D1" presStyleIdx="0" presStyleCnt="6"/>
      <dgm:spPr/>
    </dgm:pt>
    <dgm:pt modelId="{71D7CB8A-6B9D-484D-AFEB-4C9AA33E386C}" type="pres">
      <dgm:prSet presAssocID="{1AE847B5-9A33-49D4-A2D3-48ACA78CF3AB}" presName="node" presStyleLbl="node1" presStyleIdx="1" presStyleCnt="7" custLinFactNeighborX="-3286" custLinFactNeighborY="5000">
        <dgm:presLayoutVars>
          <dgm:bulletEnabled val="1"/>
        </dgm:presLayoutVars>
      </dgm:prSet>
      <dgm:spPr/>
    </dgm:pt>
    <dgm:pt modelId="{B3C7AD40-A6A7-4E1C-860B-97CB35E87FE6}" type="pres">
      <dgm:prSet presAssocID="{A392E406-1FCD-4299-A730-A606AE6887F4}" presName="sibTrans" presStyleLbl="sibTrans1D1" presStyleIdx="1" presStyleCnt="6"/>
      <dgm:spPr/>
    </dgm:pt>
    <dgm:pt modelId="{A77DA3F0-90AE-4D61-B912-499FCEAD27AE}" type="pres">
      <dgm:prSet presAssocID="{A392E406-1FCD-4299-A730-A606AE6887F4}" presName="connectorText" presStyleLbl="sibTrans1D1" presStyleIdx="1" presStyleCnt="6"/>
      <dgm:spPr/>
    </dgm:pt>
    <dgm:pt modelId="{56894ADE-8F01-4A99-B256-1E6738AC7FDE}" type="pres">
      <dgm:prSet presAssocID="{2D0B1AEE-390D-4336-B54D-156E2CDA0F6D}" presName="node" presStyleLbl="node1" presStyleIdx="2" presStyleCnt="7" custLinFactNeighborX="-3286" custLinFactNeighborY="5000">
        <dgm:presLayoutVars>
          <dgm:bulletEnabled val="1"/>
        </dgm:presLayoutVars>
      </dgm:prSet>
      <dgm:spPr/>
    </dgm:pt>
    <dgm:pt modelId="{79D1073E-68BC-4FB3-903D-9B01B9789223}" type="pres">
      <dgm:prSet presAssocID="{C3E43196-B32E-445C-A5E3-765BCCBA8F05}" presName="sibTrans" presStyleLbl="sibTrans1D1" presStyleIdx="2" presStyleCnt="6"/>
      <dgm:spPr/>
    </dgm:pt>
    <dgm:pt modelId="{0B2E8880-6D9C-4437-947A-A119504C8AE3}" type="pres">
      <dgm:prSet presAssocID="{C3E43196-B32E-445C-A5E3-765BCCBA8F05}" presName="connectorText" presStyleLbl="sibTrans1D1" presStyleIdx="2" presStyleCnt="6"/>
      <dgm:spPr/>
    </dgm:pt>
    <dgm:pt modelId="{8B855B98-446B-4749-BCB4-B072ED13DE1A}" type="pres">
      <dgm:prSet presAssocID="{DBAB59A5-FD86-4A4C-BBEF-6C621D10DE35}" presName="node" presStyleLbl="node1" presStyleIdx="3" presStyleCnt="7" custLinFactNeighborX="-2155" custLinFactNeighborY="5387">
        <dgm:presLayoutVars>
          <dgm:bulletEnabled val="1"/>
        </dgm:presLayoutVars>
      </dgm:prSet>
      <dgm:spPr/>
    </dgm:pt>
    <dgm:pt modelId="{E4F835A2-416C-40D3-B1CF-712ECF348975}" type="pres">
      <dgm:prSet presAssocID="{24A752F9-23A8-47FC-859E-9F9438AA1010}" presName="sibTrans" presStyleLbl="sibTrans1D1" presStyleIdx="3" presStyleCnt="6"/>
      <dgm:spPr/>
    </dgm:pt>
    <dgm:pt modelId="{0EF2B880-3619-4382-BD0B-8C4F47D3EEC5}" type="pres">
      <dgm:prSet presAssocID="{24A752F9-23A8-47FC-859E-9F9438AA1010}" presName="connectorText" presStyleLbl="sibTrans1D1" presStyleIdx="3" presStyleCnt="6"/>
      <dgm:spPr/>
    </dgm:pt>
    <dgm:pt modelId="{7F8CCEB5-F275-44CF-9711-A39B7091A596}" type="pres">
      <dgm:prSet presAssocID="{4BCA815D-DF1A-47D4-95D1-0E23A1AB81CA}" presName="node" presStyleLbl="node1" presStyleIdx="4" presStyleCnt="7" custLinFactNeighborX="-3286" custLinFactNeighborY="5000">
        <dgm:presLayoutVars>
          <dgm:bulletEnabled val="1"/>
        </dgm:presLayoutVars>
      </dgm:prSet>
      <dgm:spPr/>
    </dgm:pt>
    <dgm:pt modelId="{E5DA68BF-2A28-4ED1-A7B6-12AAD69CF0E1}" type="pres">
      <dgm:prSet presAssocID="{4CCB808B-C235-40B6-AE17-B0AB168A7BCE}" presName="sibTrans" presStyleLbl="sibTrans1D1" presStyleIdx="4" presStyleCnt="6"/>
      <dgm:spPr/>
    </dgm:pt>
    <dgm:pt modelId="{217DA099-E165-450A-9F54-6B733D91F6AE}" type="pres">
      <dgm:prSet presAssocID="{4CCB808B-C235-40B6-AE17-B0AB168A7BCE}" presName="connectorText" presStyleLbl="sibTrans1D1" presStyleIdx="4" presStyleCnt="6"/>
      <dgm:spPr/>
    </dgm:pt>
    <dgm:pt modelId="{5F1A2906-4AE3-46DB-9034-99D9295B2432}" type="pres">
      <dgm:prSet presAssocID="{7CA0A6F8-1342-436E-AD38-687217F04AB0}" presName="node" presStyleLbl="node1" presStyleIdx="5" presStyleCnt="7" custLinFactNeighborX="-3286" custLinFactNeighborY="5000">
        <dgm:presLayoutVars>
          <dgm:bulletEnabled val="1"/>
        </dgm:presLayoutVars>
      </dgm:prSet>
      <dgm:spPr/>
    </dgm:pt>
    <dgm:pt modelId="{55BBEF9E-3CA3-43E4-91BF-9844510F6D9D}" type="pres">
      <dgm:prSet presAssocID="{81E382D6-7C5A-44B3-8492-19E6E7FA6CDC}" presName="sibTrans" presStyleLbl="sibTrans1D1" presStyleIdx="5" presStyleCnt="6"/>
      <dgm:spPr/>
    </dgm:pt>
    <dgm:pt modelId="{0720CE89-7007-41A8-BB0C-134C33BDB82A}" type="pres">
      <dgm:prSet presAssocID="{81E382D6-7C5A-44B3-8492-19E6E7FA6CDC}" presName="connectorText" presStyleLbl="sibTrans1D1" presStyleIdx="5" presStyleCnt="6"/>
      <dgm:spPr/>
    </dgm:pt>
    <dgm:pt modelId="{E7FD7E46-9D60-4B7A-914F-3008DF6C6528}" type="pres">
      <dgm:prSet presAssocID="{626192A9-CCD2-4E96-BD31-4EEDF4DDAA84}" presName="node" presStyleLbl="node1" presStyleIdx="6" presStyleCnt="7" custLinFactX="22480" custLinFactNeighborX="100000" custLinFactNeighborY="57">
        <dgm:presLayoutVars>
          <dgm:bulletEnabled val="1"/>
        </dgm:presLayoutVars>
      </dgm:prSet>
      <dgm:spPr/>
    </dgm:pt>
  </dgm:ptLst>
  <dgm:cxnLst>
    <dgm:cxn modelId="{91248603-05E6-4BE8-9A25-6A7F7992C416}" type="presOf" srcId="{41C629D4-C9C4-4CAF-9579-F80C7ADC4D82}" destId="{AB1AA3E2-76EF-47B4-AA70-FA97FDB97146}" srcOrd="1" destOrd="0" presId="urn:microsoft.com/office/officeart/2005/8/layout/bProcess3"/>
    <dgm:cxn modelId="{9FB95B0C-F22D-4C48-B05B-BED75440E836}" type="presOf" srcId="{4CCB808B-C235-40B6-AE17-B0AB168A7BCE}" destId="{217DA099-E165-450A-9F54-6B733D91F6AE}" srcOrd="1" destOrd="0" presId="urn:microsoft.com/office/officeart/2005/8/layout/bProcess3"/>
    <dgm:cxn modelId="{7D52E613-6DD8-457B-A227-0C348D670B52}" srcId="{966C4547-2C79-4DA0-9844-4ACE41B8532F}" destId="{2D0B1AEE-390D-4336-B54D-156E2CDA0F6D}" srcOrd="2" destOrd="0" parTransId="{A30CA45E-0197-4F67-A2A5-1A76AD1EF0F5}" sibTransId="{C3E43196-B32E-445C-A5E3-765BCCBA8F05}"/>
    <dgm:cxn modelId="{58F8562F-B5AB-4CAA-8233-6694A13E93A1}" type="presOf" srcId="{2D0B1AEE-390D-4336-B54D-156E2CDA0F6D}" destId="{56894ADE-8F01-4A99-B256-1E6738AC7FDE}" srcOrd="0" destOrd="0" presId="urn:microsoft.com/office/officeart/2005/8/layout/bProcess3"/>
    <dgm:cxn modelId="{C9B5D32F-8762-4A14-B826-4E04B649E6CD}" type="presOf" srcId="{A392E406-1FCD-4299-A730-A606AE6887F4}" destId="{B3C7AD40-A6A7-4E1C-860B-97CB35E87FE6}" srcOrd="0" destOrd="0" presId="urn:microsoft.com/office/officeart/2005/8/layout/bProcess3"/>
    <dgm:cxn modelId="{DBB77C37-2245-4BF7-AA13-CEFCAFF1777E}" type="presOf" srcId="{24A752F9-23A8-47FC-859E-9F9438AA1010}" destId="{0EF2B880-3619-4382-BD0B-8C4F47D3EEC5}" srcOrd="1" destOrd="0" presId="urn:microsoft.com/office/officeart/2005/8/layout/bProcess3"/>
    <dgm:cxn modelId="{FD54CD43-4F4E-492F-A4E7-887820835BA4}" type="presOf" srcId="{C3E43196-B32E-445C-A5E3-765BCCBA8F05}" destId="{79D1073E-68BC-4FB3-903D-9B01B9789223}" srcOrd="0" destOrd="0" presId="urn:microsoft.com/office/officeart/2005/8/layout/bProcess3"/>
    <dgm:cxn modelId="{42A6DD45-FD0B-48F9-A1F6-75685B1E0DD5}" type="presOf" srcId="{626192A9-CCD2-4E96-BD31-4EEDF4DDAA84}" destId="{E7FD7E46-9D60-4B7A-914F-3008DF6C6528}" srcOrd="0" destOrd="0" presId="urn:microsoft.com/office/officeart/2005/8/layout/bProcess3"/>
    <dgm:cxn modelId="{73F1AA6F-71D8-4587-AA60-F20E3A633DE4}" type="presOf" srcId="{A392E406-1FCD-4299-A730-A606AE6887F4}" destId="{A77DA3F0-90AE-4D61-B912-499FCEAD27AE}" srcOrd="1" destOrd="0" presId="urn:microsoft.com/office/officeart/2005/8/layout/bProcess3"/>
    <dgm:cxn modelId="{3465EF54-D320-4A67-9259-D28400C97330}" srcId="{966C4547-2C79-4DA0-9844-4ACE41B8532F}" destId="{7CA0A6F8-1342-436E-AD38-687217F04AB0}" srcOrd="5" destOrd="0" parTransId="{E27F34CE-662A-486D-A30B-59ECFF2482C8}" sibTransId="{81E382D6-7C5A-44B3-8492-19E6E7FA6CDC}"/>
    <dgm:cxn modelId="{D7A7FA56-2165-4462-BDC1-1E7572E502FC}" srcId="{966C4547-2C79-4DA0-9844-4ACE41B8532F}" destId="{1AE847B5-9A33-49D4-A2D3-48ACA78CF3AB}" srcOrd="1" destOrd="0" parTransId="{350E3A42-F2DA-4C2C-909E-5523A306E088}" sibTransId="{A392E406-1FCD-4299-A730-A606AE6887F4}"/>
    <dgm:cxn modelId="{A3767977-4D40-4E52-ADE1-1478C26EA329}" type="presOf" srcId="{966C4547-2C79-4DA0-9844-4ACE41B8532F}" destId="{FC30BEA2-6140-454C-968A-FAA4694B931E}" srcOrd="0" destOrd="0" presId="urn:microsoft.com/office/officeart/2005/8/layout/bProcess3"/>
    <dgm:cxn modelId="{B03FB557-87DE-4FA2-A893-0EA90F97B7FE}" type="presOf" srcId="{81E382D6-7C5A-44B3-8492-19E6E7FA6CDC}" destId="{55BBEF9E-3CA3-43E4-91BF-9844510F6D9D}" srcOrd="0" destOrd="0" presId="urn:microsoft.com/office/officeart/2005/8/layout/bProcess3"/>
    <dgm:cxn modelId="{6877277F-EF95-4AAC-9CD9-AD86D37E0DB0}" type="presOf" srcId="{41C629D4-C9C4-4CAF-9579-F80C7ADC4D82}" destId="{6FC006E9-4662-4264-90F7-D81154D4CEFD}" srcOrd="0" destOrd="0" presId="urn:microsoft.com/office/officeart/2005/8/layout/bProcess3"/>
    <dgm:cxn modelId="{4ED5E67F-26A6-4C19-BF26-822CC9A52287}" type="presOf" srcId="{5FD7CF41-36FF-4E5D-A2FA-882CF32D422F}" destId="{7B512610-1BF6-45C7-A141-A7DF44C8AFEF}" srcOrd="0" destOrd="0" presId="urn:microsoft.com/office/officeart/2005/8/layout/bProcess3"/>
    <dgm:cxn modelId="{C1771494-D6A6-4844-AC1D-5D8A62E74749}" type="presOf" srcId="{1AE847B5-9A33-49D4-A2D3-48ACA78CF3AB}" destId="{71D7CB8A-6B9D-484D-AFEB-4C9AA33E386C}" srcOrd="0" destOrd="0" presId="urn:microsoft.com/office/officeart/2005/8/layout/bProcess3"/>
    <dgm:cxn modelId="{3051E8A2-583D-4D08-AD80-7252D2D252B5}" type="presOf" srcId="{4CCB808B-C235-40B6-AE17-B0AB168A7BCE}" destId="{E5DA68BF-2A28-4ED1-A7B6-12AAD69CF0E1}" srcOrd="0" destOrd="0" presId="urn:microsoft.com/office/officeart/2005/8/layout/bProcess3"/>
    <dgm:cxn modelId="{F4EDF8AF-C745-4B8E-A4FE-E6D7645B73E7}" type="presOf" srcId="{C3E43196-B32E-445C-A5E3-765BCCBA8F05}" destId="{0B2E8880-6D9C-4437-947A-A119504C8AE3}" srcOrd="1" destOrd="0" presId="urn:microsoft.com/office/officeart/2005/8/layout/bProcess3"/>
    <dgm:cxn modelId="{EB68FEC3-0BF9-43FB-8372-82C92145499F}" srcId="{966C4547-2C79-4DA0-9844-4ACE41B8532F}" destId="{626192A9-CCD2-4E96-BD31-4EEDF4DDAA84}" srcOrd="6" destOrd="0" parTransId="{3732265C-4C3E-4E54-B02E-4CBE0FA84B94}" sibTransId="{82EC6F71-C966-449C-B090-BF13E4B6FE44}"/>
    <dgm:cxn modelId="{8355BBC7-3ABA-4CCF-8E3A-0234FB831411}" type="presOf" srcId="{81E382D6-7C5A-44B3-8492-19E6E7FA6CDC}" destId="{0720CE89-7007-41A8-BB0C-134C33BDB82A}" srcOrd="1" destOrd="0" presId="urn:microsoft.com/office/officeart/2005/8/layout/bProcess3"/>
    <dgm:cxn modelId="{07C303CA-110B-4FBF-8A34-AAB3502D70A6}" srcId="{966C4547-2C79-4DA0-9844-4ACE41B8532F}" destId="{5FD7CF41-36FF-4E5D-A2FA-882CF32D422F}" srcOrd="0" destOrd="0" parTransId="{F4C80566-583E-4754-9688-F2DA02E531B4}" sibTransId="{41C629D4-C9C4-4CAF-9579-F80C7ADC4D82}"/>
    <dgm:cxn modelId="{F26977D2-D732-464C-903D-9E2296FCC63F}" type="presOf" srcId="{4BCA815D-DF1A-47D4-95D1-0E23A1AB81CA}" destId="{7F8CCEB5-F275-44CF-9711-A39B7091A596}" srcOrd="0" destOrd="0" presId="urn:microsoft.com/office/officeart/2005/8/layout/bProcess3"/>
    <dgm:cxn modelId="{4C457DD3-D027-4869-B098-8D8EA9B11235}" type="presOf" srcId="{24A752F9-23A8-47FC-859E-9F9438AA1010}" destId="{E4F835A2-416C-40D3-B1CF-712ECF348975}" srcOrd="0" destOrd="0" presId="urn:microsoft.com/office/officeart/2005/8/layout/bProcess3"/>
    <dgm:cxn modelId="{FB2384D5-E872-4BD4-A80D-1553E844C4BD}" type="presOf" srcId="{DBAB59A5-FD86-4A4C-BBEF-6C621D10DE35}" destId="{8B855B98-446B-4749-BCB4-B072ED13DE1A}" srcOrd="0" destOrd="0" presId="urn:microsoft.com/office/officeart/2005/8/layout/bProcess3"/>
    <dgm:cxn modelId="{06EC10DC-D81E-43E5-9949-E15A1D553445}" srcId="{966C4547-2C79-4DA0-9844-4ACE41B8532F}" destId="{DBAB59A5-FD86-4A4C-BBEF-6C621D10DE35}" srcOrd="3" destOrd="0" parTransId="{9B249F3E-B750-4090-A65E-B58E0286A2C3}" sibTransId="{24A752F9-23A8-47FC-859E-9F9438AA1010}"/>
    <dgm:cxn modelId="{E6A46AED-F69E-47A6-8B58-9C1A564C0499}" type="presOf" srcId="{7CA0A6F8-1342-436E-AD38-687217F04AB0}" destId="{5F1A2906-4AE3-46DB-9034-99D9295B2432}" srcOrd="0" destOrd="0" presId="urn:microsoft.com/office/officeart/2005/8/layout/bProcess3"/>
    <dgm:cxn modelId="{9D2FE0FB-4A65-4284-8526-CB7E3AEC363B}" srcId="{966C4547-2C79-4DA0-9844-4ACE41B8532F}" destId="{4BCA815D-DF1A-47D4-95D1-0E23A1AB81CA}" srcOrd="4" destOrd="0" parTransId="{F4F71790-4CE0-47E3-9575-9F1ABF47846B}" sibTransId="{4CCB808B-C235-40B6-AE17-B0AB168A7BCE}"/>
    <dgm:cxn modelId="{B86CE5FA-B6A1-489E-AA5B-B9C8774373F4}" type="presParOf" srcId="{FC30BEA2-6140-454C-968A-FAA4694B931E}" destId="{7B512610-1BF6-45C7-A141-A7DF44C8AFEF}" srcOrd="0" destOrd="0" presId="urn:microsoft.com/office/officeart/2005/8/layout/bProcess3"/>
    <dgm:cxn modelId="{EA936B88-2225-4263-9648-13EB568E6253}" type="presParOf" srcId="{FC30BEA2-6140-454C-968A-FAA4694B931E}" destId="{6FC006E9-4662-4264-90F7-D81154D4CEFD}" srcOrd="1" destOrd="0" presId="urn:microsoft.com/office/officeart/2005/8/layout/bProcess3"/>
    <dgm:cxn modelId="{4A81A6B9-ECB6-4C48-A93D-076E33630BCE}" type="presParOf" srcId="{6FC006E9-4662-4264-90F7-D81154D4CEFD}" destId="{AB1AA3E2-76EF-47B4-AA70-FA97FDB97146}" srcOrd="0" destOrd="0" presId="urn:microsoft.com/office/officeart/2005/8/layout/bProcess3"/>
    <dgm:cxn modelId="{E9E1AC00-4011-484D-AF9D-980DAB9D26C5}" type="presParOf" srcId="{FC30BEA2-6140-454C-968A-FAA4694B931E}" destId="{71D7CB8A-6B9D-484D-AFEB-4C9AA33E386C}" srcOrd="2" destOrd="0" presId="urn:microsoft.com/office/officeart/2005/8/layout/bProcess3"/>
    <dgm:cxn modelId="{5C73B2C3-9F05-4D8C-829E-8778D15D1BA2}" type="presParOf" srcId="{FC30BEA2-6140-454C-968A-FAA4694B931E}" destId="{B3C7AD40-A6A7-4E1C-860B-97CB35E87FE6}" srcOrd="3" destOrd="0" presId="urn:microsoft.com/office/officeart/2005/8/layout/bProcess3"/>
    <dgm:cxn modelId="{165E6B66-1273-4038-AE6B-47C7D6978847}" type="presParOf" srcId="{B3C7AD40-A6A7-4E1C-860B-97CB35E87FE6}" destId="{A77DA3F0-90AE-4D61-B912-499FCEAD27AE}" srcOrd="0" destOrd="0" presId="urn:microsoft.com/office/officeart/2005/8/layout/bProcess3"/>
    <dgm:cxn modelId="{2F620F13-83F9-46D8-AFB1-F1D81545836E}" type="presParOf" srcId="{FC30BEA2-6140-454C-968A-FAA4694B931E}" destId="{56894ADE-8F01-4A99-B256-1E6738AC7FDE}" srcOrd="4" destOrd="0" presId="urn:microsoft.com/office/officeart/2005/8/layout/bProcess3"/>
    <dgm:cxn modelId="{B002F690-3743-4292-976C-6B427E46F640}" type="presParOf" srcId="{FC30BEA2-6140-454C-968A-FAA4694B931E}" destId="{79D1073E-68BC-4FB3-903D-9B01B9789223}" srcOrd="5" destOrd="0" presId="urn:microsoft.com/office/officeart/2005/8/layout/bProcess3"/>
    <dgm:cxn modelId="{2D31F844-3957-46EC-8ABE-09DD268D12AD}" type="presParOf" srcId="{79D1073E-68BC-4FB3-903D-9B01B9789223}" destId="{0B2E8880-6D9C-4437-947A-A119504C8AE3}" srcOrd="0" destOrd="0" presId="urn:microsoft.com/office/officeart/2005/8/layout/bProcess3"/>
    <dgm:cxn modelId="{81052FA3-2737-4AC0-95D5-B92EFF80BF7F}" type="presParOf" srcId="{FC30BEA2-6140-454C-968A-FAA4694B931E}" destId="{8B855B98-446B-4749-BCB4-B072ED13DE1A}" srcOrd="6" destOrd="0" presId="urn:microsoft.com/office/officeart/2005/8/layout/bProcess3"/>
    <dgm:cxn modelId="{17656A36-2B2F-4C44-963D-39420B363382}" type="presParOf" srcId="{FC30BEA2-6140-454C-968A-FAA4694B931E}" destId="{E4F835A2-416C-40D3-B1CF-712ECF348975}" srcOrd="7" destOrd="0" presId="urn:microsoft.com/office/officeart/2005/8/layout/bProcess3"/>
    <dgm:cxn modelId="{1B6508F1-7CE8-4527-9778-F0AC624676EF}" type="presParOf" srcId="{E4F835A2-416C-40D3-B1CF-712ECF348975}" destId="{0EF2B880-3619-4382-BD0B-8C4F47D3EEC5}" srcOrd="0" destOrd="0" presId="urn:microsoft.com/office/officeart/2005/8/layout/bProcess3"/>
    <dgm:cxn modelId="{E00F1579-3ABA-48DE-97BF-78CFA7A483C7}" type="presParOf" srcId="{FC30BEA2-6140-454C-968A-FAA4694B931E}" destId="{7F8CCEB5-F275-44CF-9711-A39B7091A596}" srcOrd="8" destOrd="0" presId="urn:microsoft.com/office/officeart/2005/8/layout/bProcess3"/>
    <dgm:cxn modelId="{E702486E-336F-43BE-80F6-D22BDFE50237}" type="presParOf" srcId="{FC30BEA2-6140-454C-968A-FAA4694B931E}" destId="{E5DA68BF-2A28-4ED1-A7B6-12AAD69CF0E1}" srcOrd="9" destOrd="0" presId="urn:microsoft.com/office/officeart/2005/8/layout/bProcess3"/>
    <dgm:cxn modelId="{670761E3-A499-4E76-B002-528E299FF659}" type="presParOf" srcId="{E5DA68BF-2A28-4ED1-A7B6-12AAD69CF0E1}" destId="{217DA099-E165-450A-9F54-6B733D91F6AE}" srcOrd="0" destOrd="0" presId="urn:microsoft.com/office/officeart/2005/8/layout/bProcess3"/>
    <dgm:cxn modelId="{3E037C7D-B866-4AC7-9709-81171F68BC21}" type="presParOf" srcId="{FC30BEA2-6140-454C-968A-FAA4694B931E}" destId="{5F1A2906-4AE3-46DB-9034-99D9295B2432}" srcOrd="10" destOrd="0" presId="urn:microsoft.com/office/officeart/2005/8/layout/bProcess3"/>
    <dgm:cxn modelId="{5CD0A120-E5EF-4EAF-A406-51B288C662D2}" type="presParOf" srcId="{FC30BEA2-6140-454C-968A-FAA4694B931E}" destId="{55BBEF9E-3CA3-43E4-91BF-9844510F6D9D}" srcOrd="11" destOrd="0" presId="urn:microsoft.com/office/officeart/2005/8/layout/bProcess3"/>
    <dgm:cxn modelId="{2230DFC6-C87E-42A6-A8E6-AFF78EDBB50C}" type="presParOf" srcId="{55BBEF9E-3CA3-43E4-91BF-9844510F6D9D}" destId="{0720CE89-7007-41A8-BB0C-134C33BDB82A}" srcOrd="0" destOrd="0" presId="urn:microsoft.com/office/officeart/2005/8/layout/bProcess3"/>
    <dgm:cxn modelId="{A849573F-AA51-40CD-80AD-B89C0970FBF3}" type="presParOf" srcId="{FC30BEA2-6140-454C-968A-FAA4694B931E}" destId="{E7FD7E46-9D60-4B7A-914F-3008DF6C6528}" srcOrd="12" destOrd="0" presId="urn:microsoft.com/office/officeart/2005/8/layout/bProcess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006E9-4662-4264-90F7-D81154D4CEFD}">
      <dsp:nvSpPr>
        <dsp:cNvPr id="0" name=""/>
        <dsp:cNvSpPr/>
      </dsp:nvSpPr>
      <dsp:spPr>
        <a:xfrm>
          <a:off x="2731815" y="651341"/>
          <a:ext cx="454745" cy="91440"/>
        </a:xfrm>
        <a:custGeom>
          <a:avLst/>
          <a:gdLst/>
          <a:ahLst/>
          <a:cxnLst/>
          <a:rect l="0" t="0" r="0" b="0"/>
          <a:pathLst>
            <a:path>
              <a:moveTo>
                <a:pt x="0" y="45720"/>
              </a:moveTo>
              <a:lnTo>
                <a:pt x="45474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a:noFill/>
            </a:ln>
          </a:endParaRPr>
        </a:p>
      </dsp:txBody>
      <dsp:txXfrm>
        <a:off x="2947054" y="694634"/>
        <a:ext cx="24267" cy="4853"/>
      </dsp:txXfrm>
    </dsp:sp>
    <dsp:sp modelId="{7B512610-1BF6-45C7-A141-A7DF44C8AFEF}">
      <dsp:nvSpPr>
        <dsp:cNvPr id="0" name=""/>
        <dsp:cNvSpPr/>
      </dsp:nvSpPr>
      <dsp:spPr>
        <a:xfrm>
          <a:off x="623418" y="64002"/>
          <a:ext cx="2110196" cy="1266118"/>
        </a:xfrm>
        <a:prstGeom prst="rect">
          <a:avLst/>
        </a:prstGeom>
        <a:solidFill>
          <a:schemeClr val="accent2">
            <a:lumMod val="40000"/>
            <a:lumOff val="60000"/>
          </a:schemeClr>
        </a:solidFill>
        <a:ln w="12700" cap="flat" cmpd="sng" algn="ctr">
          <a:solidFill>
            <a:srgbClr val="C0000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ln>
                <a:noFill/>
              </a:ln>
              <a:solidFill>
                <a:sysClr val="windowText" lastClr="000000"/>
              </a:solidFill>
            </a:rPr>
            <a:t>Alert #1</a:t>
          </a:r>
          <a:r>
            <a:rPr lang="en-US" sz="1200" kern="1200" dirty="0">
              <a:ln>
                <a:noFill/>
              </a:ln>
              <a:solidFill>
                <a:sysClr val="windowText" lastClr="000000"/>
              </a:solidFill>
            </a:rPr>
            <a:t> -IM4Q Submitted by IMT (Chatham)</a:t>
          </a:r>
        </a:p>
      </dsp:txBody>
      <dsp:txXfrm>
        <a:off x="623418" y="64002"/>
        <a:ext cx="2110196" cy="1266118"/>
      </dsp:txXfrm>
    </dsp:sp>
    <dsp:sp modelId="{B3C7AD40-A6A7-4E1C-860B-97CB35E87FE6}">
      <dsp:nvSpPr>
        <dsp:cNvPr id="0" name=""/>
        <dsp:cNvSpPr/>
      </dsp:nvSpPr>
      <dsp:spPr>
        <a:xfrm>
          <a:off x="5327357" y="651341"/>
          <a:ext cx="454745" cy="91440"/>
        </a:xfrm>
        <a:custGeom>
          <a:avLst/>
          <a:gdLst/>
          <a:ahLst/>
          <a:cxnLst/>
          <a:rect l="0" t="0" r="0" b="0"/>
          <a:pathLst>
            <a:path>
              <a:moveTo>
                <a:pt x="0" y="45720"/>
              </a:moveTo>
              <a:lnTo>
                <a:pt x="45474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a:noFill/>
            </a:ln>
          </a:endParaRPr>
        </a:p>
      </dsp:txBody>
      <dsp:txXfrm>
        <a:off x="5542596" y="694634"/>
        <a:ext cx="24267" cy="4853"/>
      </dsp:txXfrm>
    </dsp:sp>
    <dsp:sp modelId="{71D7CB8A-6B9D-484D-AFEB-4C9AA33E386C}">
      <dsp:nvSpPr>
        <dsp:cNvPr id="0" name=""/>
        <dsp:cNvSpPr/>
      </dsp:nvSpPr>
      <dsp:spPr>
        <a:xfrm>
          <a:off x="3218960" y="64002"/>
          <a:ext cx="2110196" cy="1266118"/>
        </a:xfrm>
        <a:prstGeom prst="rect">
          <a:avLst/>
        </a:prstGeom>
        <a:solidFill>
          <a:schemeClr val="accent2">
            <a:lumMod val="40000"/>
            <a:lumOff val="60000"/>
          </a:schemeClr>
        </a:solidFill>
        <a:ln w="12700" cap="flat" cmpd="sng" algn="ctr">
          <a:solidFill>
            <a:srgbClr val="C00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rPr>
            <a:t>Alert #2</a:t>
          </a:r>
          <a:r>
            <a:rPr lang="en-US" sz="1200" kern="1200" dirty="0">
              <a:ln>
                <a:noFill/>
              </a:ln>
            </a:rPr>
            <a:t> - IM4Q Consideration reviewed by IMT (Chatham)</a:t>
          </a:r>
        </a:p>
        <a:p>
          <a:pPr marL="0" lvl="0" indent="0" algn="ctr" defTabSz="533400">
            <a:lnSpc>
              <a:spcPct val="90000"/>
            </a:lnSpc>
            <a:spcBef>
              <a:spcPct val="0"/>
            </a:spcBef>
            <a:spcAft>
              <a:spcPct val="35000"/>
            </a:spcAft>
            <a:buNone/>
          </a:pPr>
          <a:r>
            <a:rPr lang="en-US" sz="1200" b="1" kern="1200" dirty="0">
              <a:ln>
                <a:noFill/>
              </a:ln>
              <a:solidFill>
                <a:srgbClr val="C00000"/>
              </a:solidFill>
            </a:rPr>
            <a:t>After entered in HCSIS, SC will receive an initial alert.</a:t>
          </a:r>
          <a:endParaRPr lang="en-US" sz="1200" kern="1200" dirty="0">
            <a:ln>
              <a:noFill/>
            </a:ln>
          </a:endParaRPr>
        </a:p>
      </dsp:txBody>
      <dsp:txXfrm>
        <a:off x="3218960" y="64002"/>
        <a:ext cx="2110196" cy="1266118"/>
      </dsp:txXfrm>
    </dsp:sp>
    <dsp:sp modelId="{79D1073E-68BC-4FB3-903D-9B01B9789223}">
      <dsp:nvSpPr>
        <dsp:cNvPr id="0" name=""/>
        <dsp:cNvSpPr/>
      </dsp:nvSpPr>
      <dsp:spPr>
        <a:xfrm>
          <a:off x="1702383" y="1328320"/>
          <a:ext cx="5167217" cy="459645"/>
        </a:xfrm>
        <a:custGeom>
          <a:avLst/>
          <a:gdLst/>
          <a:ahLst/>
          <a:cxnLst/>
          <a:rect l="0" t="0" r="0" b="0"/>
          <a:pathLst>
            <a:path>
              <a:moveTo>
                <a:pt x="5167217" y="0"/>
              </a:moveTo>
              <a:lnTo>
                <a:pt x="5167217" y="246922"/>
              </a:lnTo>
              <a:lnTo>
                <a:pt x="0" y="246922"/>
              </a:lnTo>
              <a:lnTo>
                <a:pt x="0" y="459645"/>
              </a:lnTo>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a:noFill/>
            </a:ln>
          </a:endParaRPr>
        </a:p>
      </dsp:txBody>
      <dsp:txXfrm>
        <a:off x="4156231" y="1555715"/>
        <a:ext cx="259521" cy="4853"/>
      </dsp:txXfrm>
    </dsp:sp>
    <dsp:sp modelId="{56894ADE-8F01-4A99-B256-1E6738AC7FDE}">
      <dsp:nvSpPr>
        <dsp:cNvPr id="0" name=""/>
        <dsp:cNvSpPr/>
      </dsp:nvSpPr>
      <dsp:spPr>
        <a:xfrm>
          <a:off x="5814502" y="64002"/>
          <a:ext cx="2110196" cy="1266118"/>
        </a:xfrm>
        <a:prstGeom prst="rect">
          <a:avLst/>
        </a:prstGeom>
        <a:solidFill>
          <a:schemeClr val="accent2">
            <a:lumMod val="40000"/>
            <a:lumOff val="60000"/>
          </a:schemeClr>
        </a:solidFill>
        <a:ln w="12700" cap="flat" cmpd="sng" algn="ctr">
          <a:solidFill>
            <a:srgbClr val="C0000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rPr>
            <a:t>Alert #3</a:t>
          </a:r>
          <a:r>
            <a:rPr lang="en-US" sz="1200" kern="1200" dirty="0">
              <a:ln>
                <a:noFill/>
              </a:ln>
            </a:rPr>
            <a:t>- IM4Q Consideration follow-up submitted by SCO</a:t>
          </a:r>
        </a:p>
      </dsp:txBody>
      <dsp:txXfrm>
        <a:off x="5814502" y="64002"/>
        <a:ext cx="2110196" cy="1266118"/>
      </dsp:txXfrm>
    </dsp:sp>
    <dsp:sp modelId="{E4F835A2-416C-40D3-B1CF-712ECF348975}">
      <dsp:nvSpPr>
        <dsp:cNvPr id="0" name=""/>
        <dsp:cNvSpPr/>
      </dsp:nvSpPr>
      <dsp:spPr>
        <a:xfrm>
          <a:off x="2755681" y="2402804"/>
          <a:ext cx="430878" cy="91440"/>
        </a:xfrm>
        <a:custGeom>
          <a:avLst/>
          <a:gdLst/>
          <a:ahLst/>
          <a:cxnLst/>
          <a:rect l="0" t="0" r="0" b="0"/>
          <a:pathLst>
            <a:path>
              <a:moveTo>
                <a:pt x="0" y="50619"/>
              </a:moveTo>
              <a:lnTo>
                <a:pt x="232539" y="50619"/>
              </a:lnTo>
              <a:lnTo>
                <a:pt x="232539" y="45720"/>
              </a:lnTo>
              <a:lnTo>
                <a:pt x="430878" y="45720"/>
              </a:lnTo>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a:noFill/>
            </a:ln>
          </a:endParaRPr>
        </a:p>
      </dsp:txBody>
      <dsp:txXfrm>
        <a:off x="2959583" y="2446097"/>
        <a:ext cx="23075" cy="4853"/>
      </dsp:txXfrm>
    </dsp:sp>
    <dsp:sp modelId="{8B855B98-446B-4749-BCB4-B072ED13DE1A}">
      <dsp:nvSpPr>
        <dsp:cNvPr id="0" name=""/>
        <dsp:cNvSpPr/>
      </dsp:nvSpPr>
      <dsp:spPr>
        <a:xfrm>
          <a:off x="647284" y="1820365"/>
          <a:ext cx="2110196" cy="1266118"/>
        </a:xfrm>
        <a:prstGeom prst="rect">
          <a:avLst/>
        </a:prstGeom>
        <a:solidFill>
          <a:schemeClr val="accent2">
            <a:lumMod val="40000"/>
            <a:lumOff val="60000"/>
          </a:schemeClr>
        </a:solidFill>
        <a:ln w="12700" cap="flat" cmpd="sng" algn="ctr">
          <a:solidFill>
            <a:srgbClr val="C0000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rPr>
            <a:t>Alert #4- </a:t>
          </a:r>
          <a:r>
            <a:rPr lang="en-US" sz="1200" kern="1200" dirty="0">
              <a:ln>
                <a:noFill/>
              </a:ln>
            </a:rPr>
            <a:t>IM4Q Consideration revision requested by AE</a:t>
          </a:r>
        </a:p>
      </dsp:txBody>
      <dsp:txXfrm>
        <a:off x="647284" y="1820365"/>
        <a:ext cx="2110196" cy="1266118"/>
      </dsp:txXfrm>
    </dsp:sp>
    <dsp:sp modelId="{E5DA68BF-2A28-4ED1-A7B6-12AAD69CF0E1}">
      <dsp:nvSpPr>
        <dsp:cNvPr id="0" name=""/>
        <dsp:cNvSpPr/>
      </dsp:nvSpPr>
      <dsp:spPr>
        <a:xfrm>
          <a:off x="5327357" y="2402804"/>
          <a:ext cx="454745" cy="91440"/>
        </a:xfrm>
        <a:custGeom>
          <a:avLst/>
          <a:gdLst/>
          <a:ahLst/>
          <a:cxnLst/>
          <a:rect l="0" t="0" r="0" b="0"/>
          <a:pathLst>
            <a:path>
              <a:moveTo>
                <a:pt x="0" y="45720"/>
              </a:moveTo>
              <a:lnTo>
                <a:pt x="454745" y="45720"/>
              </a:lnTo>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a:noFill/>
            </a:ln>
          </a:endParaRPr>
        </a:p>
      </dsp:txBody>
      <dsp:txXfrm>
        <a:off x="5542596" y="2446097"/>
        <a:ext cx="24267" cy="4853"/>
      </dsp:txXfrm>
    </dsp:sp>
    <dsp:sp modelId="{7F8CCEB5-F275-44CF-9711-A39B7091A596}">
      <dsp:nvSpPr>
        <dsp:cNvPr id="0" name=""/>
        <dsp:cNvSpPr/>
      </dsp:nvSpPr>
      <dsp:spPr>
        <a:xfrm>
          <a:off x="3218960" y="1815465"/>
          <a:ext cx="2110196" cy="1266118"/>
        </a:xfrm>
        <a:prstGeom prst="rect">
          <a:avLst/>
        </a:prstGeom>
        <a:solidFill>
          <a:schemeClr val="accent2">
            <a:lumMod val="40000"/>
            <a:lumOff val="60000"/>
          </a:schemeClr>
        </a:solidFill>
        <a:ln w="12700" cap="flat" cmpd="sng" algn="ctr">
          <a:solidFill>
            <a:srgbClr val="C0000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rPr>
            <a:t>Alert #5</a:t>
          </a:r>
          <a:r>
            <a:rPr lang="en-US" sz="1200" kern="1200" dirty="0">
              <a:ln>
                <a:noFill/>
              </a:ln>
            </a:rPr>
            <a:t>- IM4Q Consideration reviewed by SCO</a:t>
          </a:r>
        </a:p>
      </dsp:txBody>
      <dsp:txXfrm>
        <a:off x="3218960" y="1815465"/>
        <a:ext cx="2110196" cy="1266118"/>
      </dsp:txXfrm>
    </dsp:sp>
    <dsp:sp modelId="{55BBEF9E-3CA3-43E4-91BF-9844510F6D9D}">
      <dsp:nvSpPr>
        <dsp:cNvPr id="0" name=""/>
        <dsp:cNvSpPr/>
      </dsp:nvSpPr>
      <dsp:spPr>
        <a:xfrm>
          <a:off x="4332426" y="3079783"/>
          <a:ext cx="2537173" cy="392135"/>
        </a:xfrm>
        <a:custGeom>
          <a:avLst/>
          <a:gdLst/>
          <a:ahLst/>
          <a:cxnLst/>
          <a:rect l="0" t="0" r="0" b="0"/>
          <a:pathLst>
            <a:path>
              <a:moveTo>
                <a:pt x="2537173" y="0"/>
              </a:moveTo>
              <a:lnTo>
                <a:pt x="2537173" y="213167"/>
              </a:lnTo>
              <a:lnTo>
                <a:pt x="0" y="213167"/>
              </a:lnTo>
              <a:lnTo>
                <a:pt x="0" y="392135"/>
              </a:lnTo>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n>
              <a:noFill/>
            </a:ln>
          </a:endParaRPr>
        </a:p>
      </dsp:txBody>
      <dsp:txXfrm>
        <a:off x="5536710" y="3273424"/>
        <a:ext cx="128607" cy="4853"/>
      </dsp:txXfrm>
    </dsp:sp>
    <dsp:sp modelId="{5F1A2906-4AE3-46DB-9034-99D9295B2432}">
      <dsp:nvSpPr>
        <dsp:cNvPr id="0" name=""/>
        <dsp:cNvSpPr/>
      </dsp:nvSpPr>
      <dsp:spPr>
        <a:xfrm>
          <a:off x="5814502" y="1815465"/>
          <a:ext cx="2110196" cy="1266118"/>
        </a:xfrm>
        <a:prstGeom prst="rect">
          <a:avLst/>
        </a:prstGeom>
        <a:solidFill>
          <a:schemeClr val="accent2">
            <a:lumMod val="40000"/>
            <a:lumOff val="60000"/>
          </a:schemeClr>
        </a:solidFill>
        <a:ln w="12700" cap="flat" cmpd="sng" algn="ctr">
          <a:solidFill>
            <a:srgbClr val="C0000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rPr>
            <a:t>Alert #6</a:t>
          </a:r>
          <a:r>
            <a:rPr lang="en-US" sz="1200" kern="1200" dirty="0">
              <a:ln>
                <a:noFill/>
              </a:ln>
            </a:rPr>
            <a:t>- IM4Q Consideration Data incomplete reminder-</a:t>
          </a:r>
        </a:p>
        <a:p>
          <a:pPr marL="0" lvl="0" indent="0" algn="ctr" defTabSz="533400">
            <a:lnSpc>
              <a:spcPct val="90000"/>
            </a:lnSpc>
            <a:spcBef>
              <a:spcPct val="0"/>
            </a:spcBef>
            <a:spcAft>
              <a:spcPct val="35000"/>
            </a:spcAft>
            <a:buNone/>
          </a:pPr>
          <a:r>
            <a:rPr lang="en-US" sz="1300" b="1" kern="1200" dirty="0">
              <a:ln>
                <a:noFill/>
              </a:ln>
              <a:solidFill>
                <a:srgbClr val="C00000"/>
              </a:solidFill>
            </a:rPr>
            <a:t>This alert is sent to the SC every 10 days.</a:t>
          </a:r>
        </a:p>
      </dsp:txBody>
      <dsp:txXfrm>
        <a:off x="5814502" y="1815465"/>
        <a:ext cx="2110196" cy="1266118"/>
      </dsp:txXfrm>
    </dsp:sp>
    <dsp:sp modelId="{E7FD7E46-9D60-4B7A-914F-3008DF6C6528}">
      <dsp:nvSpPr>
        <dsp:cNvPr id="0" name=""/>
        <dsp:cNvSpPr/>
      </dsp:nvSpPr>
      <dsp:spPr>
        <a:xfrm>
          <a:off x="3277328" y="3504318"/>
          <a:ext cx="2110196" cy="1266118"/>
        </a:xfrm>
        <a:prstGeom prst="rect">
          <a:avLst/>
        </a:prstGeom>
        <a:solidFill>
          <a:schemeClr val="accent2">
            <a:lumMod val="40000"/>
            <a:lumOff val="60000"/>
          </a:schemeClr>
        </a:solidFill>
        <a:ln w="12700" cap="flat" cmpd="sng" algn="ctr">
          <a:solidFill>
            <a:srgbClr val="C00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rPr>
            <a:t>Alert #7</a:t>
          </a:r>
          <a:r>
            <a:rPr lang="en-US" sz="1200" kern="1200" dirty="0">
              <a:ln>
                <a:noFill/>
              </a:ln>
            </a:rPr>
            <a:t>- IM4Q Consideration </a:t>
          </a:r>
          <a:r>
            <a:rPr lang="en-US" sz="1200" kern="1200" dirty="0">
              <a:ln>
                <a:noFill/>
              </a:ln>
              <a:hlinkClick xmlns:r="http://schemas.openxmlformats.org/officeDocument/2006/relationships" r:id="" action="ppaction://hlinksldjump"/>
            </a:rPr>
            <a:t>Addressed by AE </a:t>
          </a:r>
          <a:endParaRPr lang="en-US" sz="1200" kern="1200" dirty="0">
            <a:ln>
              <a:noFill/>
            </a:ln>
          </a:endParaRPr>
        </a:p>
      </dsp:txBody>
      <dsp:txXfrm>
        <a:off x="3277328" y="3504318"/>
        <a:ext cx="2110196" cy="12661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533D72-1F8E-4F03-9025-B3296AD7776B}"/>
              </a:ext>
            </a:extLst>
          </p:cNvPr>
          <p:cNvSpPr>
            <a:spLocks noGrp="1"/>
          </p:cNvSpPr>
          <p:nvPr>
            <p:ph type="hdr" sz="quarter"/>
          </p:nvPr>
        </p:nvSpPr>
        <p:spPr>
          <a:xfrm>
            <a:off x="0" y="0"/>
            <a:ext cx="3043238" cy="465138"/>
          </a:xfrm>
          <a:prstGeom prst="rect">
            <a:avLst/>
          </a:prstGeom>
        </p:spPr>
        <p:txBody>
          <a:bodyPr vert="horz" lIns="88262" tIns="44131" rIns="88262" bIns="44131"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88C9FA71-070A-4D01-A022-7B7A1CECD505}"/>
              </a:ext>
            </a:extLst>
          </p:cNvPr>
          <p:cNvSpPr>
            <a:spLocks noGrp="1"/>
          </p:cNvSpPr>
          <p:nvPr>
            <p:ph type="dt" sz="quarter" idx="1"/>
          </p:nvPr>
        </p:nvSpPr>
        <p:spPr>
          <a:xfrm>
            <a:off x="3978275" y="0"/>
            <a:ext cx="3043238" cy="465138"/>
          </a:xfrm>
          <a:prstGeom prst="rect">
            <a:avLst/>
          </a:prstGeom>
        </p:spPr>
        <p:txBody>
          <a:bodyPr vert="horz" lIns="88262" tIns="44131" rIns="88262" bIns="44131" rtlCol="0"/>
          <a:lstStyle>
            <a:lvl1pPr algn="r" eaLnBrk="1" hangingPunct="1">
              <a:defRPr sz="1200"/>
            </a:lvl1pPr>
          </a:lstStyle>
          <a:p>
            <a:pPr>
              <a:defRPr/>
            </a:pPr>
            <a:fld id="{85F3EC9D-F4BE-4286-9DFA-A79B490C78AA}" type="datetimeFigureOut">
              <a:rPr lang="en-US"/>
              <a:pPr>
                <a:defRPr/>
              </a:pPr>
              <a:t>7/20/2022</a:t>
            </a:fld>
            <a:endParaRPr lang="en-US" dirty="0"/>
          </a:p>
        </p:txBody>
      </p:sp>
      <p:sp>
        <p:nvSpPr>
          <p:cNvPr id="4" name="Footer Placeholder 3">
            <a:extLst>
              <a:ext uri="{FF2B5EF4-FFF2-40B4-BE49-F238E27FC236}">
                <a16:creationId xmlns:a16="http://schemas.microsoft.com/office/drawing/2014/main" id="{3D721A9A-DAAC-4814-9C6E-B21AECD9A1DB}"/>
              </a:ext>
            </a:extLst>
          </p:cNvPr>
          <p:cNvSpPr>
            <a:spLocks noGrp="1"/>
          </p:cNvSpPr>
          <p:nvPr>
            <p:ph type="ftr" sz="quarter" idx="2"/>
          </p:nvPr>
        </p:nvSpPr>
        <p:spPr>
          <a:xfrm>
            <a:off x="0" y="8842375"/>
            <a:ext cx="3043238" cy="465138"/>
          </a:xfrm>
          <a:prstGeom prst="rect">
            <a:avLst/>
          </a:prstGeom>
        </p:spPr>
        <p:txBody>
          <a:bodyPr vert="horz" lIns="88262" tIns="44131" rIns="88262" bIns="44131" rtlCol="0" anchor="b"/>
          <a:lstStyle>
            <a:lvl1pPr algn="l"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24DD6EE6-35BE-44A8-8083-CFCBB272C7CD}"/>
              </a:ext>
            </a:extLst>
          </p:cNvPr>
          <p:cNvSpPr>
            <a:spLocks noGrp="1"/>
          </p:cNvSpPr>
          <p:nvPr>
            <p:ph type="sldNum" sz="quarter" idx="3"/>
          </p:nvPr>
        </p:nvSpPr>
        <p:spPr>
          <a:xfrm>
            <a:off x="3978275" y="8842375"/>
            <a:ext cx="3043238" cy="465138"/>
          </a:xfrm>
          <a:prstGeom prst="rect">
            <a:avLst/>
          </a:prstGeom>
        </p:spPr>
        <p:txBody>
          <a:bodyPr vert="horz" wrap="square" lIns="88262" tIns="44131" rIns="88262" bIns="44131" numCol="1" anchor="b" anchorCtr="0" compatLnSpc="1">
            <a:prstTxWarp prst="textNoShape">
              <a:avLst/>
            </a:prstTxWarp>
          </a:bodyPr>
          <a:lstStyle>
            <a:lvl1pPr algn="r" eaLnBrk="1" hangingPunct="1">
              <a:defRPr sz="1200"/>
            </a:lvl1pPr>
          </a:lstStyle>
          <a:p>
            <a:pPr>
              <a:defRPr/>
            </a:pPr>
            <a:fld id="{5712B97D-E0F7-4C6D-9038-33F4DD5293E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9BC8D1-B4F6-4FB1-A74F-3E3B3117AF8A}"/>
              </a:ext>
            </a:extLst>
          </p:cNvPr>
          <p:cNvSpPr>
            <a:spLocks noGrp="1"/>
          </p:cNvSpPr>
          <p:nvPr>
            <p:ph type="hdr" sz="quarter"/>
          </p:nvPr>
        </p:nvSpPr>
        <p:spPr>
          <a:xfrm>
            <a:off x="0" y="0"/>
            <a:ext cx="3043238" cy="465138"/>
          </a:xfrm>
          <a:prstGeom prst="rect">
            <a:avLst/>
          </a:prstGeom>
        </p:spPr>
        <p:txBody>
          <a:bodyPr vert="horz" lIns="93303" tIns="46651" rIns="93303" bIns="4665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A3FFE123-86DA-4080-816F-292FCC387190}"/>
              </a:ext>
            </a:extLst>
          </p:cNvPr>
          <p:cNvSpPr>
            <a:spLocks noGrp="1"/>
          </p:cNvSpPr>
          <p:nvPr>
            <p:ph type="dt" idx="1"/>
          </p:nvPr>
        </p:nvSpPr>
        <p:spPr>
          <a:xfrm>
            <a:off x="3978275" y="0"/>
            <a:ext cx="3043238" cy="465138"/>
          </a:xfrm>
          <a:prstGeom prst="rect">
            <a:avLst/>
          </a:prstGeom>
        </p:spPr>
        <p:txBody>
          <a:bodyPr vert="horz" lIns="93303" tIns="46651" rIns="93303" bIns="46651" rtlCol="0"/>
          <a:lstStyle>
            <a:lvl1pPr algn="r" eaLnBrk="1" fontAlgn="auto" hangingPunct="1">
              <a:spcBef>
                <a:spcPts val="0"/>
              </a:spcBef>
              <a:spcAft>
                <a:spcPts val="0"/>
              </a:spcAft>
              <a:defRPr sz="1300">
                <a:latin typeface="+mn-lt"/>
              </a:defRPr>
            </a:lvl1pPr>
          </a:lstStyle>
          <a:p>
            <a:pPr>
              <a:defRPr/>
            </a:pPr>
            <a:fld id="{B16C3473-EFD7-44A7-8001-4ADD2056D364}" type="datetimeFigureOut">
              <a:rPr lang="en-US"/>
              <a:pPr>
                <a:defRPr/>
              </a:pPr>
              <a:t>7/20/2022</a:t>
            </a:fld>
            <a:endParaRPr lang="en-US" dirty="0"/>
          </a:p>
        </p:txBody>
      </p:sp>
      <p:sp>
        <p:nvSpPr>
          <p:cNvPr id="4" name="Slide Image Placeholder 3">
            <a:extLst>
              <a:ext uri="{FF2B5EF4-FFF2-40B4-BE49-F238E27FC236}">
                <a16:creationId xmlns:a16="http://schemas.microsoft.com/office/drawing/2014/main" id="{137D8CD3-3E5C-4C5C-8B3C-4D79937B958E}"/>
              </a:ext>
            </a:extLst>
          </p:cNvPr>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93303" tIns="46651" rIns="93303" bIns="46651" rtlCol="0" anchor="ctr"/>
          <a:lstStyle/>
          <a:p>
            <a:pPr lvl="0"/>
            <a:endParaRPr lang="en-US" noProof="0" dirty="0"/>
          </a:p>
        </p:txBody>
      </p:sp>
      <p:sp>
        <p:nvSpPr>
          <p:cNvPr id="5" name="Notes Placeholder 4">
            <a:extLst>
              <a:ext uri="{FF2B5EF4-FFF2-40B4-BE49-F238E27FC236}">
                <a16:creationId xmlns:a16="http://schemas.microsoft.com/office/drawing/2014/main" id="{8DBA3CA8-9165-49F6-AB75-784F0976F496}"/>
              </a:ext>
            </a:extLst>
          </p:cNvPr>
          <p:cNvSpPr>
            <a:spLocks noGrp="1"/>
          </p:cNvSpPr>
          <p:nvPr>
            <p:ph type="body" sz="quarter" idx="3"/>
          </p:nvPr>
        </p:nvSpPr>
        <p:spPr>
          <a:xfrm>
            <a:off x="703263" y="4422776"/>
            <a:ext cx="5616575" cy="4187825"/>
          </a:xfrm>
          <a:prstGeom prst="rect">
            <a:avLst/>
          </a:prstGeom>
        </p:spPr>
        <p:txBody>
          <a:bodyPr vert="horz" lIns="93303" tIns="46651" rIns="93303" bIns="4665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2A02E18-983D-4C5E-8619-C0492677E9CC}"/>
              </a:ext>
            </a:extLst>
          </p:cNvPr>
          <p:cNvSpPr>
            <a:spLocks noGrp="1"/>
          </p:cNvSpPr>
          <p:nvPr>
            <p:ph type="ftr" sz="quarter" idx="4"/>
          </p:nvPr>
        </p:nvSpPr>
        <p:spPr>
          <a:xfrm>
            <a:off x="0" y="8842375"/>
            <a:ext cx="3043238" cy="465138"/>
          </a:xfrm>
          <a:prstGeom prst="rect">
            <a:avLst/>
          </a:prstGeom>
        </p:spPr>
        <p:txBody>
          <a:bodyPr vert="horz" lIns="93303" tIns="46651" rIns="93303" bIns="4665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EEC2DD2-7A37-492C-BCBB-07B4C0AF919F}"/>
              </a:ext>
            </a:extLst>
          </p:cNvPr>
          <p:cNvSpPr>
            <a:spLocks noGrp="1"/>
          </p:cNvSpPr>
          <p:nvPr>
            <p:ph type="sldNum" sz="quarter" idx="5"/>
          </p:nvPr>
        </p:nvSpPr>
        <p:spPr>
          <a:xfrm>
            <a:off x="3978275" y="8842375"/>
            <a:ext cx="3043238" cy="465138"/>
          </a:xfrm>
          <a:prstGeom prst="rect">
            <a:avLst/>
          </a:prstGeom>
        </p:spPr>
        <p:txBody>
          <a:bodyPr vert="horz" wrap="square" lIns="93303" tIns="46651" rIns="93303" bIns="4665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433630D-5339-4E3E-97D2-862443F25FF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be labeled IM PRIM… This section will be labeled NCI Survey</a:t>
            </a:r>
          </a:p>
        </p:txBody>
      </p:sp>
      <p:sp>
        <p:nvSpPr>
          <p:cNvPr id="4" name="Slide Number Placeholder 3"/>
          <p:cNvSpPr>
            <a:spLocks noGrp="1"/>
          </p:cNvSpPr>
          <p:nvPr>
            <p:ph type="sldNum" sz="quarter" idx="10"/>
          </p:nvPr>
        </p:nvSpPr>
        <p:spPr/>
        <p:txBody>
          <a:bodyPr/>
          <a:lstStyle/>
          <a:p>
            <a:pPr>
              <a:defRPr/>
            </a:pPr>
            <a:fld id="{4433630D-5339-4E3E-97D2-862443F25FF4}" type="slidenum">
              <a:rPr lang="en-US" altLang="en-US" smtClean="0"/>
              <a:pPr>
                <a:defRPr/>
              </a:pPr>
              <a:t>4</a:t>
            </a:fld>
            <a:endParaRPr lang="en-US" altLang="en-US" dirty="0"/>
          </a:p>
        </p:txBody>
      </p:sp>
    </p:spTree>
    <p:extLst>
      <p:ext uri="{BB962C8B-B14F-4D97-AF65-F5344CB8AC3E}">
        <p14:creationId xmlns:p14="http://schemas.microsoft.com/office/powerpoint/2010/main" val="404411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hours emergency numbers will be called for the provider and SCO.</a:t>
            </a:r>
          </a:p>
        </p:txBody>
      </p:sp>
      <p:sp>
        <p:nvSpPr>
          <p:cNvPr id="4" name="Slide Number Placeholder 3"/>
          <p:cNvSpPr>
            <a:spLocks noGrp="1"/>
          </p:cNvSpPr>
          <p:nvPr>
            <p:ph type="sldNum" sz="quarter" idx="10"/>
          </p:nvPr>
        </p:nvSpPr>
        <p:spPr/>
        <p:txBody>
          <a:bodyPr/>
          <a:lstStyle/>
          <a:p>
            <a:pPr>
              <a:defRPr/>
            </a:pPr>
            <a:fld id="{4433630D-5339-4E3E-97D2-862443F25FF4}" type="slidenum">
              <a:rPr lang="en-US" altLang="en-US" smtClean="0"/>
              <a:pPr>
                <a:defRPr/>
              </a:pPr>
              <a:t>25</a:t>
            </a:fld>
            <a:endParaRPr lang="en-US" altLang="en-US" dirty="0"/>
          </a:p>
        </p:txBody>
      </p:sp>
    </p:spTree>
    <p:extLst>
      <p:ext uri="{BB962C8B-B14F-4D97-AF65-F5344CB8AC3E}">
        <p14:creationId xmlns:p14="http://schemas.microsoft.com/office/powerpoint/2010/main" val="411772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0566194-9353-4E53-873F-5CCAC3F0CA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29F3662-59F0-495C-9FB3-E26A137214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E2C367C4-DA73-43DC-9D2E-14B2302E0D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75" indent="-290484">
              <a:spcBef>
                <a:spcPct val="30000"/>
              </a:spcBef>
              <a:defRPr sz="1200">
                <a:solidFill>
                  <a:schemeClr val="tx1"/>
                </a:solidFill>
                <a:latin typeface="Calibri" panose="020F0502020204030204" pitchFamily="34" charset="0"/>
              </a:defRPr>
            </a:lvl2pPr>
            <a:lvl3pPr marL="1165108" indent="-231752">
              <a:spcBef>
                <a:spcPct val="30000"/>
              </a:spcBef>
              <a:defRPr sz="1200">
                <a:solidFill>
                  <a:schemeClr val="tx1"/>
                </a:solidFill>
                <a:latin typeface="Calibri" panose="020F0502020204030204" pitchFamily="34" charset="0"/>
              </a:defRPr>
            </a:lvl3pPr>
            <a:lvl4pPr marL="1631786" indent="-231752">
              <a:spcBef>
                <a:spcPct val="30000"/>
              </a:spcBef>
              <a:defRPr sz="1200">
                <a:solidFill>
                  <a:schemeClr val="tx1"/>
                </a:solidFill>
                <a:latin typeface="Calibri" panose="020F0502020204030204" pitchFamily="34" charset="0"/>
              </a:defRPr>
            </a:lvl4pPr>
            <a:lvl5pPr marL="2098465" indent="-231752">
              <a:spcBef>
                <a:spcPct val="30000"/>
              </a:spcBef>
              <a:defRPr sz="1200">
                <a:solidFill>
                  <a:schemeClr val="tx1"/>
                </a:solidFill>
                <a:latin typeface="Calibri" panose="020F0502020204030204" pitchFamily="34" charset="0"/>
              </a:defRPr>
            </a:lvl5pPr>
            <a:lvl6pPr marL="2555619" indent="-231752" eaLnBrk="0" fontAlgn="base" hangingPunct="0">
              <a:spcBef>
                <a:spcPct val="30000"/>
              </a:spcBef>
              <a:spcAft>
                <a:spcPct val="0"/>
              </a:spcAft>
              <a:defRPr sz="1200">
                <a:solidFill>
                  <a:schemeClr val="tx1"/>
                </a:solidFill>
                <a:latin typeface="Calibri" panose="020F0502020204030204" pitchFamily="34" charset="0"/>
              </a:defRPr>
            </a:lvl6pPr>
            <a:lvl7pPr marL="3012774" indent="-231752" eaLnBrk="0" fontAlgn="base" hangingPunct="0">
              <a:spcBef>
                <a:spcPct val="30000"/>
              </a:spcBef>
              <a:spcAft>
                <a:spcPct val="0"/>
              </a:spcAft>
              <a:defRPr sz="1200">
                <a:solidFill>
                  <a:schemeClr val="tx1"/>
                </a:solidFill>
                <a:latin typeface="Calibri" panose="020F0502020204030204" pitchFamily="34" charset="0"/>
              </a:defRPr>
            </a:lvl7pPr>
            <a:lvl8pPr marL="3469928" indent="-231752" eaLnBrk="0" fontAlgn="base" hangingPunct="0">
              <a:spcBef>
                <a:spcPct val="30000"/>
              </a:spcBef>
              <a:spcAft>
                <a:spcPct val="0"/>
              </a:spcAft>
              <a:defRPr sz="1200">
                <a:solidFill>
                  <a:schemeClr val="tx1"/>
                </a:solidFill>
                <a:latin typeface="Calibri" panose="020F0502020204030204" pitchFamily="34" charset="0"/>
              </a:defRPr>
            </a:lvl8pPr>
            <a:lvl9pPr marL="3927082" indent="-2317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E3899F-A40F-48AC-B206-67CA4FD0DCB0}" type="slidenum">
              <a:rPr lang="en-US" altLang="en-US" sz="1300"/>
              <a:pPr>
                <a:spcBef>
                  <a:spcPct val="0"/>
                </a:spcBef>
              </a:pPr>
              <a:t>32</a:t>
            </a:fld>
            <a:endParaRPr lang="en-US" alt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ltLang="en-US" dirty="0"/>
              <a:t>Make it more meaningful to SCO…look at EDE section specific to SCO </a:t>
            </a:r>
            <a:r>
              <a:rPr lang="en-US" altLang="en-US" dirty="0">
                <a:sym typeface="Wingdings" panose="05000000000000000000" pitchFamily="2" charset="2"/>
              </a:rPr>
              <a:t>  break out the questions.  Check out the historical piece…new slide…PBE will pull data / graph.</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4433630D-5339-4E3E-97D2-862443F25FF4}" type="slidenum">
              <a:rPr lang="en-US" altLang="en-US" smtClean="0"/>
              <a:pPr>
                <a:defRPr/>
              </a:pPr>
              <a:t>36</a:t>
            </a:fld>
            <a:endParaRPr lang="en-US" altLang="en-US" dirty="0"/>
          </a:p>
        </p:txBody>
      </p:sp>
    </p:spTree>
    <p:extLst>
      <p:ext uri="{BB962C8B-B14F-4D97-AF65-F5344CB8AC3E}">
        <p14:creationId xmlns:p14="http://schemas.microsoft.com/office/powerpoint/2010/main" val="303885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B1522F8-908C-4E10-B16E-A6BA2065D4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51D93F5-F2D8-4F84-95F2-C762647DF5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3252" name="Slide Number Placeholder 3">
            <a:extLst>
              <a:ext uri="{FF2B5EF4-FFF2-40B4-BE49-F238E27FC236}">
                <a16:creationId xmlns:a16="http://schemas.microsoft.com/office/drawing/2014/main" id="{0256C5F0-66B9-43F1-842A-13101E409A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75" indent="-290484">
              <a:spcBef>
                <a:spcPct val="30000"/>
              </a:spcBef>
              <a:defRPr sz="1200">
                <a:solidFill>
                  <a:schemeClr val="tx1"/>
                </a:solidFill>
                <a:latin typeface="Calibri" panose="020F0502020204030204" pitchFamily="34" charset="0"/>
              </a:defRPr>
            </a:lvl2pPr>
            <a:lvl3pPr marL="1165108" indent="-231752">
              <a:spcBef>
                <a:spcPct val="30000"/>
              </a:spcBef>
              <a:defRPr sz="1200">
                <a:solidFill>
                  <a:schemeClr val="tx1"/>
                </a:solidFill>
                <a:latin typeface="Calibri" panose="020F0502020204030204" pitchFamily="34" charset="0"/>
              </a:defRPr>
            </a:lvl3pPr>
            <a:lvl4pPr marL="1631786" indent="-231752">
              <a:spcBef>
                <a:spcPct val="30000"/>
              </a:spcBef>
              <a:defRPr sz="1200">
                <a:solidFill>
                  <a:schemeClr val="tx1"/>
                </a:solidFill>
                <a:latin typeface="Calibri" panose="020F0502020204030204" pitchFamily="34" charset="0"/>
              </a:defRPr>
            </a:lvl4pPr>
            <a:lvl5pPr marL="2098465" indent="-231752">
              <a:spcBef>
                <a:spcPct val="30000"/>
              </a:spcBef>
              <a:defRPr sz="1200">
                <a:solidFill>
                  <a:schemeClr val="tx1"/>
                </a:solidFill>
                <a:latin typeface="Calibri" panose="020F0502020204030204" pitchFamily="34" charset="0"/>
              </a:defRPr>
            </a:lvl5pPr>
            <a:lvl6pPr marL="2555619" indent="-231752" eaLnBrk="0" fontAlgn="base" hangingPunct="0">
              <a:spcBef>
                <a:spcPct val="30000"/>
              </a:spcBef>
              <a:spcAft>
                <a:spcPct val="0"/>
              </a:spcAft>
              <a:defRPr sz="1200">
                <a:solidFill>
                  <a:schemeClr val="tx1"/>
                </a:solidFill>
                <a:latin typeface="Calibri" panose="020F0502020204030204" pitchFamily="34" charset="0"/>
              </a:defRPr>
            </a:lvl6pPr>
            <a:lvl7pPr marL="3012774" indent="-231752" eaLnBrk="0" fontAlgn="base" hangingPunct="0">
              <a:spcBef>
                <a:spcPct val="30000"/>
              </a:spcBef>
              <a:spcAft>
                <a:spcPct val="0"/>
              </a:spcAft>
              <a:defRPr sz="1200">
                <a:solidFill>
                  <a:schemeClr val="tx1"/>
                </a:solidFill>
                <a:latin typeface="Calibri" panose="020F0502020204030204" pitchFamily="34" charset="0"/>
              </a:defRPr>
            </a:lvl7pPr>
            <a:lvl8pPr marL="3469928" indent="-231752" eaLnBrk="0" fontAlgn="base" hangingPunct="0">
              <a:spcBef>
                <a:spcPct val="30000"/>
              </a:spcBef>
              <a:spcAft>
                <a:spcPct val="0"/>
              </a:spcAft>
              <a:defRPr sz="1200">
                <a:solidFill>
                  <a:schemeClr val="tx1"/>
                </a:solidFill>
                <a:latin typeface="Calibri" panose="020F0502020204030204" pitchFamily="34" charset="0"/>
              </a:defRPr>
            </a:lvl8pPr>
            <a:lvl9pPr marL="3927082" indent="-2317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073933-12A6-41F9-88B6-2786604E2F7D}" type="slidenum">
              <a:rPr lang="en-US" altLang="en-US" sz="1300"/>
              <a:pPr>
                <a:spcBef>
                  <a:spcPct val="0"/>
                </a:spcBef>
              </a:pPr>
              <a:t>38</a:t>
            </a:fld>
            <a:endParaRPr lang="en-US" alt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a:extLst>
              <a:ext uri="{FF2B5EF4-FFF2-40B4-BE49-F238E27FC236}">
                <a16:creationId xmlns:a16="http://schemas.microsoft.com/office/drawing/2014/main" id="{A93656C2-3152-49AF-BFF4-E0AFEF601F43}"/>
              </a:ext>
            </a:extLst>
          </p:cNvPr>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9" name="Title 28"/>
          <p:cNvSpPr>
            <a:spLocks noGrp="1"/>
          </p:cNvSpPr>
          <p:nvPr>
            <p:ph type="ctrTitle"/>
          </p:nvPr>
        </p:nvSpPr>
        <p:spPr>
          <a:xfrm>
            <a:off x="381000" y="4853412"/>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3F2EC8DA-EDF1-447D-8BFB-2613304477F3}"/>
              </a:ext>
            </a:extLst>
          </p:cNvPr>
          <p:cNvSpPr>
            <a:spLocks noGrp="1"/>
          </p:cNvSpPr>
          <p:nvPr>
            <p:ph type="dt" sz="half" idx="10"/>
          </p:nvPr>
        </p:nvSpPr>
        <p:spPr/>
        <p:txBody>
          <a:bodyPr/>
          <a:lstStyle>
            <a:lvl1pPr>
              <a:defRPr/>
            </a:lvl1pPr>
          </a:lstStyle>
          <a:p>
            <a:pPr>
              <a:defRPr/>
            </a:pPr>
            <a:fld id="{DC580AEA-B0BA-4E5F-833C-E0A919E6FAFC}" type="datetime1">
              <a:rPr lang="en-US"/>
              <a:pPr>
                <a:defRPr/>
              </a:pPr>
              <a:t>7/20/2022</a:t>
            </a:fld>
            <a:endParaRPr lang="en-US" dirty="0"/>
          </a:p>
        </p:txBody>
      </p:sp>
      <p:sp>
        <p:nvSpPr>
          <p:cNvPr id="6" name="Footer Placeholder 1">
            <a:extLst>
              <a:ext uri="{FF2B5EF4-FFF2-40B4-BE49-F238E27FC236}">
                <a16:creationId xmlns:a16="http://schemas.microsoft.com/office/drawing/2014/main" id="{5BAA89FF-7F44-4DA8-AD03-39EFA95E3DF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14">
            <a:extLst>
              <a:ext uri="{FF2B5EF4-FFF2-40B4-BE49-F238E27FC236}">
                <a16:creationId xmlns:a16="http://schemas.microsoft.com/office/drawing/2014/main" id="{2D8F40F4-D8CA-4790-8204-CF7026F284BB}"/>
              </a:ext>
            </a:extLst>
          </p:cNvPr>
          <p:cNvSpPr>
            <a:spLocks noGrp="1"/>
          </p:cNvSpPr>
          <p:nvPr>
            <p:ph type="sldNum" sz="quarter" idx="12"/>
          </p:nvPr>
        </p:nvSpPr>
        <p:spPr>
          <a:xfrm>
            <a:off x="8229600" y="6473825"/>
            <a:ext cx="758825" cy="247650"/>
          </a:xfrm>
        </p:spPr>
        <p:txBody>
          <a:bodyPr/>
          <a:lstStyle>
            <a:lvl1pPr>
              <a:defRPr/>
            </a:lvl1pPr>
          </a:lstStyle>
          <a:p>
            <a:pPr>
              <a:defRPr/>
            </a:pPr>
            <a:fld id="{0E318C4F-581A-459B-B787-CE3522E37C3A}" type="slidenum">
              <a:rPr lang="en-US" altLang="en-US"/>
              <a:pPr>
                <a:defRPr/>
              </a:pPr>
              <a:t>‹#›</a:t>
            </a:fld>
            <a:endParaRPr lang="en-US" altLang="en-US" dirty="0"/>
          </a:p>
        </p:txBody>
      </p:sp>
    </p:spTree>
    <p:extLst>
      <p:ext uri="{BB962C8B-B14F-4D97-AF65-F5344CB8AC3E}">
        <p14:creationId xmlns:p14="http://schemas.microsoft.com/office/powerpoint/2010/main" val="203967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E6ACFFC2-7DDD-4919-A4E6-A7397A06E1D1}"/>
              </a:ext>
            </a:extLst>
          </p:cNvPr>
          <p:cNvSpPr>
            <a:spLocks noGrp="1"/>
          </p:cNvSpPr>
          <p:nvPr>
            <p:ph type="dt" sz="half" idx="10"/>
          </p:nvPr>
        </p:nvSpPr>
        <p:spPr/>
        <p:txBody>
          <a:bodyPr/>
          <a:lstStyle>
            <a:lvl1pPr>
              <a:defRPr/>
            </a:lvl1pPr>
          </a:lstStyle>
          <a:p>
            <a:pPr>
              <a:defRPr/>
            </a:pPr>
            <a:fld id="{2E0296EE-8228-4E01-ABED-748BFF37408C}" type="datetime1">
              <a:rPr lang="en-US"/>
              <a:pPr>
                <a:defRPr/>
              </a:pPr>
              <a:t>7/20/2022</a:t>
            </a:fld>
            <a:endParaRPr lang="en-US" dirty="0"/>
          </a:p>
        </p:txBody>
      </p:sp>
      <p:sp>
        <p:nvSpPr>
          <p:cNvPr id="5" name="Footer Placeholder 27">
            <a:extLst>
              <a:ext uri="{FF2B5EF4-FFF2-40B4-BE49-F238E27FC236}">
                <a16:creationId xmlns:a16="http://schemas.microsoft.com/office/drawing/2014/main" id="{DF5CC11A-4A48-415A-B00D-3B06A6E59D2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4">
            <a:extLst>
              <a:ext uri="{FF2B5EF4-FFF2-40B4-BE49-F238E27FC236}">
                <a16:creationId xmlns:a16="http://schemas.microsoft.com/office/drawing/2014/main" id="{F0467860-10B1-4D9B-A7DF-84D617EA5A60}"/>
              </a:ext>
            </a:extLst>
          </p:cNvPr>
          <p:cNvSpPr>
            <a:spLocks noGrp="1"/>
          </p:cNvSpPr>
          <p:nvPr>
            <p:ph type="sldNum" sz="quarter" idx="12"/>
          </p:nvPr>
        </p:nvSpPr>
        <p:spPr/>
        <p:txBody>
          <a:bodyPr/>
          <a:lstStyle>
            <a:lvl1pPr>
              <a:defRPr/>
            </a:lvl1pPr>
          </a:lstStyle>
          <a:p>
            <a:pPr>
              <a:defRPr/>
            </a:pPr>
            <a:fld id="{7EA0AE68-56E9-4C73-A4E4-17494F4DB2FA}" type="slidenum">
              <a:rPr lang="en-US" altLang="en-US"/>
              <a:pPr>
                <a:defRPr/>
              </a:pPr>
              <a:t>‹#›</a:t>
            </a:fld>
            <a:endParaRPr lang="en-US" altLang="en-US" dirty="0"/>
          </a:p>
        </p:txBody>
      </p:sp>
    </p:spTree>
    <p:extLst>
      <p:ext uri="{BB962C8B-B14F-4D97-AF65-F5344CB8AC3E}">
        <p14:creationId xmlns:p14="http://schemas.microsoft.com/office/powerpoint/2010/main" val="193945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7"/>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F91CC-1028-4873-B6E9-BAD782F62665}"/>
              </a:ext>
            </a:extLst>
          </p:cNvPr>
          <p:cNvSpPr>
            <a:spLocks noGrp="1"/>
          </p:cNvSpPr>
          <p:nvPr>
            <p:ph type="dt" sz="half" idx="10"/>
          </p:nvPr>
        </p:nvSpPr>
        <p:spPr/>
        <p:txBody>
          <a:bodyPr/>
          <a:lstStyle>
            <a:lvl1pPr>
              <a:defRPr/>
            </a:lvl1pPr>
          </a:lstStyle>
          <a:p>
            <a:pPr>
              <a:defRPr/>
            </a:pPr>
            <a:fld id="{4323EBB1-ADBB-47A3-B60A-C6BAF69FD046}" type="datetime1">
              <a:rPr lang="en-US"/>
              <a:pPr>
                <a:defRPr/>
              </a:pPr>
              <a:t>7/20/2022</a:t>
            </a:fld>
            <a:endParaRPr lang="en-US" dirty="0"/>
          </a:p>
        </p:txBody>
      </p:sp>
      <p:sp>
        <p:nvSpPr>
          <p:cNvPr id="5" name="Footer Placeholder 4">
            <a:extLst>
              <a:ext uri="{FF2B5EF4-FFF2-40B4-BE49-F238E27FC236}">
                <a16:creationId xmlns:a16="http://schemas.microsoft.com/office/drawing/2014/main" id="{1EDA17D9-C5A6-451F-9F74-6D14D947DA6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811260C-2D50-4818-8E15-34271C1D284E}"/>
              </a:ext>
            </a:extLst>
          </p:cNvPr>
          <p:cNvSpPr>
            <a:spLocks noGrp="1"/>
          </p:cNvSpPr>
          <p:nvPr>
            <p:ph type="sldNum" sz="quarter" idx="12"/>
          </p:nvPr>
        </p:nvSpPr>
        <p:spPr/>
        <p:txBody>
          <a:bodyPr/>
          <a:lstStyle>
            <a:lvl1pPr>
              <a:defRPr/>
            </a:lvl1pPr>
          </a:lstStyle>
          <a:p>
            <a:pPr>
              <a:defRPr/>
            </a:pPr>
            <a:fld id="{1C78E3B7-FA57-4FE0-9952-8872649FAB5B}" type="slidenum">
              <a:rPr lang="en-US" altLang="en-US"/>
              <a:pPr>
                <a:defRPr/>
              </a:pPr>
              <a:t>‹#›</a:t>
            </a:fld>
            <a:endParaRPr lang="en-US" altLang="en-US" dirty="0"/>
          </a:p>
        </p:txBody>
      </p:sp>
    </p:spTree>
    <p:extLst>
      <p:ext uri="{BB962C8B-B14F-4D97-AF65-F5344CB8AC3E}">
        <p14:creationId xmlns:p14="http://schemas.microsoft.com/office/powerpoint/2010/main" val="199501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06A392FE-50DE-4559-9A66-B935C6D3BB7A}"/>
              </a:ext>
            </a:extLst>
          </p:cNvPr>
          <p:cNvSpPr>
            <a:spLocks noGrp="1"/>
          </p:cNvSpPr>
          <p:nvPr>
            <p:ph type="dt" sz="half" idx="10"/>
          </p:nvPr>
        </p:nvSpPr>
        <p:spPr/>
        <p:txBody>
          <a:bodyPr/>
          <a:lstStyle>
            <a:lvl1pPr>
              <a:defRPr/>
            </a:lvl1pPr>
          </a:lstStyle>
          <a:p>
            <a:pPr>
              <a:defRPr/>
            </a:pPr>
            <a:fld id="{B16CF76F-3E68-4D0D-81F3-7DE518BCF56A}" type="datetime1">
              <a:rPr lang="en-US"/>
              <a:pPr>
                <a:defRPr/>
              </a:pPr>
              <a:t>7/20/2022</a:t>
            </a:fld>
            <a:endParaRPr lang="en-US" dirty="0"/>
          </a:p>
        </p:txBody>
      </p:sp>
      <p:sp>
        <p:nvSpPr>
          <p:cNvPr id="5" name="Footer Placeholder 18">
            <a:extLst>
              <a:ext uri="{FF2B5EF4-FFF2-40B4-BE49-F238E27FC236}">
                <a16:creationId xmlns:a16="http://schemas.microsoft.com/office/drawing/2014/main" id="{28027B1F-5061-4646-A1EB-14C331C998DC}"/>
              </a:ext>
            </a:extLst>
          </p:cNvPr>
          <p:cNvSpPr>
            <a:spLocks noGrp="1"/>
          </p:cNvSpPr>
          <p:nvPr>
            <p:ph type="ftr" sz="quarter" idx="11"/>
          </p:nvPr>
        </p:nvSpPr>
        <p:spPr>
          <a:xfrm>
            <a:off x="3581400" y="76200"/>
            <a:ext cx="2895600" cy="288925"/>
          </a:xfrm>
        </p:spPr>
        <p:txBody>
          <a:bodyPr/>
          <a:lstStyle>
            <a:lvl1pPr>
              <a:defRPr/>
            </a:lvl1pPr>
          </a:lstStyle>
          <a:p>
            <a:pPr>
              <a:defRPr/>
            </a:pPr>
            <a:endParaRPr lang="en-US" dirty="0"/>
          </a:p>
        </p:txBody>
      </p:sp>
      <p:sp>
        <p:nvSpPr>
          <p:cNvPr id="6" name="Slide Number Placeholder 15">
            <a:extLst>
              <a:ext uri="{FF2B5EF4-FFF2-40B4-BE49-F238E27FC236}">
                <a16:creationId xmlns:a16="http://schemas.microsoft.com/office/drawing/2014/main" id="{DE25F5B0-C7E2-42D1-837B-6B27E705A071}"/>
              </a:ext>
            </a:extLst>
          </p:cNvPr>
          <p:cNvSpPr>
            <a:spLocks noGrp="1"/>
          </p:cNvSpPr>
          <p:nvPr>
            <p:ph type="sldNum" sz="quarter" idx="12"/>
          </p:nvPr>
        </p:nvSpPr>
        <p:spPr>
          <a:xfrm>
            <a:off x="8229600" y="6473825"/>
            <a:ext cx="758825" cy="247650"/>
          </a:xfrm>
        </p:spPr>
        <p:txBody>
          <a:bodyPr/>
          <a:lstStyle>
            <a:lvl1pPr>
              <a:defRPr/>
            </a:lvl1pPr>
          </a:lstStyle>
          <a:p>
            <a:pPr>
              <a:defRPr/>
            </a:pPr>
            <a:fld id="{15700077-B94D-4380-803A-16386A0BD516}" type="slidenum">
              <a:rPr lang="en-US" altLang="en-US"/>
              <a:pPr>
                <a:defRPr/>
              </a:pPr>
              <a:t>‹#›</a:t>
            </a:fld>
            <a:endParaRPr lang="en-US" altLang="en-US" dirty="0"/>
          </a:p>
        </p:txBody>
      </p:sp>
    </p:spTree>
    <p:extLst>
      <p:ext uri="{BB962C8B-B14F-4D97-AF65-F5344CB8AC3E}">
        <p14:creationId xmlns:p14="http://schemas.microsoft.com/office/powerpoint/2010/main" val="242116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6">
            <a:extLst>
              <a:ext uri="{FF2B5EF4-FFF2-40B4-BE49-F238E27FC236}">
                <a16:creationId xmlns:a16="http://schemas.microsoft.com/office/drawing/2014/main" id="{6FA9AC49-C033-4D07-B07A-2CE1479BB768}"/>
              </a:ext>
            </a:extLst>
          </p:cNvPr>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2F4982C8-479D-4437-BE71-55E5CD659B99}"/>
              </a:ext>
            </a:extLst>
          </p:cNvPr>
          <p:cNvSpPr>
            <a:spLocks noGrp="1"/>
          </p:cNvSpPr>
          <p:nvPr>
            <p:ph type="dt" sz="half" idx="10"/>
          </p:nvPr>
        </p:nvSpPr>
        <p:spPr/>
        <p:txBody>
          <a:bodyPr/>
          <a:lstStyle>
            <a:lvl1pPr>
              <a:defRPr/>
            </a:lvl1pPr>
          </a:lstStyle>
          <a:p>
            <a:pPr>
              <a:defRPr/>
            </a:pPr>
            <a:fld id="{A7E1C1AC-EB73-4EEB-88A4-76ADB685749D}" type="datetime1">
              <a:rPr lang="en-US"/>
              <a:pPr>
                <a:defRPr/>
              </a:pPr>
              <a:t>7/20/2022</a:t>
            </a:fld>
            <a:endParaRPr lang="en-US" dirty="0"/>
          </a:p>
        </p:txBody>
      </p:sp>
      <p:sp>
        <p:nvSpPr>
          <p:cNvPr id="7" name="Footer Placeholder 10">
            <a:extLst>
              <a:ext uri="{FF2B5EF4-FFF2-40B4-BE49-F238E27FC236}">
                <a16:creationId xmlns:a16="http://schemas.microsoft.com/office/drawing/2014/main" id="{01B70946-2CC2-4CC5-9504-A755046254CC}"/>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15">
            <a:extLst>
              <a:ext uri="{FF2B5EF4-FFF2-40B4-BE49-F238E27FC236}">
                <a16:creationId xmlns:a16="http://schemas.microsoft.com/office/drawing/2014/main" id="{1EF0C26D-A15E-4ED2-A902-B326DA282322}"/>
              </a:ext>
            </a:extLst>
          </p:cNvPr>
          <p:cNvSpPr>
            <a:spLocks noGrp="1"/>
          </p:cNvSpPr>
          <p:nvPr>
            <p:ph type="sldNum" sz="quarter" idx="12"/>
          </p:nvPr>
        </p:nvSpPr>
        <p:spPr/>
        <p:txBody>
          <a:bodyPr/>
          <a:lstStyle>
            <a:lvl1pPr>
              <a:defRPr/>
            </a:lvl1pPr>
          </a:lstStyle>
          <a:p>
            <a:pPr>
              <a:defRPr/>
            </a:pPr>
            <a:fld id="{48523C70-5141-461D-81CC-17C4E0EB18DA}" type="slidenum">
              <a:rPr lang="en-US" altLang="en-US"/>
              <a:pPr>
                <a:defRPr/>
              </a:pPr>
              <a:t>‹#›</a:t>
            </a:fld>
            <a:endParaRPr lang="en-US" altLang="en-US" dirty="0"/>
          </a:p>
        </p:txBody>
      </p:sp>
    </p:spTree>
    <p:extLst>
      <p:ext uri="{BB962C8B-B14F-4D97-AF65-F5344CB8AC3E}">
        <p14:creationId xmlns:p14="http://schemas.microsoft.com/office/powerpoint/2010/main" val="3835444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B09AF866-6499-4633-8E33-4EB637FB95E6}"/>
              </a:ext>
            </a:extLst>
          </p:cNvPr>
          <p:cNvSpPr>
            <a:spLocks noGrp="1"/>
          </p:cNvSpPr>
          <p:nvPr>
            <p:ph type="dt" sz="half" idx="10"/>
          </p:nvPr>
        </p:nvSpPr>
        <p:spPr/>
        <p:txBody>
          <a:bodyPr/>
          <a:lstStyle>
            <a:lvl1pPr>
              <a:defRPr/>
            </a:lvl1pPr>
          </a:lstStyle>
          <a:p>
            <a:pPr>
              <a:defRPr/>
            </a:pPr>
            <a:fld id="{C71269EC-AD16-4EF7-BDA8-C0F3B4489D5F}" type="datetime1">
              <a:rPr lang="en-US"/>
              <a:pPr>
                <a:defRPr/>
              </a:pPr>
              <a:t>7/20/2022</a:t>
            </a:fld>
            <a:endParaRPr lang="en-US" dirty="0"/>
          </a:p>
        </p:txBody>
      </p:sp>
      <p:sp>
        <p:nvSpPr>
          <p:cNvPr id="6" name="Footer Placeholder 27">
            <a:extLst>
              <a:ext uri="{FF2B5EF4-FFF2-40B4-BE49-F238E27FC236}">
                <a16:creationId xmlns:a16="http://schemas.microsoft.com/office/drawing/2014/main" id="{FBC7D077-CE0A-476F-8041-4CFE5EDDE1E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872628B6-1447-474E-BD0D-FE0451B4BD94}"/>
              </a:ext>
            </a:extLst>
          </p:cNvPr>
          <p:cNvSpPr>
            <a:spLocks noGrp="1"/>
          </p:cNvSpPr>
          <p:nvPr>
            <p:ph type="sldNum" sz="quarter" idx="12"/>
          </p:nvPr>
        </p:nvSpPr>
        <p:spPr/>
        <p:txBody>
          <a:bodyPr/>
          <a:lstStyle>
            <a:lvl1pPr>
              <a:defRPr/>
            </a:lvl1pPr>
          </a:lstStyle>
          <a:p>
            <a:pPr>
              <a:defRPr/>
            </a:pPr>
            <a:fld id="{BFC87321-8DE1-40BC-9CFE-FFA347C76D4D}" type="slidenum">
              <a:rPr lang="en-US" altLang="en-US"/>
              <a:pPr>
                <a:defRPr/>
              </a:pPr>
              <a:t>‹#›</a:t>
            </a:fld>
            <a:endParaRPr lang="en-US" altLang="en-US" dirty="0"/>
          </a:p>
        </p:txBody>
      </p:sp>
    </p:spTree>
    <p:extLst>
      <p:ext uri="{BB962C8B-B14F-4D97-AF65-F5344CB8AC3E}">
        <p14:creationId xmlns:p14="http://schemas.microsoft.com/office/powerpoint/2010/main" val="38677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a:extLst>
              <a:ext uri="{FF2B5EF4-FFF2-40B4-BE49-F238E27FC236}">
                <a16:creationId xmlns:a16="http://schemas.microsoft.com/office/drawing/2014/main" id="{F1313C36-39DA-4E1A-B0D6-7E73287D99E9}"/>
              </a:ext>
            </a:extLst>
          </p:cNvPr>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9" name="Title 28"/>
          <p:cNvSpPr>
            <a:spLocks noGrp="1"/>
          </p:cNvSpPr>
          <p:nvPr>
            <p:ph type="title"/>
          </p:nvPr>
        </p:nvSpPr>
        <p:spPr>
          <a:xfrm>
            <a:off x="304800" y="5410201"/>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5AC03DC2-C0C3-47C8-979B-B0D47A1D1D65}"/>
              </a:ext>
            </a:extLst>
          </p:cNvPr>
          <p:cNvSpPr>
            <a:spLocks noGrp="1"/>
          </p:cNvSpPr>
          <p:nvPr>
            <p:ph type="dt" sz="half" idx="10"/>
          </p:nvPr>
        </p:nvSpPr>
        <p:spPr/>
        <p:txBody>
          <a:bodyPr/>
          <a:lstStyle>
            <a:lvl1pPr>
              <a:defRPr/>
            </a:lvl1pPr>
          </a:lstStyle>
          <a:p>
            <a:pPr>
              <a:defRPr/>
            </a:pPr>
            <a:fld id="{DCFFC77B-5583-4425-8E27-5B38D9B281A4}" type="datetime1">
              <a:rPr lang="en-US"/>
              <a:pPr>
                <a:defRPr/>
              </a:pPr>
              <a:t>7/20/2022</a:t>
            </a:fld>
            <a:endParaRPr lang="en-US" dirty="0"/>
          </a:p>
        </p:txBody>
      </p:sp>
      <p:sp>
        <p:nvSpPr>
          <p:cNvPr id="9" name="Footer Placeholder 5">
            <a:extLst>
              <a:ext uri="{FF2B5EF4-FFF2-40B4-BE49-F238E27FC236}">
                <a16:creationId xmlns:a16="http://schemas.microsoft.com/office/drawing/2014/main" id="{BABFD74A-CFF5-4FD7-B32E-E55B3616A68B}"/>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12206C45-1B51-45D5-A53F-6E35971424BB}"/>
              </a:ext>
            </a:extLst>
          </p:cNvPr>
          <p:cNvSpPr>
            <a:spLocks noGrp="1"/>
          </p:cNvSpPr>
          <p:nvPr>
            <p:ph type="sldNum" sz="quarter" idx="12"/>
          </p:nvPr>
        </p:nvSpPr>
        <p:spPr>
          <a:xfrm>
            <a:off x="8229600" y="6477000"/>
            <a:ext cx="762000" cy="247650"/>
          </a:xfrm>
        </p:spPr>
        <p:txBody>
          <a:bodyPr/>
          <a:lstStyle>
            <a:lvl1pPr>
              <a:defRPr/>
            </a:lvl1pPr>
          </a:lstStyle>
          <a:p>
            <a:pPr>
              <a:defRPr/>
            </a:pPr>
            <a:fld id="{EDFC823B-0913-469A-A534-EE7098A88AF7}" type="slidenum">
              <a:rPr lang="en-US" altLang="en-US"/>
              <a:pPr>
                <a:defRPr/>
              </a:pPr>
              <a:t>‹#›</a:t>
            </a:fld>
            <a:endParaRPr lang="en-US" altLang="en-US" dirty="0"/>
          </a:p>
        </p:txBody>
      </p:sp>
    </p:spTree>
    <p:extLst>
      <p:ext uri="{BB962C8B-B14F-4D97-AF65-F5344CB8AC3E}">
        <p14:creationId xmlns:p14="http://schemas.microsoft.com/office/powerpoint/2010/main" val="274833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2FE929E2-7323-4E32-B7DE-DD78A3A64C1E}"/>
              </a:ext>
            </a:extLst>
          </p:cNvPr>
          <p:cNvSpPr>
            <a:spLocks noGrp="1"/>
          </p:cNvSpPr>
          <p:nvPr>
            <p:ph type="dt" sz="half" idx="10"/>
          </p:nvPr>
        </p:nvSpPr>
        <p:spPr/>
        <p:txBody>
          <a:bodyPr/>
          <a:lstStyle>
            <a:lvl1pPr>
              <a:defRPr/>
            </a:lvl1pPr>
          </a:lstStyle>
          <a:p>
            <a:pPr>
              <a:defRPr/>
            </a:pPr>
            <a:fld id="{AFFC947F-2F85-495A-805B-B0DE412CF6BC}" type="datetime1">
              <a:rPr lang="en-US"/>
              <a:pPr>
                <a:defRPr/>
              </a:pPr>
              <a:t>7/20/2022</a:t>
            </a:fld>
            <a:endParaRPr lang="en-US" dirty="0"/>
          </a:p>
        </p:txBody>
      </p:sp>
      <p:sp>
        <p:nvSpPr>
          <p:cNvPr id="4" name="Footer Placeholder 27">
            <a:extLst>
              <a:ext uri="{FF2B5EF4-FFF2-40B4-BE49-F238E27FC236}">
                <a16:creationId xmlns:a16="http://schemas.microsoft.com/office/drawing/2014/main" id="{40872DD2-1968-4EE2-9B03-15A1A076D78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CA2E41F8-7BA6-43AB-84DC-592D0D8996D5}"/>
              </a:ext>
            </a:extLst>
          </p:cNvPr>
          <p:cNvSpPr>
            <a:spLocks noGrp="1"/>
          </p:cNvSpPr>
          <p:nvPr>
            <p:ph type="sldNum" sz="quarter" idx="12"/>
          </p:nvPr>
        </p:nvSpPr>
        <p:spPr/>
        <p:txBody>
          <a:bodyPr/>
          <a:lstStyle>
            <a:lvl1pPr>
              <a:defRPr/>
            </a:lvl1pPr>
          </a:lstStyle>
          <a:p>
            <a:pPr>
              <a:defRPr/>
            </a:pPr>
            <a:fld id="{B4093317-EBE5-4659-921B-19A0582803B0}" type="slidenum">
              <a:rPr lang="en-US" altLang="en-US"/>
              <a:pPr>
                <a:defRPr/>
              </a:pPr>
              <a:t>‹#›</a:t>
            </a:fld>
            <a:endParaRPr lang="en-US" altLang="en-US" dirty="0"/>
          </a:p>
        </p:txBody>
      </p:sp>
    </p:spTree>
    <p:extLst>
      <p:ext uri="{BB962C8B-B14F-4D97-AF65-F5344CB8AC3E}">
        <p14:creationId xmlns:p14="http://schemas.microsoft.com/office/powerpoint/2010/main" val="6409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664D02FE-BE16-4FD2-A1F9-E9800D32C0FB}"/>
              </a:ext>
            </a:extLst>
          </p:cNvPr>
          <p:cNvSpPr>
            <a:spLocks noGrp="1"/>
          </p:cNvSpPr>
          <p:nvPr>
            <p:ph type="dt" sz="half" idx="10"/>
          </p:nvPr>
        </p:nvSpPr>
        <p:spPr/>
        <p:txBody>
          <a:bodyPr/>
          <a:lstStyle>
            <a:lvl1pPr>
              <a:defRPr/>
            </a:lvl1pPr>
          </a:lstStyle>
          <a:p>
            <a:pPr>
              <a:defRPr/>
            </a:pPr>
            <a:fld id="{5BD67846-2626-4633-9CB9-CEC23FDCC60D}" type="datetime1">
              <a:rPr lang="en-US"/>
              <a:pPr>
                <a:defRPr/>
              </a:pPr>
              <a:t>7/20/2022</a:t>
            </a:fld>
            <a:endParaRPr lang="en-US" dirty="0"/>
          </a:p>
        </p:txBody>
      </p:sp>
      <p:sp>
        <p:nvSpPr>
          <p:cNvPr id="3" name="Footer Placeholder 23">
            <a:extLst>
              <a:ext uri="{FF2B5EF4-FFF2-40B4-BE49-F238E27FC236}">
                <a16:creationId xmlns:a16="http://schemas.microsoft.com/office/drawing/2014/main" id="{5AFF155B-C884-4D70-B3B6-F31274BEBB4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6">
            <a:extLst>
              <a:ext uri="{FF2B5EF4-FFF2-40B4-BE49-F238E27FC236}">
                <a16:creationId xmlns:a16="http://schemas.microsoft.com/office/drawing/2014/main" id="{2A90FC52-85A6-408A-90D9-EECC2E76E22F}"/>
              </a:ext>
            </a:extLst>
          </p:cNvPr>
          <p:cNvSpPr>
            <a:spLocks noGrp="1"/>
          </p:cNvSpPr>
          <p:nvPr>
            <p:ph type="sldNum" sz="quarter" idx="12"/>
          </p:nvPr>
        </p:nvSpPr>
        <p:spPr/>
        <p:txBody>
          <a:bodyPr/>
          <a:lstStyle>
            <a:lvl1pPr>
              <a:defRPr/>
            </a:lvl1pPr>
          </a:lstStyle>
          <a:p>
            <a:pPr>
              <a:defRPr/>
            </a:pPr>
            <a:fld id="{79129E95-1E72-40F3-93DE-16B2F9A04C0D}" type="slidenum">
              <a:rPr lang="en-US" altLang="en-US"/>
              <a:pPr>
                <a:defRPr/>
              </a:pPr>
              <a:t>‹#›</a:t>
            </a:fld>
            <a:endParaRPr lang="en-US" altLang="en-US" dirty="0"/>
          </a:p>
        </p:txBody>
      </p:sp>
    </p:spTree>
    <p:extLst>
      <p:ext uri="{BB962C8B-B14F-4D97-AF65-F5344CB8AC3E}">
        <p14:creationId xmlns:p14="http://schemas.microsoft.com/office/powerpoint/2010/main" val="283895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a:extLst>
              <a:ext uri="{FF2B5EF4-FFF2-40B4-BE49-F238E27FC236}">
                <a16:creationId xmlns:a16="http://schemas.microsoft.com/office/drawing/2014/main" id="{FBEDCA8B-4EAF-4A63-A8BD-0FEAB4256A12}"/>
              </a:ext>
            </a:extLst>
          </p:cNvPr>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2" name="Title 11"/>
          <p:cNvSpPr>
            <a:spLocks noGrp="1"/>
          </p:cNvSpPr>
          <p:nvPr>
            <p:ph type="title"/>
          </p:nvPr>
        </p:nvSpPr>
        <p:spPr>
          <a:xfrm>
            <a:off x="457200" y="5486401"/>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6606DEA3-41CD-4618-A55E-4C5A1E809D66}"/>
              </a:ext>
            </a:extLst>
          </p:cNvPr>
          <p:cNvSpPr>
            <a:spLocks noGrp="1"/>
          </p:cNvSpPr>
          <p:nvPr>
            <p:ph type="dt" sz="half" idx="10"/>
          </p:nvPr>
        </p:nvSpPr>
        <p:spPr/>
        <p:txBody>
          <a:bodyPr/>
          <a:lstStyle>
            <a:lvl1pPr>
              <a:defRPr/>
            </a:lvl1pPr>
          </a:lstStyle>
          <a:p>
            <a:pPr>
              <a:defRPr/>
            </a:pPr>
            <a:fld id="{40F6C2C8-2F6C-4A41-B01F-AE5C46A51184}" type="datetime1">
              <a:rPr lang="en-US"/>
              <a:pPr>
                <a:defRPr/>
              </a:pPr>
              <a:t>7/20/2022</a:t>
            </a:fld>
            <a:endParaRPr lang="en-US" dirty="0"/>
          </a:p>
        </p:txBody>
      </p:sp>
      <p:sp>
        <p:nvSpPr>
          <p:cNvPr id="7" name="Footer Placeholder 28">
            <a:extLst>
              <a:ext uri="{FF2B5EF4-FFF2-40B4-BE49-F238E27FC236}">
                <a16:creationId xmlns:a16="http://schemas.microsoft.com/office/drawing/2014/main" id="{2176510C-A449-4DD5-99A2-5D901D56F1C6}"/>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59AEAE5B-604C-4E05-A5A5-A2A750F317C0}"/>
              </a:ext>
            </a:extLst>
          </p:cNvPr>
          <p:cNvSpPr>
            <a:spLocks noGrp="1"/>
          </p:cNvSpPr>
          <p:nvPr>
            <p:ph type="sldNum" sz="quarter" idx="12"/>
          </p:nvPr>
        </p:nvSpPr>
        <p:spPr/>
        <p:txBody>
          <a:bodyPr/>
          <a:lstStyle>
            <a:lvl1pPr>
              <a:defRPr/>
            </a:lvl1pPr>
          </a:lstStyle>
          <a:p>
            <a:pPr>
              <a:defRPr/>
            </a:pPr>
            <a:fld id="{48ADBE9C-E9A5-426D-85FC-849E8EC2B603}" type="slidenum">
              <a:rPr lang="en-US" altLang="en-US"/>
              <a:pPr>
                <a:defRPr/>
              </a:pPr>
              <a:t>‹#›</a:t>
            </a:fld>
            <a:endParaRPr lang="en-US" altLang="en-US" dirty="0"/>
          </a:p>
        </p:txBody>
      </p:sp>
    </p:spTree>
    <p:extLst>
      <p:ext uri="{BB962C8B-B14F-4D97-AF65-F5344CB8AC3E}">
        <p14:creationId xmlns:p14="http://schemas.microsoft.com/office/powerpoint/2010/main" val="243603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D9FEF1D0-508B-4C54-AC59-F50A0075EE6A}"/>
              </a:ext>
            </a:extLst>
          </p:cNvPr>
          <p:cNvSpPr>
            <a:spLocks noGrp="1"/>
          </p:cNvSpPr>
          <p:nvPr>
            <p:ph type="dt" sz="half" idx="10"/>
          </p:nvPr>
        </p:nvSpPr>
        <p:spPr/>
        <p:txBody>
          <a:bodyPr/>
          <a:lstStyle>
            <a:lvl1pPr>
              <a:defRPr/>
            </a:lvl1pPr>
          </a:lstStyle>
          <a:p>
            <a:pPr>
              <a:defRPr/>
            </a:pPr>
            <a:fld id="{02DF3E3B-D40C-402C-B268-1B7AA1EE5CB1}" type="datetime1">
              <a:rPr lang="en-US"/>
              <a:pPr>
                <a:defRPr/>
              </a:pPr>
              <a:t>7/20/2022</a:t>
            </a:fld>
            <a:endParaRPr lang="en-US" dirty="0"/>
          </a:p>
        </p:txBody>
      </p:sp>
      <p:sp>
        <p:nvSpPr>
          <p:cNvPr id="6" name="Footer Placeholder 4">
            <a:extLst>
              <a:ext uri="{FF2B5EF4-FFF2-40B4-BE49-F238E27FC236}">
                <a16:creationId xmlns:a16="http://schemas.microsoft.com/office/drawing/2014/main" id="{CCCA8D9E-920D-4513-904E-37F070F3582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30">
            <a:extLst>
              <a:ext uri="{FF2B5EF4-FFF2-40B4-BE49-F238E27FC236}">
                <a16:creationId xmlns:a16="http://schemas.microsoft.com/office/drawing/2014/main" id="{15938ABE-99A0-45C4-B434-407A6E1C3F56}"/>
              </a:ext>
            </a:extLst>
          </p:cNvPr>
          <p:cNvSpPr>
            <a:spLocks noGrp="1"/>
          </p:cNvSpPr>
          <p:nvPr>
            <p:ph type="sldNum" sz="quarter" idx="12"/>
          </p:nvPr>
        </p:nvSpPr>
        <p:spPr/>
        <p:txBody>
          <a:bodyPr/>
          <a:lstStyle>
            <a:lvl1pPr>
              <a:defRPr/>
            </a:lvl1pPr>
          </a:lstStyle>
          <a:p>
            <a:pPr>
              <a:defRPr/>
            </a:pPr>
            <a:fld id="{5AF2DF56-3A0D-4509-8F19-80DDA6316EAC}" type="slidenum">
              <a:rPr lang="en-US" altLang="en-US"/>
              <a:pPr>
                <a:defRPr/>
              </a:pPr>
              <a:t>‹#›</a:t>
            </a:fld>
            <a:endParaRPr lang="en-US" altLang="en-US" dirty="0"/>
          </a:p>
        </p:txBody>
      </p:sp>
    </p:spTree>
    <p:extLst>
      <p:ext uri="{BB962C8B-B14F-4D97-AF65-F5344CB8AC3E}">
        <p14:creationId xmlns:p14="http://schemas.microsoft.com/office/powerpoint/2010/main" val="398685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BF6F5668-B668-4C80-9EEA-A336054420C1}"/>
              </a:ext>
            </a:extLst>
          </p:cNvPr>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29" name="Text Placeholder 7">
            <a:extLst>
              <a:ext uri="{FF2B5EF4-FFF2-40B4-BE49-F238E27FC236}">
                <a16:creationId xmlns:a16="http://schemas.microsoft.com/office/drawing/2014/main" id="{8E419D4F-3E9E-43D5-A22D-7B5E249AFB40}"/>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033CF4C7-90F9-4734-B7E4-499C3E7339B2}"/>
              </a:ext>
            </a:extLst>
          </p:cNvPr>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50F016FD-6C21-4AC4-A93A-47F72EAC44A5}" type="datetime1">
              <a:rPr lang="en-US"/>
              <a:pPr>
                <a:defRPr/>
              </a:pPr>
              <a:t>7/20/2022</a:t>
            </a:fld>
            <a:endParaRPr lang="en-US" dirty="0"/>
          </a:p>
        </p:txBody>
      </p:sp>
      <p:sp>
        <p:nvSpPr>
          <p:cNvPr id="28" name="Footer Placeholder 27">
            <a:extLst>
              <a:ext uri="{FF2B5EF4-FFF2-40B4-BE49-F238E27FC236}">
                <a16:creationId xmlns:a16="http://schemas.microsoft.com/office/drawing/2014/main" id="{DD2B642C-B4A3-419D-A964-D96F12FF979C}"/>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276F9176-9605-4EFF-BD56-E182A5DD9D0F}"/>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4471A6"/>
                </a:solidFill>
                <a:latin typeface="Calibri" panose="020F0502020204030204" pitchFamily="34" charset="0"/>
              </a:defRPr>
            </a:lvl1pPr>
          </a:lstStyle>
          <a:p>
            <a:pPr>
              <a:defRPr/>
            </a:pPr>
            <a:fld id="{CC3BE832-BD94-467A-8803-FBB1BA6254A4}" type="slidenum">
              <a:rPr lang="en-US" altLang="en-US"/>
              <a:pPr>
                <a:defRPr/>
              </a:pPr>
              <a:t>‹#›</a:t>
            </a:fld>
            <a:endParaRPr lang="en-US" altLang="en-US" dirty="0"/>
          </a:p>
        </p:txBody>
      </p:sp>
      <p:sp>
        <p:nvSpPr>
          <p:cNvPr id="10" name="Title Placeholder 9">
            <a:extLst>
              <a:ext uri="{FF2B5EF4-FFF2-40B4-BE49-F238E27FC236}">
                <a16:creationId xmlns:a16="http://schemas.microsoft.com/office/drawing/2014/main" id="{A416D636-340B-4E93-845B-E4ACE67BC089}"/>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6C139BF1-A4C7-4C81-BA67-3F6AA3521C1B}"/>
              </a:ext>
            </a:extLst>
          </p:cNvPr>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2" name="Straight Connector 11">
            <a:extLst>
              <a:ext uri="{FF2B5EF4-FFF2-40B4-BE49-F238E27FC236}">
                <a16:creationId xmlns:a16="http://schemas.microsoft.com/office/drawing/2014/main" id="{E7A1D384-44BA-464B-BBCF-1B85AF65BFE4}"/>
              </a:ext>
            </a:extLst>
          </p:cNvPr>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58" r:id="rId4"/>
    <p:sldLayoutId id="2147484264" r:id="rId5"/>
    <p:sldLayoutId id="2147484259" r:id="rId6"/>
    <p:sldLayoutId id="2147484265" r:id="rId7"/>
    <p:sldLayoutId id="2147484266" r:id="rId8"/>
    <p:sldLayoutId id="2147484267" r:id="rId9"/>
    <p:sldLayoutId id="2147484260" r:id="rId10"/>
    <p:sldLayoutId id="2147484268"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dhs.pa.gov/cs/groups/webcontent/documents/bulletin_admin/c_262046.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isabilities.temple.edu/programs/im4q/harrisburg2013.shtml" TargetMode="External"/><Relationship Id="rId2" Type="http://schemas.openxmlformats.org/officeDocument/2006/relationships/hyperlink" Target="https://www.myodp.org/" TargetMode="External"/><Relationship Id="rId1" Type="http://schemas.openxmlformats.org/officeDocument/2006/relationships/slideLayout" Target="../slideLayouts/slideLayout2.xml"/><Relationship Id="rId4" Type="http://schemas.openxmlformats.org/officeDocument/2006/relationships/hyperlink" Target="https://www.nationalcoreindicator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5BBBBF-B2D4-408C-A460-5A8D5205E2C6}"/>
              </a:ext>
            </a:extLst>
          </p:cNvPr>
          <p:cNvSpPr>
            <a:spLocks noGrp="1"/>
          </p:cNvSpPr>
          <p:nvPr>
            <p:ph type="title"/>
          </p:nvPr>
        </p:nvSpPr>
        <p:spPr>
          <a:xfrm>
            <a:off x="381000" y="44068"/>
            <a:ext cx="8610600" cy="1098932"/>
          </a:xfrm>
        </p:spPr>
        <p:txBody>
          <a:bodyPr>
            <a:normAutofit/>
          </a:bodyPr>
          <a:lstStyle/>
          <a:p>
            <a:pPr algn="ctr" eaLnBrk="1" fontAlgn="auto" hangingPunct="1">
              <a:spcAft>
                <a:spcPts val="0"/>
              </a:spcAft>
              <a:defRPr/>
            </a:pPr>
            <a:r>
              <a:rPr lang="en-US" sz="2000" dirty="0"/>
              <a:t>Independent monitoring </a:t>
            </a:r>
            <a:r>
              <a:rPr lang="en-US" sz="2000" cap="none" dirty="0"/>
              <a:t>for</a:t>
            </a:r>
            <a:r>
              <a:rPr lang="en-US" sz="2000" dirty="0"/>
              <a:t> quality (IM4Q)101 </a:t>
            </a:r>
            <a:br>
              <a:rPr lang="en-US" sz="2000" dirty="0"/>
            </a:br>
            <a:r>
              <a:rPr lang="en-US" sz="2000" dirty="0"/>
              <a:t>UNDERSTANDING THE ADMINISTRATIVE ENTITY/SUPPORT COORDINATOR ROLE</a:t>
            </a:r>
          </a:p>
        </p:txBody>
      </p:sp>
      <p:sp>
        <p:nvSpPr>
          <p:cNvPr id="12292" name="Slide Number Placeholder 1">
            <a:extLst>
              <a:ext uri="{FF2B5EF4-FFF2-40B4-BE49-F238E27FC236}">
                <a16:creationId xmlns:a16="http://schemas.microsoft.com/office/drawing/2014/main" id="{9B0758DD-BECA-47C2-8408-772FA5DE6F7F}"/>
              </a:ext>
            </a:extLst>
          </p:cNvPr>
          <p:cNvSpPr>
            <a:spLocks noGrp="1"/>
          </p:cNvSpPr>
          <p:nvPr>
            <p:ph type="sldNum" sz="quarter" idx="12"/>
          </p:nvPr>
        </p:nvSpPr>
        <p:spPr bwMode="auto">
          <a:xfrm>
            <a:off x="8232775" y="6384925"/>
            <a:ext cx="758825"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F702212E-102B-48B8-ABC0-90CBE0BD8090}" type="slidenum">
              <a:rPr lang="en-US" altLang="en-US" sz="1200" smtClean="0">
                <a:solidFill>
                  <a:srgbClr val="4471A6"/>
                </a:solidFill>
              </a:rPr>
              <a:pPr>
                <a:spcBef>
                  <a:spcPct val="0"/>
                </a:spcBef>
                <a:buClrTx/>
                <a:buSzTx/>
                <a:buFontTx/>
                <a:buNone/>
              </a:pPr>
              <a:t>1</a:t>
            </a:fld>
            <a:endParaRPr lang="en-US" altLang="en-US" sz="1200" dirty="0">
              <a:solidFill>
                <a:srgbClr val="4471A6"/>
              </a:solidFill>
            </a:endParaRPr>
          </a:p>
        </p:txBody>
      </p:sp>
      <p:pic>
        <p:nvPicPr>
          <p:cNvPr id="9" name="Content Placeholder 5" descr="Top 10 Graphic Design Tips For eLearning Success">
            <a:extLst>
              <a:ext uri="{FF2B5EF4-FFF2-40B4-BE49-F238E27FC236}">
                <a16:creationId xmlns:a16="http://schemas.microsoft.com/office/drawing/2014/main" id="{5974D26F-212A-4C27-BDEE-72A8F2B30B5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447800"/>
            <a:ext cx="7162800" cy="46323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4C29-A606-41DA-8C37-F15D22CBB8F4}"/>
              </a:ext>
            </a:extLst>
          </p:cNvPr>
          <p:cNvSpPr>
            <a:spLocks noGrp="1"/>
          </p:cNvSpPr>
          <p:nvPr>
            <p:ph type="title"/>
          </p:nvPr>
        </p:nvSpPr>
        <p:spPr/>
        <p:txBody>
          <a:bodyPr/>
          <a:lstStyle/>
          <a:p>
            <a:pPr algn="ctr" eaLnBrk="1" fontAlgn="auto" hangingPunct="1">
              <a:spcAft>
                <a:spcPts val="0"/>
              </a:spcAft>
              <a:defRPr/>
            </a:pPr>
            <a:r>
              <a:rPr lang="en-US" dirty="0"/>
              <a:t>important points</a:t>
            </a:r>
          </a:p>
        </p:txBody>
      </p:sp>
      <p:sp>
        <p:nvSpPr>
          <p:cNvPr id="3" name="Content Placeholder 2">
            <a:extLst>
              <a:ext uri="{FF2B5EF4-FFF2-40B4-BE49-F238E27FC236}">
                <a16:creationId xmlns:a16="http://schemas.microsoft.com/office/drawing/2014/main" id="{04032564-E3D3-4B8A-ADD3-15861D93893E}"/>
              </a:ext>
            </a:extLst>
          </p:cNvPr>
          <p:cNvSpPr>
            <a:spLocks noGrp="1"/>
          </p:cNvSpPr>
          <p:nvPr>
            <p:ph idx="1"/>
          </p:nvPr>
        </p:nvSpPr>
        <p:spPr>
          <a:xfrm>
            <a:off x="228600" y="1295400"/>
            <a:ext cx="8763000" cy="5257800"/>
          </a:xfrm>
        </p:spPr>
        <p:txBody>
          <a:bodyPr>
            <a:normAutofit fontScale="25000" lnSpcReduction="20000"/>
          </a:bodyPr>
          <a:lstStyle/>
          <a:p>
            <a:pPr eaLnBrk="1" fontAlgn="auto" hangingPunct="1">
              <a:spcAft>
                <a:spcPts val="0"/>
              </a:spcAft>
              <a:buClr>
                <a:srgbClr val="4F81BD"/>
              </a:buClr>
              <a:buFont typeface="Wingdings 2"/>
              <a:buChar char=""/>
              <a:defRPr/>
            </a:pPr>
            <a:r>
              <a:rPr lang="en-US" sz="6000" dirty="0">
                <a:solidFill>
                  <a:srgbClr val="1F497D"/>
                </a:solidFill>
              </a:rPr>
              <a:t>There is NO minimum or maximum number of Considerations that are written per participant. There may be times when there are </a:t>
            </a:r>
            <a:r>
              <a:rPr lang="en-US" sz="6000" u="sng" dirty="0">
                <a:solidFill>
                  <a:srgbClr val="1F497D"/>
                </a:solidFill>
              </a:rPr>
              <a:t>no Considerations </a:t>
            </a:r>
            <a:r>
              <a:rPr lang="en-US" sz="6000" dirty="0">
                <a:solidFill>
                  <a:srgbClr val="1F497D"/>
                </a:solidFill>
              </a:rPr>
              <a:t>to report</a:t>
            </a:r>
          </a:p>
          <a:p>
            <a:pPr eaLnBrk="1" fontAlgn="auto" hangingPunct="1">
              <a:spcAft>
                <a:spcPts val="0"/>
              </a:spcAft>
              <a:buClr>
                <a:srgbClr val="4F81BD"/>
              </a:buClr>
              <a:buFont typeface="Wingdings 2"/>
              <a:buChar char=""/>
              <a:defRPr/>
            </a:pPr>
            <a:r>
              <a:rPr lang="en-US" sz="6000" dirty="0">
                <a:solidFill>
                  <a:srgbClr val="1F497D"/>
                </a:solidFill>
              </a:rPr>
              <a:t>Monitors can / will ask clarifying questions. If monitors cannot clarify, then they are to write the Considerations as stated and /or as indicated</a:t>
            </a:r>
          </a:p>
          <a:p>
            <a:pPr eaLnBrk="1" fontAlgn="auto" hangingPunct="1">
              <a:spcAft>
                <a:spcPts val="0"/>
              </a:spcAft>
              <a:buClr>
                <a:srgbClr val="4F81BD"/>
              </a:buClr>
              <a:buFont typeface="Wingdings 2"/>
              <a:buChar char=""/>
              <a:defRPr/>
            </a:pPr>
            <a:r>
              <a:rPr lang="en-US" sz="6000" dirty="0">
                <a:solidFill>
                  <a:srgbClr val="1F497D"/>
                </a:solidFill>
              </a:rPr>
              <a:t>Monitors are NOT to determine what is “worth” writing down</a:t>
            </a:r>
          </a:p>
          <a:p>
            <a:pPr eaLnBrk="1" fontAlgn="auto" hangingPunct="1">
              <a:spcAft>
                <a:spcPts val="0"/>
              </a:spcAft>
              <a:buClr>
                <a:srgbClr val="4F81BD"/>
              </a:buClr>
              <a:buFont typeface="Wingdings 2"/>
              <a:buChar char=""/>
              <a:defRPr/>
            </a:pPr>
            <a:r>
              <a:rPr lang="en-US" sz="6000" dirty="0">
                <a:solidFill>
                  <a:srgbClr val="1F497D"/>
                </a:solidFill>
              </a:rPr>
              <a:t>Considerations need to be objective and not a monitor’s personal preference</a:t>
            </a:r>
          </a:p>
          <a:p>
            <a:pPr eaLnBrk="1" fontAlgn="auto" hangingPunct="1">
              <a:spcAft>
                <a:spcPts val="0"/>
              </a:spcAft>
              <a:buClr>
                <a:srgbClr val="4F81BD"/>
              </a:buClr>
              <a:buFont typeface="Wingdings 2"/>
              <a:buChar char=""/>
              <a:defRPr/>
            </a:pPr>
            <a:r>
              <a:rPr lang="en-US" sz="6000" dirty="0">
                <a:solidFill>
                  <a:srgbClr val="1F497D"/>
                </a:solidFill>
              </a:rPr>
              <a:t>The Consideration might be something that the team is already working on</a:t>
            </a:r>
          </a:p>
          <a:p>
            <a:pPr eaLnBrk="1" fontAlgn="auto" hangingPunct="1">
              <a:spcAft>
                <a:spcPts val="0"/>
              </a:spcAft>
              <a:buClr>
                <a:srgbClr val="4F81BD"/>
              </a:buClr>
              <a:buFont typeface="Wingdings 2"/>
              <a:buChar char=""/>
              <a:defRPr/>
            </a:pPr>
            <a:r>
              <a:rPr lang="en-US" sz="6000" dirty="0">
                <a:solidFill>
                  <a:srgbClr val="1F497D"/>
                </a:solidFill>
              </a:rPr>
              <a:t>The Consideration might be beyond the scope of the family, agency, or AE / SCO to address </a:t>
            </a:r>
          </a:p>
          <a:p>
            <a:pPr eaLnBrk="1" fontAlgn="auto" hangingPunct="1">
              <a:spcAft>
                <a:spcPts val="0"/>
              </a:spcAft>
              <a:buClr>
                <a:srgbClr val="4F81BD"/>
              </a:buClr>
              <a:buFont typeface="Wingdings 2"/>
              <a:buChar char=""/>
              <a:defRPr/>
            </a:pPr>
            <a:r>
              <a:rPr lang="en-US" sz="6000" dirty="0">
                <a:solidFill>
                  <a:srgbClr val="1F497D"/>
                </a:solidFill>
              </a:rPr>
              <a:t>Some Considerations may seem extreme or silly; however, no Consideration is to be dismissed as being “pointless” or “trivial”; If it is important to the interviewee, it needs to be important to you.</a:t>
            </a:r>
          </a:p>
          <a:p>
            <a:pPr eaLnBrk="1" fontAlgn="auto" hangingPunct="1">
              <a:spcAft>
                <a:spcPts val="0"/>
              </a:spcAft>
              <a:buClr>
                <a:srgbClr val="4F81BD"/>
              </a:buClr>
              <a:buFont typeface="Wingdings 2"/>
              <a:buChar char=""/>
              <a:defRPr/>
            </a:pPr>
            <a:r>
              <a:rPr lang="en-US" sz="6000" dirty="0">
                <a:solidFill>
                  <a:srgbClr val="1F497D"/>
                </a:solidFill>
              </a:rPr>
              <a:t>All Considerations carry the same value!!!</a:t>
            </a:r>
          </a:p>
          <a:p>
            <a:pPr eaLnBrk="1" fontAlgn="auto" hangingPunct="1">
              <a:spcAft>
                <a:spcPts val="0"/>
              </a:spcAft>
              <a:buClr>
                <a:srgbClr val="4F81BD"/>
              </a:buClr>
              <a:buFont typeface="Wingdings 2"/>
              <a:buChar char=""/>
              <a:defRPr/>
            </a:pPr>
            <a:r>
              <a:rPr lang="en-US" sz="6000" dirty="0">
                <a:solidFill>
                  <a:srgbClr val="1F497D"/>
                </a:solidFill>
              </a:rPr>
              <a:t>The supports coordinator needs to </a:t>
            </a:r>
            <a:r>
              <a:rPr lang="en-US" sz="6000" dirty="0">
                <a:solidFill>
                  <a:srgbClr val="FF0000"/>
                </a:solidFill>
              </a:rPr>
              <a:t>“</a:t>
            </a:r>
            <a:r>
              <a:rPr lang="en-US" sz="6000" i="1" dirty="0">
                <a:solidFill>
                  <a:srgbClr val="FF0000"/>
                </a:solidFill>
              </a:rPr>
              <a:t>think outside the box</a:t>
            </a:r>
            <a:r>
              <a:rPr lang="en-US" sz="6000" dirty="0">
                <a:solidFill>
                  <a:srgbClr val="FF0000"/>
                </a:solidFill>
              </a:rPr>
              <a:t>” </a:t>
            </a:r>
            <a:r>
              <a:rPr lang="en-US" sz="6000" dirty="0">
                <a:solidFill>
                  <a:srgbClr val="1F497D"/>
                </a:solidFill>
              </a:rPr>
              <a:t>and be creative in addressing Considerations</a:t>
            </a:r>
          </a:p>
          <a:p>
            <a:pPr eaLnBrk="1" fontAlgn="auto" hangingPunct="1">
              <a:spcAft>
                <a:spcPts val="0"/>
              </a:spcAft>
              <a:buClr>
                <a:srgbClr val="4F81BD"/>
              </a:buClr>
              <a:buFont typeface="Wingdings 2"/>
              <a:buChar char=""/>
              <a:defRPr/>
            </a:pPr>
            <a:r>
              <a:rPr lang="en-US" sz="6000" dirty="0">
                <a:solidFill>
                  <a:srgbClr val="1F497D"/>
                </a:solidFill>
              </a:rPr>
              <a:t>All Considerations must be addressed to the satisfaction of the participant </a:t>
            </a:r>
          </a:p>
          <a:p>
            <a:pPr eaLnBrk="1" fontAlgn="auto" hangingPunct="1">
              <a:spcAft>
                <a:spcPts val="0"/>
              </a:spcAft>
              <a:buClr>
                <a:srgbClr val="4F81BD"/>
              </a:buClr>
              <a:buFont typeface="Wingdings 2"/>
              <a:buChar char=""/>
              <a:defRPr/>
            </a:pPr>
            <a:r>
              <a:rPr lang="en-US" sz="6000" dirty="0">
                <a:solidFill>
                  <a:srgbClr val="1F497D"/>
                </a:solidFill>
              </a:rPr>
              <a:t>All Considerations are assigned an ID Number in HCSIS</a:t>
            </a:r>
          </a:p>
          <a:p>
            <a:pPr marL="0" indent="0" eaLnBrk="1" fontAlgn="auto" hangingPunct="1">
              <a:spcAft>
                <a:spcPts val="0"/>
              </a:spcAft>
              <a:buFont typeface="Wingdings 2"/>
              <a:buNone/>
              <a:defRPr/>
            </a:pPr>
            <a:endParaRPr lang="en-US" sz="6000" dirty="0"/>
          </a:p>
          <a:p>
            <a:pPr algn="ctr" eaLnBrk="1" fontAlgn="auto" hangingPunct="1">
              <a:lnSpc>
                <a:spcPct val="80000"/>
              </a:lnSpc>
              <a:spcAft>
                <a:spcPts val="0"/>
              </a:spcAft>
              <a:buFont typeface="Wingdings 2"/>
              <a:buNone/>
              <a:defRPr/>
            </a:pPr>
            <a:r>
              <a:rPr lang="en-US" sz="6000" dirty="0"/>
              <a:t>Considerations can be written on behalf of the following:</a:t>
            </a:r>
          </a:p>
          <a:p>
            <a:pPr algn="ctr" eaLnBrk="1" fontAlgn="auto" hangingPunct="1">
              <a:lnSpc>
                <a:spcPct val="80000"/>
              </a:lnSpc>
              <a:spcAft>
                <a:spcPts val="0"/>
              </a:spcAft>
              <a:buFont typeface="Wingdings 2"/>
              <a:buNone/>
              <a:defRPr/>
            </a:pPr>
            <a:endParaRPr lang="en-US" sz="6000" dirty="0"/>
          </a:p>
          <a:p>
            <a:pPr algn="ctr" eaLnBrk="1" fontAlgn="auto" hangingPunct="1">
              <a:lnSpc>
                <a:spcPct val="80000"/>
              </a:lnSpc>
              <a:spcAft>
                <a:spcPts val="0"/>
              </a:spcAft>
              <a:buFont typeface="Wingdings 2"/>
              <a:buNone/>
              <a:defRPr/>
            </a:pPr>
            <a:r>
              <a:rPr lang="en-US" sz="6000" dirty="0"/>
              <a:t>Participant</a:t>
            </a:r>
          </a:p>
          <a:p>
            <a:pPr algn="ctr" eaLnBrk="1" fontAlgn="auto" hangingPunct="1">
              <a:lnSpc>
                <a:spcPct val="80000"/>
              </a:lnSpc>
              <a:spcAft>
                <a:spcPts val="0"/>
              </a:spcAft>
              <a:buFont typeface="Wingdings 2"/>
              <a:buNone/>
              <a:defRPr/>
            </a:pPr>
            <a:r>
              <a:rPr lang="en-US" sz="6000" dirty="0"/>
              <a:t>Family</a:t>
            </a:r>
          </a:p>
          <a:p>
            <a:pPr algn="ctr" eaLnBrk="1" fontAlgn="auto" hangingPunct="1">
              <a:lnSpc>
                <a:spcPct val="80000"/>
              </a:lnSpc>
              <a:spcAft>
                <a:spcPts val="0"/>
              </a:spcAft>
              <a:buFont typeface="Wingdings 2"/>
              <a:buNone/>
              <a:defRPr/>
            </a:pPr>
            <a:r>
              <a:rPr lang="en-US" sz="6000" dirty="0"/>
              <a:t>Guardian</a:t>
            </a:r>
          </a:p>
          <a:p>
            <a:pPr algn="ctr" eaLnBrk="1" fontAlgn="auto" hangingPunct="1">
              <a:lnSpc>
                <a:spcPct val="80000"/>
              </a:lnSpc>
              <a:spcAft>
                <a:spcPts val="0"/>
              </a:spcAft>
              <a:buFont typeface="Wingdings 2"/>
              <a:buNone/>
              <a:defRPr/>
            </a:pPr>
            <a:r>
              <a:rPr lang="en-US" sz="6000" dirty="0"/>
              <a:t>Spokesperson</a:t>
            </a:r>
          </a:p>
          <a:p>
            <a:pPr algn="ctr" eaLnBrk="1" fontAlgn="auto" hangingPunct="1">
              <a:lnSpc>
                <a:spcPct val="80000"/>
              </a:lnSpc>
              <a:spcAft>
                <a:spcPts val="0"/>
              </a:spcAft>
              <a:buFont typeface="Wingdings 2"/>
              <a:buNone/>
              <a:defRPr/>
            </a:pPr>
            <a:r>
              <a:rPr lang="en-US" sz="6000" dirty="0"/>
              <a:t>Staff</a:t>
            </a:r>
          </a:p>
          <a:p>
            <a:pPr algn="ctr" eaLnBrk="1" fontAlgn="auto" hangingPunct="1">
              <a:lnSpc>
                <a:spcPct val="80000"/>
              </a:lnSpc>
              <a:spcAft>
                <a:spcPts val="0"/>
              </a:spcAft>
              <a:buFont typeface="Wingdings 2"/>
              <a:buNone/>
              <a:defRPr/>
            </a:pPr>
            <a:r>
              <a:rPr lang="en-US" sz="6000" dirty="0"/>
              <a:t>Advocate</a:t>
            </a:r>
          </a:p>
          <a:p>
            <a:pPr algn="ctr" eaLnBrk="1" fontAlgn="auto" hangingPunct="1">
              <a:lnSpc>
                <a:spcPct val="80000"/>
              </a:lnSpc>
              <a:spcAft>
                <a:spcPts val="0"/>
              </a:spcAft>
              <a:buFont typeface="Wingdings 2" panose="05020102010507070707" pitchFamily="18" charset="2"/>
              <a:buNone/>
              <a:defRPr/>
            </a:pPr>
            <a:r>
              <a:rPr lang="en-US" sz="6000" dirty="0"/>
              <a:t>Monitor</a:t>
            </a:r>
          </a:p>
          <a:p>
            <a:pPr algn="ctr" eaLnBrk="1" fontAlgn="auto" hangingPunct="1">
              <a:lnSpc>
                <a:spcPct val="80000"/>
              </a:lnSpc>
              <a:spcAft>
                <a:spcPts val="0"/>
              </a:spcAft>
              <a:buFont typeface="Wingdings 2"/>
              <a:buNone/>
              <a:defRPr/>
            </a:pPr>
            <a:endParaRPr lang="en-US" sz="6000" dirty="0"/>
          </a:p>
          <a:p>
            <a:pPr eaLnBrk="1" fontAlgn="auto" hangingPunct="1">
              <a:spcAft>
                <a:spcPts val="0"/>
              </a:spcAft>
              <a:buFont typeface="Wingdings 2"/>
              <a:buChar char=""/>
              <a:defRPr/>
            </a:pPr>
            <a:endParaRPr lang="en-US" dirty="0"/>
          </a:p>
        </p:txBody>
      </p:sp>
      <p:sp>
        <p:nvSpPr>
          <p:cNvPr id="19460" name="Slide Number Placeholder 3">
            <a:extLst>
              <a:ext uri="{FF2B5EF4-FFF2-40B4-BE49-F238E27FC236}">
                <a16:creationId xmlns:a16="http://schemas.microsoft.com/office/drawing/2014/main" id="{A3D665BA-0F2C-4813-9B0A-E4AC120794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102DFD01-8C84-4EF5-B476-698ED43A4AF0}" type="slidenum">
              <a:rPr lang="en-US" altLang="en-US" sz="1200" smtClean="0">
                <a:solidFill>
                  <a:srgbClr val="4471A6"/>
                </a:solidFill>
              </a:rPr>
              <a:pPr>
                <a:spcBef>
                  <a:spcPct val="0"/>
                </a:spcBef>
                <a:buClrTx/>
                <a:buSzTx/>
                <a:buFontTx/>
                <a:buNone/>
              </a:pPr>
              <a:t>10</a:t>
            </a:fld>
            <a:endParaRPr lang="en-US" altLang="en-US" sz="1200" dirty="0">
              <a:solidFill>
                <a:srgbClr val="4471A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DF01-BE52-4515-995B-07AE6EF278B6}"/>
              </a:ext>
            </a:extLst>
          </p:cNvPr>
          <p:cNvSpPr>
            <a:spLocks noGrp="1"/>
          </p:cNvSpPr>
          <p:nvPr>
            <p:ph type="title"/>
          </p:nvPr>
        </p:nvSpPr>
        <p:spPr/>
        <p:txBody>
          <a:bodyPr/>
          <a:lstStyle/>
          <a:p>
            <a:pPr algn="ctr" eaLnBrk="1" fontAlgn="auto" hangingPunct="1">
              <a:spcAft>
                <a:spcPts val="0"/>
              </a:spcAft>
              <a:defRPr/>
            </a:pPr>
            <a:r>
              <a:rPr lang="en-US" dirty="0"/>
              <a:t>How considerations are written?</a:t>
            </a:r>
          </a:p>
        </p:txBody>
      </p:sp>
      <p:sp>
        <p:nvSpPr>
          <p:cNvPr id="3" name="Content Placeholder 2">
            <a:extLst>
              <a:ext uri="{FF2B5EF4-FFF2-40B4-BE49-F238E27FC236}">
                <a16:creationId xmlns:a16="http://schemas.microsoft.com/office/drawing/2014/main" id="{914CF65E-13E5-40F2-A30B-C248C275BEF4}"/>
              </a:ext>
            </a:extLst>
          </p:cNvPr>
          <p:cNvSpPr>
            <a:spLocks noGrp="1"/>
          </p:cNvSpPr>
          <p:nvPr>
            <p:ph idx="1"/>
          </p:nvPr>
        </p:nvSpPr>
        <p:spPr>
          <a:xfrm>
            <a:off x="228600" y="1600200"/>
            <a:ext cx="8686800" cy="4525963"/>
          </a:xfrm>
        </p:spPr>
        <p:txBody>
          <a:bodyPr>
            <a:normAutofit fontScale="85000" lnSpcReduction="20000"/>
          </a:bodyPr>
          <a:lstStyle/>
          <a:p>
            <a:pPr>
              <a:defRPr/>
            </a:pPr>
            <a:r>
              <a:rPr lang="en-US" dirty="0"/>
              <a:t>Considerations that are taken directly from the participant are written as a </a:t>
            </a:r>
            <a:r>
              <a:rPr lang="en-US" b="1" dirty="0"/>
              <a:t>factual</a:t>
            </a:r>
            <a:r>
              <a:rPr lang="en-US" dirty="0"/>
              <a:t> request:</a:t>
            </a:r>
          </a:p>
          <a:p>
            <a:pPr lvl="1">
              <a:buFont typeface="Wingdings" panose="05000000000000000000" pitchFamily="2" charset="2"/>
              <a:buChar char="v"/>
              <a:defRPr/>
            </a:pPr>
            <a:r>
              <a:rPr lang="en-US" dirty="0"/>
              <a:t>For example, “The participant </a:t>
            </a:r>
            <a:r>
              <a:rPr lang="en-US" b="1" u="sng" dirty="0"/>
              <a:t>stated</a:t>
            </a:r>
            <a:r>
              <a:rPr lang="en-US" dirty="0"/>
              <a:t> she would like to take a cooking class.” </a:t>
            </a:r>
          </a:p>
          <a:p>
            <a:pPr lvl="1">
              <a:buFont typeface="Wingdings" panose="05000000000000000000" pitchFamily="2" charset="2"/>
              <a:buChar char="v"/>
              <a:defRPr/>
            </a:pPr>
            <a:endParaRPr lang="en-US" dirty="0"/>
          </a:p>
          <a:p>
            <a:pPr>
              <a:defRPr/>
            </a:pPr>
            <a:r>
              <a:rPr lang="en-US" dirty="0"/>
              <a:t>Considerations that are taken from others are to be written as a </a:t>
            </a:r>
            <a:r>
              <a:rPr lang="en-US" b="1" dirty="0"/>
              <a:t>possibility:</a:t>
            </a:r>
          </a:p>
          <a:p>
            <a:pPr lvl="1">
              <a:buFont typeface="Wingdings" panose="05000000000000000000" pitchFamily="2" charset="2"/>
              <a:buChar char="v"/>
              <a:defRPr/>
            </a:pPr>
            <a:r>
              <a:rPr lang="en-US" dirty="0"/>
              <a:t>For example, “The family indicated that the participant </a:t>
            </a:r>
            <a:r>
              <a:rPr lang="en-US" b="1" u="sng" dirty="0"/>
              <a:t>may benefit</a:t>
            </a:r>
            <a:r>
              <a:rPr lang="en-US" dirty="0"/>
              <a:t> from creating an exercise regime with his habilitation staff.” </a:t>
            </a:r>
          </a:p>
          <a:p>
            <a:pPr lvl="1">
              <a:buFont typeface="Wingdings" panose="05000000000000000000" pitchFamily="2" charset="2"/>
              <a:buChar char="v"/>
              <a:defRPr/>
            </a:pPr>
            <a:r>
              <a:rPr lang="en-US" dirty="0"/>
              <a:t>For example, “The monitors’ observed that the participant </a:t>
            </a:r>
            <a:r>
              <a:rPr lang="en-US" b="1" u="sng" dirty="0"/>
              <a:t>may benefit </a:t>
            </a:r>
            <a:r>
              <a:rPr lang="en-US" dirty="0"/>
              <a:t>from formal communication options.” </a:t>
            </a:r>
          </a:p>
          <a:p>
            <a:pPr marL="0" indent="0" eaLnBrk="1" fontAlgn="auto" hangingPunct="1">
              <a:spcAft>
                <a:spcPts val="0"/>
              </a:spcAft>
              <a:buFont typeface="Wingdings 2" panose="05020102010507070707" pitchFamily="18" charset="2"/>
              <a:buNone/>
              <a:defRPr/>
            </a:pPr>
            <a:endParaRPr lang="en-US" dirty="0"/>
          </a:p>
        </p:txBody>
      </p:sp>
      <p:sp>
        <p:nvSpPr>
          <p:cNvPr id="20484" name="Slide Number Placeholder 3">
            <a:extLst>
              <a:ext uri="{FF2B5EF4-FFF2-40B4-BE49-F238E27FC236}">
                <a16:creationId xmlns:a16="http://schemas.microsoft.com/office/drawing/2014/main" id="{59608AE2-F268-4396-B9D6-E8A000FE25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6110B7AE-A4F9-4095-9F3F-78B77F1C467C}" type="slidenum">
              <a:rPr lang="en-US" altLang="en-US" sz="1200" smtClean="0">
                <a:solidFill>
                  <a:srgbClr val="4471A6"/>
                </a:solidFill>
              </a:rPr>
              <a:pPr>
                <a:spcBef>
                  <a:spcPct val="0"/>
                </a:spcBef>
                <a:buClrTx/>
                <a:buSzTx/>
                <a:buFontTx/>
                <a:buNone/>
              </a:pPr>
              <a:t>11</a:t>
            </a:fld>
            <a:endParaRPr lang="en-US" altLang="en-US" sz="1200" dirty="0">
              <a:solidFill>
                <a:srgbClr val="4471A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04D0-3D04-4498-93E4-27B5B41B1CC4}"/>
              </a:ext>
            </a:extLst>
          </p:cNvPr>
          <p:cNvSpPr>
            <a:spLocks noGrp="1"/>
          </p:cNvSpPr>
          <p:nvPr>
            <p:ph type="title"/>
          </p:nvPr>
        </p:nvSpPr>
        <p:spPr/>
        <p:txBody>
          <a:bodyPr/>
          <a:lstStyle/>
          <a:p>
            <a:pPr algn="ctr" eaLnBrk="1" fontAlgn="auto" hangingPunct="1">
              <a:spcAft>
                <a:spcPts val="0"/>
              </a:spcAft>
              <a:defRPr/>
            </a:pPr>
            <a:r>
              <a:rPr lang="en-US" dirty="0"/>
              <a:t>How do we close the LOOP?</a:t>
            </a:r>
          </a:p>
        </p:txBody>
      </p:sp>
      <p:sp>
        <p:nvSpPr>
          <p:cNvPr id="3" name="Content Placeholder 2">
            <a:extLst>
              <a:ext uri="{FF2B5EF4-FFF2-40B4-BE49-F238E27FC236}">
                <a16:creationId xmlns:a16="http://schemas.microsoft.com/office/drawing/2014/main" id="{E3343729-0A31-445F-8EFE-C87FD29F0E00}"/>
              </a:ext>
            </a:extLst>
          </p:cNvPr>
          <p:cNvSpPr>
            <a:spLocks noGrp="1"/>
          </p:cNvSpPr>
          <p:nvPr>
            <p:ph idx="1"/>
          </p:nvPr>
        </p:nvSpPr>
        <p:spPr/>
        <p:txBody>
          <a:bodyPr>
            <a:normAutofit fontScale="77500" lnSpcReduction="20000"/>
          </a:bodyPr>
          <a:lstStyle/>
          <a:p>
            <a:pPr lvl="0" algn="just"/>
            <a:r>
              <a:rPr lang="en-US" sz="3000" dirty="0"/>
              <a:t>The Supports Coordinator takes the lead in discussing the Consideration with the participant. </a:t>
            </a:r>
          </a:p>
          <a:p>
            <a:pPr lvl="0" algn="just"/>
            <a:r>
              <a:rPr lang="en-US" sz="3000" dirty="0"/>
              <a:t>The Supports Coordinator works with the participant as well as with his or her team to develop a plan to address the Consideration. </a:t>
            </a:r>
          </a:p>
          <a:p>
            <a:pPr lvl="0" algn="just"/>
            <a:r>
              <a:rPr lang="en-US" sz="3000" dirty="0"/>
              <a:t>The Supports Coordinator verifies that the Individual / Family is satisfied that the IM4Q Consideration has been resolved or is in the process of being resolved.  The status of the resolution is documented in HCSIS, so that it can be viewed by the AE and local IM4Q program. </a:t>
            </a:r>
          </a:p>
          <a:p>
            <a:pPr lvl="0" algn="just"/>
            <a:r>
              <a:rPr lang="en-US" sz="3000" b="1" u="sng" dirty="0"/>
              <a:t>The loop is not closed until the individual or family believes that it is closed.</a:t>
            </a:r>
            <a:endParaRPr lang="en-US" sz="3000" dirty="0"/>
          </a:p>
          <a:p>
            <a:pPr marL="0" indent="0">
              <a:buFont typeface="Wingdings 2" panose="05020102010507070707" pitchFamily="18" charset="2"/>
              <a:buNone/>
              <a:defRPr/>
            </a:pPr>
            <a:br>
              <a:rPr lang="en-US" dirty="0"/>
            </a:br>
            <a:endParaRPr lang="en-US" dirty="0"/>
          </a:p>
        </p:txBody>
      </p:sp>
      <p:pic>
        <p:nvPicPr>
          <p:cNvPr id="21508" name="Picture 5" descr="MP900448429[1]">
            <a:extLst>
              <a:ext uri="{FF2B5EF4-FFF2-40B4-BE49-F238E27FC236}">
                <a16:creationId xmlns:a16="http://schemas.microsoft.com/office/drawing/2014/main" id="{CD7C3322-3C68-470F-B7DE-E7AB1453D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045075"/>
            <a:ext cx="18621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3">
            <a:extLst>
              <a:ext uri="{FF2B5EF4-FFF2-40B4-BE49-F238E27FC236}">
                <a16:creationId xmlns:a16="http://schemas.microsoft.com/office/drawing/2014/main" id="{49B696B6-3713-4E37-9CB6-92C3F6A0FD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2381A5B1-5FF6-4C3B-B6FD-1DB32ED64CB4}" type="slidenum">
              <a:rPr lang="en-US" altLang="en-US" sz="1200" smtClean="0">
                <a:solidFill>
                  <a:srgbClr val="4471A6"/>
                </a:solidFill>
              </a:rPr>
              <a:pPr>
                <a:spcBef>
                  <a:spcPct val="0"/>
                </a:spcBef>
                <a:buClrTx/>
                <a:buSzTx/>
                <a:buFontTx/>
                <a:buNone/>
              </a:pPr>
              <a:t>12</a:t>
            </a:fld>
            <a:endParaRPr lang="en-US" altLang="en-US" sz="1200" dirty="0">
              <a:solidFill>
                <a:srgbClr val="4471A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D095-D6DA-494C-A571-B4595FCE8FDA}"/>
              </a:ext>
            </a:extLst>
          </p:cNvPr>
          <p:cNvSpPr>
            <a:spLocks noGrp="1"/>
          </p:cNvSpPr>
          <p:nvPr>
            <p:ph type="title"/>
          </p:nvPr>
        </p:nvSpPr>
        <p:spPr/>
        <p:txBody>
          <a:bodyPr/>
          <a:lstStyle/>
          <a:p>
            <a:pPr eaLnBrk="1" fontAlgn="auto" hangingPunct="1">
              <a:spcAft>
                <a:spcPts val="0"/>
              </a:spcAft>
              <a:defRPr/>
            </a:pPr>
            <a:r>
              <a:rPr lang="en-US" dirty="0"/>
              <a:t>What two groups should be satisfied?</a:t>
            </a:r>
          </a:p>
        </p:txBody>
      </p:sp>
      <p:sp>
        <p:nvSpPr>
          <p:cNvPr id="3" name="Content Placeholder 2">
            <a:extLst>
              <a:ext uri="{FF2B5EF4-FFF2-40B4-BE49-F238E27FC236}">
                <a16:creationId xmlns:a16="http://schemas.microsoft.com/office/drawing/2014/main" id="{67370071-04A2-428C-942D-060EB2959E14}"/>
              </a:ext>
            </a:extLst>
          </p:cNvPr>
          <p:cNvSpPr>
            <a:spLocks noGrp="1"/>
          </p:cNvSpPr>
          <p:nvPr>
            <p:ph idx="1"/>
          </p:nvPr>
        </p:nvSpPr>
        <p:spPr/>
        <p:txBody>
          <a:bodyPr>
            <a:normAutofit fontScale="85000" lnSpcReduction="10000"/>
          </a:bodyPr>
          <a:lstStyle/>
          <a:p>
            <a:pPr marL="0" indent="0">
              <a:buFont typeface="Wingdings 2" panose="05020102010507070707" pitchFamily="18" charset="2"/>
              <a:buNone/>
              <a:defRPr/>
            </a:pPr>
            <a:r>
              <a:rPr lang="en-US" dirty="0"/>
              <a:t>Group #1- Participant satisfaction</a:t>
            </a:r>
          </a:p>
          <a:p>
            <a:pPr>
              <a:buFont typeface="Wingdings" pitchFamily="2" charset="2"/>
              <a:buChar char="Ø"/>
              <a:defRPr/>
            </a:pPr>
            <a:r>
              <a:rPr lang="en-US" dirty="0"/>
              <a:t>Participant / Spokesperson is satisfied with the responses or action taken on his / her behalf – </a:t>
            </a:r>
            <a:r>
              <a:rPr lang="en-US" b="1" dirty="0"/>
              <a:t>verified by SC. </a:t>
            </a:r>
          </a:p>
          <a:p>
            <a:pPr marL="0" indent="0">
              <a:buFont typeface="Wingdings 2" panose="05020102010507070707" pitchFamily="18" charset="2"/>
              <a:buNone/>
              <a:defRPr/>
            </a:pPr>
            <a:endParaRPr lang="en-US" dirty="0"/>
          </a:p>
          <a:p>
            <a:pPr marL="0" indent="0">
              <a:buFont typeface="Wingdings 2" panose="05020102010507070707" pitchFamily="18" charset="2"/>
              <a:buNone/>
              <a:defRPr/>
            </a:pPr>
            <a:r>
              <a:rPr lang="en-US" dirty="0"/>
              <a:t>Group #2- IM4Q Local Program / AE satisfaction</a:t>
            </a:r>
          </a:p>
          <a:p>
            <a:pPr>
              <a:buFont typeface="Wingdings" pitchFamily="2" charset="2"/>
              <a:buChar char="Ø"/>
              <a:defRPr/>
            </a:pPr>
            <a:r>
              <a:rPr lang="en-US" dirty="0"/>
              <a:t>There is an overall satisfaction with the written Consideration responses, and they meet the Closing of the Loop standard.</a:t>
            </a:r>
          </a:p>
          <a:p>
            <a:pPr>
              <a:buFont typeface="Wingdings" pitchFamily="2" charset="2"/>
              <a:buChar char="Ø"/>
              <a:defRPr/>
            </a:pPr>
            <a:r>
              <a:rPr lang="en-US" dirty="0"/>
              <a:t>Satisfied with the details given:  who, what, where, when, why, and how</a:t>
            </a:r>
          </a:p>
          <a:p>
            <a:pPr marL="0" indent="0" eaLnBrk="1" fontAlgn="auto" hangingPunct="1">
              <a:spcAft>
                <a:spcPts val="0"/>
              </a:spcAft>
              <a:buFont typeface="Wingdings 2" panose="05020102010507070707" pitchFamily="18" charset="2"/>
              <a:buNone/>
              <a:defRPr/>
            </a:pPr>
            <a:endParaRPr lang="en-US" dirty="0"/>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p:txBody>
      </p:sp>
      <p:sp>
        <p:nvSpPr>
          <p:cNvPr id="22532" name="Slide Number Placeholder 3">
            <a:extLst>
              <a:ext uri="{FF2B5EF4-FFF2-40B4-BE49-F238E27FC236}">
                <a16:creationId xmlns:a16="http://schemas.microsoft.com/office/drawing/2014/main" id="{25A22B43-F7D0-4B29-958E-45D2C2D3F3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41173532-3E13-4067-A69D-341B440B1939}" type="slidenum">
              <a:rPr lang="en-US" altLang="en-US" sz="1200" smtClean="0">
                <a:solidFill>
                  <a:srgbClr val="4471A6"/>
                </a:solidFill>
              </a:rPr>
              <a:pPr>
                <a:spcBef>
                  <a:spcPct val="0"/>
                </a:spcBef>
                <a:buClrTx/>
                <a:buSzTx/>
                <a:buFontTx/>
                <a:buNone/>
              </a:pPr>
              <a:t>13</a:t>
            </a:fld>
            <a:endParaRPr lang="en-US" altLang="en-US" sz="1200" dirty="0">
              <a:solidFill>
                <a:srgbClr val="4471A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84CE-14DA-4197-A1AF-9AAC6F37DF23}"/>
              </a:ext>
            </a:extLst>
          </p:cNvPr>
          <p:cNvSpPr>
            <a:spLocks noGrp="1"/>
          </p:cNvSpPr>
          <p:nvPr>
            <p:ph type="title"/>
          </p:nvPr>
        </p:nvSpPr>
        <p:spPr/>
        <p:txBody>
          <a:bodyPr/>
          <a:lstStyle/>
          <a:p>
            <a:pPr algn="ctr" eaLnBrk="1" fontAlgn="auto" hangingPunct="1">
              <a:spcAft>
                <a:spcPts val="0"/>
              </a:spcAft>
              <a:defRPr/>
            </a:pPr>
            <a:r>
              <a:rPr lang="en-US" dirty="0"/>
              <a:t>SCO ROLES WITH CONSIDERATIONS</a:t>
            </a:r>
          </a:p>
        </p:txBody>
      </p:sp>
      <p:sp>
        <p:nvSpPr>
          <p:cNvPr id="3" name="Content Placeholder 2">
            <a:extLst>
              <a:ext uri="{FF2B5EF4-FFF2-40B4-BE49-F238E27FC236}">
                <a16:creationId xmlns:a16="http://schemas.microsoft.com/office/drawing/2014/main" id="{AD2E95B9-9AC8-44AF-88EE-05AFA8988186}"/>
              </a:ext>
            </a:extLst>
          </p:cNvPr>
          <p:cNvSpPr>
            <a:spLocks noGrp="1"/>
          </p:cNvSpPr>
          <p:nvPr>
            <p:ph idx="1"/>
          </p:nvPr>
        </p:nvSpPr>
        <p:spPr>
          <a:xfrm>
            <a:off x="304800" y="1295400"/>
            <a:ext cx="8683625" cy="4953000"/>
          </a:xfrm>
        </p:spPr>
        <p:txBody>
          <a:bodyPr>
            <a:normAutofit fontScale="70000" lnSpcReduction="20000"/>
          </a:bodyPr>
          <a:lstStyle/>
          <a:p>
            <a:pPr eaLnBrk="1" fontAlgn="auto" hangingPunct="1">
              <a:spcAft>
                <a:spcPts val="0"/>
              </a:spcAft>
              <a:buFont typeface="Wingdings 2"/>
              <a:buChar char=""/>
              <a:defRPr/>
            </a:pPr>
            <a:r>
              <a:rPr lang="en-US" dirty="0"/>
              <a:t>Review alerts in HCSIS for Considerations that are submitted by the Independent Monitoring Team (IMT).</a:t>
            </a:r>
          </a:p>
          <a:p>
            <a:pPr eaLnBrk="1" fontAlgn="auto" hangingPunct="1">
              <a:spcAft>
                <a:spcPts val="0"/>
              </a:spcAft>
              <a:buFont typeface="Wingdings 2"/>
              <a:buChar char=""/>
              <a:defRPr/>
            </a:pPr>
            <a:r>
              <a:rPr lang="en-US" dirty="0"/>
              <a:t>Talks to the participant about the Considerations and the different ways they can best be addressed and who they would like to be a part of that process.  </a:t>
            </a:r>
          </a:p>
          <a:p>
            <a:pPr eaLnBrk="1" fontAlgn="auto" hangingPunct="1">
              <a:spcAft>
                <a:spcPts val="0"/>
              </a:spcAft>
              <a:buFont typeface="Wingdings 2"/>
              <a:buChar char=""/>
              <a:defRPr/>
            </a:pPr>
            <a:r>
              <a:rPr lang="en-US" dirty="0"/>
              <a:t>Discuss the Considerations with the appropriate team members which may include but not limited to the following: participant, family, friends, roommates, neighbors, staff, and providers.  </a:t>
            </a:r>
          </a:p>
          <a:p>
            <a:pPr eaLnBrk="1" fontAlgn="auto" hangingPunct="1">
              <a:spcAft>
                <a:spcPts val="0"/>
              </a:spcAft>
              <a:buFont typeface="Wingdings 2"/>
              <a:buChar char=""/>
              <a:defRPr/>
            </a:pPr>
            <a:r>
              <a:rPr lang="en-US" dirty="0"/>
              <a:t>Determine if additional networking, supports, or services may be needed to address the Consideration. </a:t>
            </a:r>
          </a:p>
          <a:p>
            <a:pPr eaLnBrk="1" fontAlgn="auto" hangingPunct="1">
              <a:spcAft>
                <a:spcPts val="0"/>
              </a:spcAft>
              <a:buFont typeface="Wingdings 2"/>
              <a:buChar char=""/>
              <a:defRPr/>
            </a:pPr>
            <a:r>
              <a:rPr lang="en-US" dirty="0"/>
              <a:t>Revise considerations in HCSIS upon the request of the AE</a:t>
            </a:r>
          </a:p>
          <a:p>
            <a:pPr marL="0" indent="0" algn="ctr" eaLnBrk="1" fontAlgn="auto" hangingPunct="1">
              <a:spcAft>
                <a:spcPts val="0"/>
              </a:spcAft>
              <a:buFont typeface="Wingdings 2" panose="05020102010507070707" pitchFamily="18" charset="2"/>
              <a:buNone/>
              <a:defRPr/>
            </a:pPr>
            <a:endParaRPr lang="en-US" dirty="0"/>
          </a:p>
          <a:p>
            <a:pPr marL="0" indent="0" algn="ctr" eaLnBrk="1" fontAlgn="auto" hangingPunct="1">
              <a:spcAft>
                <a:spcPts val="0"/>
              </a:spcAft>
              <a:buFont typeface="Wingdings 2" panose="05020102010507070707" pitchFamily="18" charset="2"/>
              <a:buNone/>
              <a:defRPr/>
            </a:pPr>
            <a:r>
              <a:rPr lang="en-US" dirty="0"/>
              <a:t>Respond to Considerations in HCSIS within </a:t>
            </a:r>
            <a:r>
              <a:rPr lang="en-US" b="1" dirty="0">
                <a:solidFill>
                  <a:srgbClr val="FF0000"/>
                </a:solidFill>
              </a:rPr>
              <a:t>45 days</a:t>
            </a:r>
          </a:p>
          <a:p>
            <a:pPr marL="0" indent="0" algn="ctr" eaLnBrk="1" fontAlgn="auto" hangingPunct="1">
              <a:spcAft>
                <a:spcPts val="0"/>
              </a:spcAft>
              <a:buFont typeface="Wingdings 2" panose="05020102010507070707" pitchFamily="18" charset="2"/>
              <a:buNone/>
              <a:defRPr/>
            </a:pPr>
            <a:endParaRPr lang="en-US" dirty="0"/>
          </a:p>
          <a:p>
            <a:pPr marL="0" indent="0" algn="ctr" eaLnBrk="1" fontAlgn="auto" hangingPunct="1">
              <a:spcAft>
                <a:spcPts val="0"/>
              </a:spcAft>
              <a:buFont typeface="Wingdings 2" panose="05020102010507070707" pitchFamily="18" charset="2"/>
              <a:buNone/>
              <a:defRPr/>
            </a:pPr>
            <a:r>
              <a:rPr lang="en-US" dirty="0"/>
              <a:t>HCSIS will send alerts every </a:t>
            </a:r>
            <a:r>
              <a:rPr lang="en-US" dirty="0">
                <a:solidFill>
                  <a:srgbClr val="FF0000"/>
                </a:solidFill>
                <a:hlinkClick r:id="rId2" action="ppaction://hlinksldjump"/>
              </a:rPr>
              <a:t>10 days </a:t>
            </a:r>
            <a:r>
              <a:rPr lang="en-US" dirty="0"/>
              <a:t>for Considerations that need to be addressed </a:t>
            </a:r>
          </a:p>
        </p:txBody>
      </p:sp>
      <p:sp>
        <p:nvSpPr>
          <p:cNvPr id="23556" name="Slide Number Placeholder 3">
            <a:extLst>
              <a:ext uri="{FF2B5EF4-FFF2-40B4-BE49-F238E27FC236}">
                <a16:creationId xmlns:a16="http://schemas.microsoft.com/office/drawing/2014/main" id="{908BC603-A6EE-45E9-A3A0-0F5A5548A4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B0EBE530-5899-4B33-B19D-E9AF452CC5C8}" type="slidenum">
              <a:rPr lang="en-US" altLang="en-US" sz="1200" smtClean="0">
                <a:solidFill>
                  <a:srgbClr val="4471A6"/>
                </a:solidFill>
              </a:rPr>
              <a:pPr>
                <a:spcBef>
                  <a:spcPct val="0"/>
                </a:spcBef>
                <a:buClrTx/>
                <a:buSzTx/>
                <a:buFontTx/>
                <a:buNone/>
              </a:pPr>
              <a:t>14</a:t>
            </a:fld>
            <a:endParaRPr lang="en-US" altLang="en-US" sz="1200" dirty="0">
              <a:solidFill>
                <a:srgbClr val="4471A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F66B-48DE-47B5-BAE8-6A34208ED438}"/>
              </a:ext>
            </a:extLst>
          </p:cNvPr>
          <p:cNvSpPr>
            <a:spLocks noGrp="1"/>
          </p:cNvSpPr>
          <p:nvPr>
            <p:ph type="title"/>
          </p:nvPr>
        </p:nvSpPr>
        <p:spPr/>
        <p:txBody>
          <a:bodyPr>
            <a:normAutofit fontScale="90000"/>
          </a:bodyPr>
          <a:lstStyle/>
          <a:p>
            <a:pPr algn="ctr">
              <a:defRPr/>
            </a:pPr>
            <a:r>
              <a:rPr lang="en-US" dirty="0"/>
              <a:t>Creating a QUALITY consideration Response</a:t>
            </a:r>
          </a:p>
        </p:txBody>
      </p:sp>
      <p:sp>
        <p:nvSpPr>
          <p:cNvPr id="3" name="Content Placeholder 2">
            <a:extLst>
              <a:ext uri="{FF2B5EF4-FFF2-40B4-BE49-F238E27FC236}">
                <a16:creationId xmlns:a16="http://schemas.microsoft.com/office/drawing/2014/main" id="{D6757D49-9AA5-4147-860C-ACD6F4146D60}"/>
              </a:ext>
            </a:extLst>
          </p:cNvPr>
          <p:cNvSpPr>
            <a:spLocks noGrp="1"/>
          </p:cNvSpPr>
          <p:nvPr>
            <p:ph idx="1"/>
          </p:nvPr>
        </p:nvSpPr>
        <p:spPr>
          <a:xfrm>
            <a:off x="304800" y="1295401"/>
            <a:ext cx="8686800" cy="5334000"/>
          </a:xfrm>
        </p:spPr>
        <p:txBody>
          <a:bodyPr/>
          <a:lstStyle/>
          <a:p>
            <a:pPr>
              <a:defRPr/>
            </a:pPr>
            <a:r>
              <a:rPr lang="en-US" sz="2000" dirty="0"/>
              <a:t>Read the Consideration thoroughly, discuss with the individual and team to develop an action plan.</a:t>
            </a:r>
          </a:p>
          <a:p>
            <a:pPr>
              <a:defRPr/>
            </a:pPr>
            <a:r>
              <a:rPr lang="en-US" sz="2000" dirty="0"/>
              <a:t>Write in clear, precise language – this is an official document</a:t>
            </a:r>
          </a:p>
          <a:p>
            <a:pPr>
              <a:defRPr/>
            </a:pPr>
            <a:r>
              <a:rPr lang="en-US" sz="2000" dirty="0"/>
              <a:t>If the Source is the participant, write from his / her perspective:  “SC communicated with the Source…..”</a:t>
            </a:r>
          </a:p>
          <a:p>
            <a:pPr>
              <a:defRPr/>
            </a:pPr>
            <a:r>
              <a:rPr lang="en-US" sz="2000" dirty="0"/>
              <a:t>Do not include opinions of the SC, Provider, nor any other team members outside of the Source for the Consideration. </a:t>
            </a:r>
          </a:p>
          <a:p>
            <a:pPr>
              <a:defRPr/>
            </a:pPr>
            <a:r>
              <a:rPr lang="en-US" sz="2000" dirty="0"/>
              <a:t>Address who, what, where, when why, and how – in detail. </a:t>
            </a:r>
          </a:p>
          <a:p>
            <a:pPr>
              <a:defRPr/>
            </a:pPr>
            <a:r>
              <a:rPr lang="en-US" sz="2000" dirty="0"/>
              <a:t>Outline what was done to include: (When appropriate)</a:t>
            </a:r>
          </a:p>
          <a:p>
            <a:pPr marL="514350" indent="-514350">
              <a:buFont typeface="+mj-lt"/>
              <a:buAutoNum type="arabicPeriod"/>
              <a:defRPr/>
            </a:pPr>
            <a:r>
              <a:rPr lang="en-US" sz="2000" dirty="0"/>
              <a:t>When follow-up occurred</a:t>
            </a:r>
          </a:p>
          <a:p>
            <a:pPr marL="514350" indent="-514350">
              <a:buFont typeface="+mj-lt"/>
              <a:buAutoNum type="arabicPeriod"/>
              <a:defRPr/>
            </a:pPr>
            <a:r>
              <a:rPr lang="en-US" sz="2000" dirty="0"/>
              <a:t>Results of meeting / discussion</a:t>
            </a:r>
          </a:p>
          <a:p>
            <a:pPr marL="514350" indent="-514350">
              <a:buFont typeface="+mj-lt"/>
              <a:buAutoNum type="arabicPeriod"/>
              <a:defRPr/>
            </a:pPr>
            <a:r>
              <a:rPr lang="en-US" sz="2000" dirty="0"/>
              <a:t>Next steps to resolve</a:t>
            </a:r>
          </a:p>
          <a:p>
            <a:pPr marL="514350" indent="-514350">
              <a:buFont typeface="+mj-lt"/>
              <a:buAutoNum type="arabicPeriod"/>
              <a:defRPr/>
            </a:pPr>
            <a:r>
              <a:rPr lang="en-US" sz="2000" dirty="0"/>
              <a:t>Who is responsible</a:t>
            </a:r>
          </a:p>
          <a:p>
            <a:pPr marL="514350" indent="-514350">
              <a:buFont typeface="+mj-lt"/>
              <a:buAutoNum type="arabicPeriod"/>
              <a:defRPr/>
            </a:pPr>
            <a:r>
              <a:rPr lang="en-US" sz="2000" dirty="0"/>
              <a:t>When team anticipates resolution</a:t>
            </a:r>
          </a:p>
        </p:txBody>
      </p:sp>
      <p:sp>
        <p:nvSpPr>
          <p:cNvPr id="25604" name="Slide Number Placeholder 3">
            <a:extLst>
              <a:ext uri="{FF2B5EF4-FFF2-40B4-BE49-F238E27FC236}">
                <a16:creationId xmlns:a16="http://schemas.microsoft.com/office/drawing/2014/main" id="{4B3D3D06-02F5-443F-8FD9-4355A2D429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8B8C90C4-EFC7-47E5-9A73-EAEB125D35E0}" type="slidenum">
              <a:rPr lang="en-US" altLang="en-US" sz="1200" smtClean="0">
                <a:solidFill>
                  <a:srgbClr val="4471A6"/>
                </a:solidFill>
              </a:rPr>
              <a:pPr>
                <a:spcBef>
                  <a:spcPct val="0"/>
                </a:spcBef>
                <a:buClrTx/>
                <a:buSzTx/>
                <a:buFontTx/>
                <a:buNone/>
              </a:pPr>
              <a:t>15</a:t>
            </a:fld>
            <a:endParaRPr lang="en-US" altLang="en-US" sz="1200" dirty="0">
              <a:solidFill>
                <a:srgbClr val="4471A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FDE0-87F5-4514-A73A-5085E484BEA4}"/>
              </a:ext>
            </a:extLst>
          </p:cNvPr>
          <p:cNvSpPr>
            <a:spLocks noGrp="1"/>
          </p:cNvSpPr>
          <p:nvPr>
            <p:ph type="title"/>
          </p:nvPr>
        </p:nvSpPr>
        <p:spPr>
          <a:xfrm>
            <a:off x="304800" y="457200"/>
            <a:ext cx="8686800" cy="990600"/>
          </a:xfrm>
        </p:spPr>
        <p:txBody>
          <a:bodyPr>
            <a:normAutofit fontScale="90000"/>
          </a:bodyPr>
          <a:lstStyle/>
          <a:p>
            <a:pPr algn="ctr">
              <a:defRPr/>
            </a:pPr>
            <a:r>
              <a:rPr lang="en-US" dirty="0"/>
              <a:t>Creating a QUALITY consideration Response</a:t>
            </a:r>
          </a:p>
        </p:txBody>
      </p:sp>
      <p:sp>
        <p:nvSpPr>
          <p:cNvPr id="30723" name="Content Placeholder 2">
            <a:extLst>
              <a:ext uri="{FF2B5EF4-FFF2-40B4-BE49-F238E27FC236}">
                <a16:creationId xmlns:a16="http://schemas.microsoft.com/office/drawing/2014/main" id="{6F2BFA96-A7FF-4C5B-8297-68685E9A1E22}"/>
              </a:ext>
            </a:extLst>
          </p:cNvPr>
          <p:cNvSpPr>
            <a:spLocks noGrp="1"/>
          </p:cNvSpPr>
          <p:nvPr>
            <p:ph idx="1"/>
          </p:nvPr>
        </p:nvSpPr>
        <p:spPr>
          <a:xfrm>
            <a:off x="282575" y="1258888"/>
            <a:ext cx="8534400" cy="5029200"/>
          </a:xfrm>
        </p:spPr>
        <p:txBody>
          <a:bodyPr/>
          <a:lstStyle/>
          <a:p>
            <a:pPr>
              <a:defRPr/>
            </a:pPr>
            <a:r>
              <a:rPr lang="en-US" altLang="en-US" sz="2400" dirty="0"/>
              <a:t>If a Consideration cannot be addressed directly due to financial, medical, or other constraints, the team must make a conscious effort to improve the individual’s life in the area around the Consideration. </a:t>
            </a:r>
          </a:p>
          <a:p>
            <a:pPr>
              <a:defRPr/>
            </a:pPr>
            <a:r>
              <a:rPr lang="en-US" altLang="en-US" sz="2400" dirty="0"/>
              <a:t>Link to the ISP when appropriate.</a:t>
            </a:r>
          </a:p>
          <a:p>
            <a:pPr>
              <a:defRPr/>
            </a:pPr>
            <a:r>
              <a:rPr lang="en-US" altLang="en-US" sz="2400" dirty="0"/>
              <a:t>Document in SC Service Notes to verify Follow-up and / or Closing of the Loop.</a:t>
            </a:r>
          </a:p>
          <a:p>
            <a:pPr>
              <a:defRPr/>
            </a:pPr>
            <a:r>
              <a:rPr lang="en-US" altLang="en-US" sz="2400" dirty="0"/>
              <a:t>Ensure that the response “</a:t>
            </a:r>
            <a:r>
              <a:rPr lang="en-US" altLang="en-US" sz="2400" b="1" dirty="0"/>
              <a:t>Closes the Loop</a:t>
            </a:r>
            <a:r>
              <a:rPr lang="en-US" altLang="en-US" sz="2400" dirty="0"/>
              <a:t>”. </a:t>
            </a:r>
          </a:p>
          <a:p>
            <a:pPr>
              <a:defRPr/>
            </a:pPr>
            <a:endParaRPr lang="en-US" altLang="en-US" sz="2400" dirty="0"/>
          </a:p>
          <a:p>
            <a:pPr marL="0" indent="0" algn="ctr">
              <a:buFont typeface="Wingdings 2" panose="05020102010507070707" pitchFamily="18" charset="2"/>
              <a:buNone/>
              <a:defRPr/>
            </a:pPr>
            <a:endParaRPr lang="en-US" altLang="en-US" sz="2400" dirty="0"/>
          </a:p>
        </p:txBody>
      </p:sp>
      <p:sp>
        <p:nvSpPr>
          <p:cNvPr id="26628" name="Slide Number Placeholder 3">
            <a:extLst>
              <a:ext uri="{FF2B5EF4-FFF2-40B4-BE49-F238E27FC236}">
                <a16:creationId xmlns:a16="http://schemas.microsoft.com/office/drawing/2014/main" id="{D4DFF39D-FF87-4EE5-8996-FD81FC4E9F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E7ADB71D-737C-4640-8EBC-DA7DDE195F62}" type="slidenum">
              <a:rPr lang="en-US" altLang="en-US" sz="1200" smtClean="0">
                <a:solidFill>
                  <a:srgbClr val="4471A6"/>
                </a:solidFill>
              </a:rPr>
              <a:pPr>
                <a:spcBef>
                  <a:spcPct val="0"/>
                </a:spcBef>
                <a:buClrTx/>
                <a:buSzTx/>
                <a:buFontTx/>
                <a:buNone/>
              </a:pPr>
              <a:t>16</a:t>
            </a:fld>
            <a:endParaRPr lang="en-US" altLang="en-US" sz="1200" dirty="0">
              <a:solidFill>
                <a:srgbClr val="4471A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C16C-2A27-42C1-B9F9-D629E0D0B1AA}"/>
              </a:ext>
            </a:extLst>
          </p:cNvPr>
          <p:cNvSpPr>
            <a:spLocks noGrp="1"/>
          </p:cNvSpPr>
          <p:nvPr>
            <p:ph type="title"/>
          </p:nvPr>
        </p:nvSpPr>
        <p:spPr>
          <a:xfrm>
            <a:off x="301752" y="457200"/>
            <a:ext cx="8686800" cy="4800600"/>
          </a:xfrm>
        </p:spPr>
        <p:txBody>
          <a:bodyPr/>
          <a:lstStyle/>
          <a:p>
            <a:pPr algn="ctr">
              <a:defRPr/>
            </a:pPr>
            <a:r>
              <a:rPr lang="en-US" sz="5400" dirty="0"/>
              <a:t>Let’s look at</a:t>
            </a:r>
            <a:br>
              <a:rPr lang="en-US" sz="5400" dirty="0"/>
            </a:br>
            <a:r>
              <a:rPr lang="en-US" sz="5400" dirty="0"/>
              <a:t>ACTUAL Consideration “Scenarios”</a:t>
            </a:r>
          </a:p>
        </p:txBody>
      </p:sp>
      <p:sp>
        <p:nvSpPr>
          <p:cNvPr id="27651" name="Slide Number Placeholder 2">
            <a:extLst>
              <a:ext uri="{FF2B5EF4-FFF2-40B4-BE49-F238E27FC236}">
                <a16:creationId xmlns:a16="http://schemas.microsoft.com/office/drawing/2014/main" id="{6A8F23F6-74F5-4836-840F-B27CA97121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93EFB3E1-F80C-475A-A2E6-26BC303DFD1B}" type="slidenum">
              <a:rPr lang="en-US" altLang="en-US" sz="1200" smtClean="0">
                <a:solidFill>
                  <a:srgbClr val="4471A6"/>
                </a:solidFill>
              </a:rPr>
              <a:pPr>
                <a:spcBef>
                  <a:spcPct val="0"/>
                </a:spcBef>
                <a:buClrTx/>
                <a:buSzTx/>
                <a:buFontTx/>
                <a:buNone/>
              </a:pPr>
              <a:t>17</a:t>
            </a:fld>
            <a:endParaRPr lang="en-US" altLang="en-US" sz="1200" dirty="0">
              <a:solidFill>
                <a:srgbClr val="4471A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796C-9006-4859-8AD2-A517DF308654}"/>
              </a:ext>
            </a:extLst>
          </p:cNvPr>
          <p:cNvSpPr>
            <a:spLocks noGrp="1"/>
          </p:cNvSpPr>
          <p:nvPr>
            <p:ph type="title"/>
          </p:nvPr>
        </p:nvSpPr>
        <p:spPr>
          <a:xfrm>
            <a:off x="284692" y="322263"/>
            <a:ext cx="8686800" cy="838200"/>
          </a:xfrm>
        </p:spPr>
        <p:txBody>
          <a:bodyPr/>
          <a:lstStyle/>
          <a:p>
            <a:pPr algn="ctr">
              <a:defRPr/>
            </a:pPr>
            <a:r>
              <a:rPr lang="en-US" dirty="0"/>
              <a:t>Scenario #1</a:t>
            </a:r>
          </a:p>
        </p:txBody>
      </p:sp>
      <p:sp>
        <p:nvSpPr>
          <p:cNvPr id="28675" name="Content Placeholder 2">
            <a:extLst>
              <a:ext uri="{FF2B5EF4-FFF2-40B4-BE49-F238E27FC236}">
                <a16:creationId xmlns:a16="http://schemas.microsoft.com/office/drawing/2014/main" id="{086A79AE-AB16-4346-9399-4295A19BC993}"/>
              </a:ext>
            </a:extLst>
          </p:cNvPr>
          <p:cNvSpPr>
            <a:spLocks noGrp="1"/>
          </p:cNvSpPr>
          <p:nvPr>
            <p:ph idx="1"/>
          </p:nvPr>
        </p:nvSpPr>
        <p:spPr>
          <a:xfrm>
            <a:off x="304800" y="1066801"/>
            <a:ext cx="8686800" cy="5468936"/>
          </a:xfrm>
        </p:spPr>
        <p:txBody>
          <a:bodyPr/>
          <a:lstStyle/>
          <a:p>
            <a:r>
              <a:rPr lang="en-US" altLang="en-US" sz="2300" b="1" u="sng" dirty="0"/>
              <a:t>Consideration</a:t>
            </a:r>
            <a:r>
              <a:rPr lang="en-US" altLang="en-US" sz="2300" dirty="0"/>
              <a:t>: </a:t>
            </a:r>
            <a:r>
              <a:rPr lang="en-US" altLang="en-US" sz="2300" dirty="0">
                <a:solidFill>
                  <a:srgbClr val="FF0000"/>
                </a:solidFill>
              </a:rPr>
              <a:t>Participant stated </a:t>
            </a:r>
            <a:r>
              <a:rPr lang="en-US" altLang="en-US" sz="2300" dirty="0"/>
              <a:t>he would like to move because his building is not maintained. </a:t>
            </a:r>
          </a:p>
          <a:p>
            <a:pPr algn="just"/>
            <a:r>
              <a:rPr lang="en-US" altLang="en-US" sz="2300" b="1" u="sng" dirty="0"/>
              <a:t>Response</a:t>
            </a:r>
            <a:r>
              <a:rPr lang="en-US" altLang="en-US" sz="2300" dirty="0"/>
              <a:t>: SC met with the participant regarding his desire to move. He stated he would like to continue to live near the T Line. The participant and SC agreed to add an Outcome in his ISP as a goal for him to move to a different apartment. Participant agreed to get a small notebook and keep this with him while walking through the community and going to and from work where he could write down numbers of places that have a For Rent sign posted. SC and the rest of the participant’s team members will look into housing options as well. Once phone numbers have been collected, SC and participant will meet and call the landlords to set up appointments based on monthly rental fees.  ISP will be updated to reflect this. The participant agreed to this plan and is happy with it.  </a:t>
            </a:r>
            <a:r>
              <a:rPr lang="en-US" sz="2300" dirty="0"/>
              <a:t>[see service note DOS 08.12.2021]  </a:t>
            </a:r>
            <a:r>
              <a:rPr lang="en-US" altLang="en-US" sz="2300" dirty="0"/>
              <a:t>The loop is closed. </a:t>
            </a:r>
          </a:p>
          <a:p>
            <a:endParaRPr lang="en-US" altLang="en-US" sz="2400" dirty="0"/>
          </a:p>
          <a:p>
            <a:pPr marL="0" indent="0">
              <a:buNone/>
            </a:pPr>
            <a:endParaRPr lang="en-US" altLang="en-US" dirty="0"/>
          </a:p>
        </p:txBody>
      </p:sp>
      <p:sp>
        <p:nvSpPr>
          <p:cNvPr id="28676" name="Slide Number Placeholder 3">
            <a:extLst>
              <a:ext uri="{FF2B5EF4-FFF2-40B4-BE49-F238E27FC236}">
                <a16:creationId xmlns:a16="http://schemas.microsoft.com/office/drawing/2014/main" id="{596CB278-20AF-4FE6-B232-F9267C6A66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E9484EC7-549A-40CA-8E02-1C46EB91F289}" type="slidenum">
              <a:rPr lang="en-US" altLang="en-US" sz="1200" smtClean="0">
                <a:solidFill>
                  <a:srgbClr val="4471A6"/>
                </a:solidFill>
              </a:rPr>
              <a:pPr>
                <a:spcBef>
                  <a:spcPct val="0"/>
                </a:spcBef>
                <a:buClrTx/>
                <a:buSzTx/>
                <a:buFontTx/>
                <a:buNone/>
              </a:pPr>
              <a:t>18</a:t>
            </a:fld>
            <a:endParaRPr lang="en-US" altLang="en-US" sz="1200" dirty="0">
              <a:solidFill>
                <a:srgbClr val="4471A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8AE7-4A0C-4F8C-990F-C5FA2724845E}"/>
              </a:ext>
            </a:extLst>
          </p:cNvPr>
          <p:cNvSpPr>
            <a:spLocks noGrp="1"/>
          </p:cNvSpPr>
          <p:nvPr>
            <p:ph type="title"/>
          </p:nvPr>
        </p:nvSpPr>
        <p:spPr/>
        <p:txBody>
          <a:bodyPr/>
          <a:lstStyle/>
          <a:p>
            <a:pPr algn="ctr">
              <a:defRPr/>
            </a:pPr>
            <a:r>
              <a:rPr lang="en-US" dirty="0"/>
              <a:t>Scenario #2</a:t>
            </a:r>
          </a:p>
        </p:txBody>
      </p:sp>
      <p:sp>
        <p:nvSpPr>
          <p:cNvPr id="3" name="Content Placeholder 2">
            <a:extLst>
              <a:ext uri="{FF2B5EF4-FFF2-40B4-BE49-F238E27FC236}">
                <a16:creationId xmlns:a16="http://schemas.microsoft.com/office/drawing/2014/main" id="{5C8F8725-6BE8-46B6-9945-B0EE3C5E1B83}"/>
              </a:ext>
            </a:extLst>
          </p:cNvPr>
          <p:cNvSpPr>
            <a:spLocks noGrp="1"/>
          </p:cNvSpPr>
          <p:nvPr>
            <p:ph idx="1"/>
          </p:nvPr>
        </p:nvSpPr>
        <p:spPr>
          <a:xfrm>
            <a:off x="152400" y="1143000"/>
            <a:ext cx="8839200" cy="5410200"/>
          </a:xfrm>
        </p:spPr>
        <p:txBody>
          <a:bodyPr/>
          <a:lstStyle/>
          <a:p>
            <a:pPr>
              <a:defRPr/>
            </a:pPr>
            <a:r>
              <a:rPr lang="en-US" sz="2400" b="1" u="sng" dirty="0"/>
              <a:t>Consideration</a:t>
            </a:r>
            <a:r>
              <a:rPr lang="en-US" sz="2400" dirty="0"/>
              <a:t>: </a:t>
            </a:r>
            <a:r>
              <a:rPr lang="en-US" sz="2400" dirty="0">
                <a:solidFill>
                  <a:srgbClr val="FF0000"/>
                </a:solidFill>
              </a:rPr>
              <a:t>Participant stated </a:t>
            </a:r>
            <a:r>
              <a:rPr lang="en-US" sz="2400" dirty="0"/>
              <a:t>that he would like to pursue a college education – welding school / program. </a:t>
            </a:r>
          </a:p>
          <a:p>
            <a:pPr algn="just">
              <a:defRPr/>
            </a:pPr>
            <a:r>
              <a:rPr lang="en-US" sz="2400" b="1" u="sng" dirty="0"/>
              <a:t>Consideration response</a:t>
            </a:r>
            <a:r>
              <a:rPr lang="en-US" sz="2400" dirty="0"/>
              <a:t>: The SC met with the participant to discuss this consideration. The participant stated that he would like to pursue higher education in the year 2022 because he is extremely busy now. The SC, participant and his mother made a plan to start researching local trade schools in the year 2021. This would allow him to see the pros and cons of each school a year in advance, allowing him to make the best educated decision possible. This will also allow for participant to be able to see admission requirements, meet deadlines and pay the necessary fees that may be different for each school. The participant and his family are satisfied with this plan.  [see service note DOS 5.6.19] The loop is closed. </a:t>
            </a:r>
          </a:p>
          <a:p>
            <a:pPr marL="0" indent="0">
              <a:buFont typeface="Wingdings 2" panose="05020102010507070707" pitchFamily="18" charset="2"/>
              <a:buNone/>
              <a:defRPr/>
            </a:pPr>
            <a:endParaRPr lang="en-US" dirty="0"/>
          </a:p>
        </p:txBody>
      </p:sp>
      <p:sp>
        <p:nvSpPr>
          <p:cNvPr id="29700" name="Slide Number Placeholder 3">
            <a:extLst>
              <a:ext uri="{FF2B5EF4-FFF2-40B4-BE49-F238E27FC236}">
                <a16:creationId xmlns:a16="http://schemas.microsoft.com/office/drawing/2014/main" id="{63390976-85BB-4BCC-8498-F37424D82C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B448B29E-BE08-4947-AC8C-415A46EDF3AD}" type="slidenum">
              <a:rPr lang="en-US" altLang="en-US" sz="1200" smtClean="0">
                <a:solidFill>
                  <a:srgbClr val="4471A6"/>
                </a:solidFill>
              </a:rPr>
              <a:pPr>
                <a:spcBef>
                  <a:spcPct val="0"/>
                </a:spcBef>
                <a:buClrTx/>
                <a:buSzTx/>
                <a:buFontTx/>
                <a:buNone/>
              </a:pPr>
              <a:t>19</a:t>
            </a:fld>
            <a:endParaRPr lang="en-US" altLang="en-US" sz="1200" dirty="0">
              <a:solidFill>
                <a:srgbClr val="4471A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7CED-2ED5-43E7-9041-33A98ACD7733}"/>
              </a:ext>
            </a:extLst>
          </p:cNvPr>
          <p:cNvSpPr>
            <a:spLocks noGrp="1"/>
          </p:cNvSpPr>
          <p:nvPr>
            <p:ph type="title"/>
          </p:nvPr>
        </p:nvSpPr>
        <p:spPr/>
        <p:txBody>
          <a:bodyPr/>
          <a:lstStyle/>
          <a:p>
            <a:pPr algn="ctr" eaLnBrk="1" fontAlgn="auto" hangingPunct="1">
              <a:spcAft>
                <a:spcPts val="0"/>
              </a:spcAft>
              <a:defRPr/>
            </a:pPr>
            <a:r>
              <a:rPr lang="en-US" dirty="0"/>
              <a:t>A Systemic view of IM4Q</a:t>
            </a:r>
          </a:p>
        </p:txBody>
      </p:sp>
      <p:sp>
        <p:nvSpPr>
          <p:cNvPr id="3" name="Content Placeholder 2">
            <a:extLst>
              <a:ext uri="{FF2B5EF4-FFF2-40B4-BE49-F238E27FC236}">
                <a16:creationId xmlns:a16="http://schemas.microsoft.com/office/drawing/2014/main" id="{98B3E277-761E-4CA1-9EE0-7FBAA324FBAA}"/>
              </a:ext>
            </a:extLst>
          </p:cNvPr>
          <p:cNvSpPr>
            <a:spLocks noGrp="1"/>
          </p:cNvSpPr>
          <p:nvPr>
            <p:ph idx="1"/>
          </p:nvPr>
        </p:nvSpPr>
        <p:spPr>
          <a:xfrm>
            <a:off x="304800" y="1554163"/>
            <a:ext cx="8686800" cy="4846637"/>
          </a:xfrm>
        </p:spPr>
        <p:txBody>
          <a:bodyPr>
            <a:normAutofit fontScale="40000" lnSpcReduction="20000"/>
          </a:bodyPr>
          <a:lstStyle/>
          <a:p>
            <a:pPr>
              <a:defRPr/>
            </a:pPr>
            <a:r>
              <a:rPr lang="en-US" sz="4800" dirty="0"/>
              <a:t>The purpose of Pennsylvania’s IM4Q is to collect data and information about participants with Intellectual Disabilities as well as improve their quality of life</a:t>
            </a:r>
          </a:p>
          <a:p>
            <a:pPr>
              <a:defRPr/>
            </a:pPr>
            <a:endParaRPr lang="en-US" sz="4800" dirty="0"/>
          </a:p>
          <a:p>
            <a:pPr>
              <a:defRPr/>
            </a:pPr>
            <a:r>
              <a:rPr lang="en-US" sz="4800" dirty="0"/>
              <a:t>Improve services, supports, and practices</a:t>
            </a:r>
          </a:p>
          <a:p>
            <a:pPr marL="0" indent="0">
              <a:buFont typeface="Wingdings 2" panose="05020102010507070707" pitchFamily="18" charset="2"/>
              <a:buNone/>
              <a:defRPr/>
            </a:pPr>
            <a:endParaRPr lang="en-US" sz="4800" dirty="0"/>
          </a:p>
          <a:p>
            <a:pPr>
              <a:defRPr/>
            </a:pPr>
            <a:r>
              <a:rPr lang="en-US" sz="4800" dirty="0"/>
              <a:t>ODP’s vision is that everyone has the opportunity to live an Everyday Life</a:t>
            </a:r>
          </a:p>
          <a:p>
            <a:pPr marL="0" indent="0">
              <a:buFont typeface="Wingdings 2" panose="05020102010507070707" pitchFamily="18" charset="2"/>
              <a:buNone/>
              <a:defRPr/>
            </a:pPr>
            <a:endParaRPr lang="en-US" sz="4800" dirty="0"/>
          </a:p>
          <a:p>
            <a:pPr>
              <a:defRPr/>
            </a:pPr>
            <a:r>
              <a:rPr lang="en-US" sz="4800" dirty="0"/>
              <a:t>Support the principles of self-direction</a:t>
            </a:r>
          </a:p>
          <a:p>
            <a:pPr>
              <a:defRPr/>
            </a:pPr>
            <a:endParaRPr lang="en-US" sz="4800" dirty="0"/>
          </a:p>
          <a:p>
            <a:pPr>
              <a:defRPr/>
            </a:pPr>
            <a:r>
              <a:rPr lang="en-US" sz="4800" dirty="0"/>
              <a:t>Help participants with disabilities and their families determine the course of their lives by listening and recording information though the interview process</a:t>
            </a:r>
          </a:p>
          <a:p>
            <a:pPr>
              <a:defRPr/>
            </a:pPr>
            <a:endParaRPr lang="en-US" sz="4800" dirty="0"/>
          </a:p>
          <a:p>
            <a:pPr>
              <a:defRPr/>
            </a:pPr>
            <a:r>
              <a:rPr lang="en-US" sz="4800" dirty="0"/>
              <a:t>Aggregate data is collected by ODP and AE’s to incorporate into their Quality Management Framework, which drives system change</a:t>
            </a:r>
          </a:p>
          <a:p>
            <a:pPr marL="0" indent="0">
              <a:buFont typeface="Wingdings 2" panose="05020102010507070707" pitchFamily="18" charset="2"/>
              <a:buNone/>
              <a:defRPr/>
            </a:pPr>
            <a:endParaRPr lang="en-US" sz="4800" dirty="0"/>
          </a:p>
          <a:p>
            <a:pPr>
              <a:defRPr/>
            </a:pPr>
            <a:r>
              <a:rPr lang="en-US" sz="4800" dirty="0">
                <a:hlinkClick r:id="rId2"/>
              </a:rPr>
              <a:t>ODP Bulletin 00-17-01:  Quality Management Strategy of the Office of Developmental Programs  </a:t>
            </a:r>
            <a:endParaRPr lang="en-US" sz="4800" dirty="0"/>
          </a:p>
          <a:p>
            <a:pPr marL="0" indent="0">
              <a:buFont typeface="Wingdings 2" panose="05020102010507070707" pitchFamily="18" charset="2"/>
              <a:buNone/>
              <a:defRPr/>
            </a:pPr>
            <a:endParaRPr lang="en-US" dirty="0"/>
          </a:p>
          <a:p>
            <a:pPr marL="0" indent="0" eaLnBrk="1" fontAlgn="auto" hangingPunct="1">
              <a:spcAft>
                <a:spcPts val="0"/>
              </a:spcAft>
              <a:buFont typeface="Wingdings 2" panose="05020102010507070707" pitchFamily="18" charset="2"/>
              <a:buNone/>
              <a:defRPr/>
            </a:pPr>
            <a:endParaRPr lang="en-US" dirty="0"/>
          </a:p>
        </p:txBody>
      </p:sp>
      <p:sp>
        <p:nvSpPr>
          <p:cNvPr id="13316" name="Slide Number Placeholder 3">
            <a:extLst>
              <a:ext uri="{FF2B5EF4-FFF2-40B4-BE49-F238E27FC236}">
                <a16:creationId xmlns:a16="http://schemas.microsoft.com/office/drawing/2014/main" id="{211A1900-97F4-47A3-A530-78512588CE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D25FC0C4-2EEC-43E8-8103-A813E1894ACE}" type="slidenum">
              <a:rPr lang="en-US" altLang="en-US" sz="1200" smtClean="0">
                <a:solidFill>
                  <a:srgbClr val="4471A6"/>
                </a:solidFill>
              </a:rPr>
              <a:pPr>
                <a:spcBef>
                  <a:spcPct val="0"/>
                </a:spcBef>
                <a:buClrTx/>
                <a:buSzTx/>
                <a:buFontTx/>
                <a:buNone/>
              </a:pPr>
              <a:t>2</a:t>
            </a:fld>
            <a:endParaRPr lang="en-US" altLang="en-US" sz="1200" dirty="0">
              <a:solidFill>
                <a:srgbClr val="4471A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2FF5-4A01-4B72-964D-7EB6477258E5}"/>
              </a:ext>
            </a:extLst>
          </p:cNvPr>
          <p:cNvSpPr>
            <a:spLocks noGrp="1"/>
          </p:cNvSpPr>
          <p:nvPr>
            <p:ph type="title"/>
          </p:nvPr>
        </p:nvSpPr>
        <p:spPr>
          <a:xfrm>
            <a:off x="304800" y="457200"/>
            <a:ext cx="8686800" cy="685800"/>
          </a:xfrm>
        </p:spPr>
        <p:txBody>
          <a:bodyPr/>
          <a:lstStyle/>
          <a:p>
            <a:pPr algn="ctr">
              <a:defRPr/>
            </a:pPr>
            <a:r>
              <a:rPr lang="en-US" dirty="0"/>
              <a:t>SCENARIO #3</a:t>
            </a:r>
          </a:p>
        </p:txBody>
      </p:sp>
      <p:sp>
        <p:nvSpPr>
          <p:cNvPr id="3" name="Content Placeholder 2">
            <a:extLst>
              <a:ext uri="{FF2B5EF4-FFF2-40B4-BE49-F238E27FC236}">
                <a16:creationId xmlns:a16="http://schemas.microsoft.com/office/drawing/2014/main" id="{960EDBF6-41DF-44B9-B972-E8D1BB2CAA7C}"/>
              </a:ext>
            </a:extLst>
          </p:cNvPr>
          <p:cNvSpPr>
            <a:spLocks noGrp="1"/>
          </p:cNvSpPr>
          <p:nvPr>
            <p:ph idx="1"/>
          </p:nvPr>
        </p:nvSpPr>
        <p:spPr>
          <a:xfrm>
            <a:off x="304800" y="1143000"/>
            <a:ext cx="8686800" cy="5257799"/>
          </a:xfrm>
        </p:spPr>
        <p:txBody>
          <a:bodyPr/>
          <a:lstStyle/>
          <a:p>
            <a:pPr>
              <a:defRPr/>
            </a:pPr>
            <a:r>
              <a:rPr lang="en-US" sz="2200" b="1" u="sng" dirty="0"/>
              <a:t>Consideration</a:t>
            </a:r>
            <a:r>
              <a:rPr lang="en-US" sz="2200" b="1" dirty="0"/>
              <a:t>:  </a:t>
            </a:r>
            <a:r>
              <a:rPr lang="en-US" sz="2200" dirty="0">
                <a:solidFill>
                  <a:srgbClr val="FF0000"/>
                </a:solidFill>
              </a:rPr>
              <a:t>Family stated </a:t>
            </a:r>
            <a:r>
              <a:rPr lang="en-US" sz="2200" dirty="0"/>
              <a:t>that their son </a:t>
            </a:r>
            <a:r>
              <a:rPr lang="en-US" sz="2200" dirty="0">
                <a:solidFill>
                  <a:srgbClr val="FF0000"/>
                </a:solidFill>
              </a:rPr>
              <a:t>may benefit </a:t>
            </a:r>
            <a:r>
              <a:rPr lang="en-US" sz="2200" dirty="0"/>
              <a:t>from starting the separation process. They would like him to have his own life. </a:t>
            </a:r>
          </a:p>
          <a:p>
            <a:pPr>
              <a:defRPr/>
            </a:pPr>
            <a:endParaRPr lang="en-US" sz="2200" dirty="0"/>
          </a:p>
          <a:p>
            <a:pPr algn="just">
              <a:defRPr/>
            </a:pPr>
            <a:r>
              <a:rPr lang="en-US" sz="2200" b="1" u="sng" dirty="0"/>
              <a:t>Consideration response</a:t>
            </a:r>
            <a:r>
              <a:rPr lang="en-US" sz="2200" b="1" dirty="0"/>
              <a:t>:</a:t>
            </a:r>
            <a:r>
              <a:rPr lang="en-US" sz="2200" dirty="0"/>
              <a:t> SC discussed this Consideration with participant and his parents. </a:t>
            </a:r>
            <a:r>
              <a:rPr lang="en-US" sz="2200" dirty="0">
                <a:solidFill>
                  <a:srgbClr val="1F497D"/>
                </a:solidFill>
              </a:rPr>
              <a:t>The participant stated that he is not ready to separate from his parents right now but would like to get his own apartment in the future. Participant is an only child and has his own area of privacy while in his parents' house. He wants separation but is afraid at the same time to be alone.  SC and family are currently working on assisting the participant to qualify for the PFDS Waiver to have more socialization and employment supports. These services will  prepare him for his future goals, in addition to confidence an independence.  The participant </a:t>
            </a:r>
            <a:r>
              <a:rPr lang="en-US" sz="2200" dirty="0"/>
              <a:t>and family were satisfied with this plan. SC to monitor. [see service note DOS 08.12.2021]  The loop is closed. </a:t>
            </a:r>
          </a:p>
          <a:p>
            <a:pPr marL="0" indent="0">
              <a:buFont typeface="Wingdings 2" panose="05020102010507070707" pitchFamily="18" charset="2"/>
              <a:buNone/>
              <a:defRPr/>
            </a:pPr>
            <a:endParaRPr lang="en-US" sz="2400" dirty="0"/>
          </a:p>
        </p:txBody>
      </p:sp>
      <p:sp>
        <p:nvSpPr>
          <p:cNvPr id="30724" name="Slide Number Placeholder 3">
            <a:extLst>
              <a:ext uri="{FF2B5EF4-FFF2-40B4-BE49-F238E27FC236}">
                <a16:creationId xmlns:a16="http://schemas.microsoft.com/office/drawing/2014/main" id="{BC233708-C6D6-4C86-A9DC-ADE40A916D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28B90B04-CCC4-4340-9ABB-1D88F728B558}" type="slidenum">
              <a:rPr lang="en-US" altLang="en-US" sz="1200" smtClean="0">
                <a:solidFill>
                  <a:srgbClr val="4471A6"/>
                </a:solidFill>
              </a:rPr>
              <a:pPr>
                <a:spcBef>
                  <a:spcPct val="0"/>
                </a:spcBef>
                <a:buClrTx/>
                <a:buSzTx/>
                <a:buFontTx/>
                <a:buNone/>
              </a:pPr>
              <a:t>20</a:t>
            </a:fld>
            <a:endParaRPr lang="en-US" altLang="en-US" sz="1200" dirty="0">
              <a:solidFill>
                <a:srgbClr val="4471A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4DED-1FBF-7F7F-A8E1-509FD44A3DCA}"/>
              </a:ext>
            </a:extLst>
          </p:cNvPr>
          <p:cNvSpPr>
            <a:spLocks noGrp="1"/>
          </p:cNvSpPr>
          <p:nvPr>
            <p:ph type="title"/>
          </p:nvPr>
        </p:nvSpPr>
        <p:spPr/>
        <p:txBody>
          <a:bodyPr/>
          <a:lstStyle/>
          <a:p>
            <a:pPr algn="ctr"/>
            <a:r>
              <a:rPr lang="en-US" dirty="0"/>
              <a:t>Scenario #4</a:t>
            </a:r>
          </a:p>
        </p:txBody>
      </p:sp>
      <p:sp>
        <p:nvSpPr>
          <p:cNvPr id="3" name="Content Placeholder 2">
            <a:extLst>
              <a:ext uri="{FF2B5EF4-FFF2-40B4-BE49-F238E27FC236}">
                <a16:creationId xmlns:a16="http://schemas.microsoft.com/office/drawing/2014/main" id="{8E870DEF-2A6F-FA51-871A-57F924D1E14D}"/>
              </a:ext>
            </a:extLst>
          </p:cNvPr>
          <p:cNvSpPr>
            <a:spLocks noGrp="1"/>
          </p:cNvSpPr>
          <p:nvPr>
            <p:ph idx="1"/>
          </p:nvPr>
        </p:nvSpPr>
        <p:spPr>
          <a:xfrm>
            <a:off x="304800" y="1143000"/>
            <a:ext cx="8686800" cy="5330825"/>
          </a:xfrm>
        </p:spPr>
        <p:txBody>
          <a:bodyPr/>
          <a:lstStyle/>
          <a:p>
            <a:pPr eaLnBrk="1" fontAlgn="auto" hangingPunct="1">
              <a:spcAft>
                <a:spcPts val="0"/>
              </a:spcAft>
              <a:buClr>
                <a:srgbClr val="4F81BD"/>
              </a:buClr>
              <a:buFont typeface="Wingdings 2"/>
              <a:buChar char=""/>
              <a:defRPr/>
            </a:pPr>
            <a:r>
              <a:rPr lang="en-US" sz="2200" b="1" u="sng" dirty="0">
                <a:solidFill>
                  <a:srgbClr val="1F497D"/>
                </a:solidFill>
              </a:rPr>
              <a:t>Consideration</a:t>
            </a:r>
            <a:r>
              <a:rPr lang="en-US" sz="2200" b="1" dirty="0">
                <a:solidFill>
                  <a:srgbClr val="1F497D"/>
                </a:solidFill>
              </a:rPr>
              <a:t>: </a:t>
            </a:r>
            <a:r>
              <a:rPr lang="en-US" sz="2200" dirty="0">
                <a:solidFill>
                  <a:srgbClr val="FF0000"/>
                </a:solidFill>
              </a:rPr>
              <a:t>Monitors </a:t>
            </a:r>
            <a:r>
              <a:rPr lang="en-US" sz="2200" i="1" dirty="0">
                <a:solidFill>
                  <a:srgbClr val="FF0000"/>
                </a:solidFill>
              </a:rPr>
              <a:t>observed</a:t>
            </a:r>
            <a:r>
              <a:rPr lang="en-US" sz="2200" dirty="0">
                <a:solidFill>
                  <a:srgbClr val="FF0000"/>
                </a:solidFill>
              </a:rPr>
              <a:t> </a:t>
            </a:r>
            <a:r>
              <a:rPr lang="en-US" sz="2200" dirty="0">
                <a:solidFill>
                  <a:srgbClr val="1F497D"/>
                </a:solidFill>
              </a:rPr>
              <a:t>that the that the participant may benefit from having a fire safety plan in his apartment.  </a:t>
            </a:r>
          </a:p>
          <a:p>
            <a:pPr eaLnBrk="1" fontAlgn="auto" hangingPunct="1">
              <a:spcAft>
                <a:spcPts val="0"/>
              </a:spcAft>
              <a:buClr>
                <a:srgbClr val="4F81BD"/>
              </a:buClr>
              <a:buFont typeface="Wingdings 2"/>
              <a:buChar char=""/>
              <a:defRPr/>
            </a:pPr>
            <a:endParaRPr lang="en-US" sz="2200" dirty="0">
              <a:solidFill>
                <a:srgbClr val="1F497D"/>
              </a:solidFill>
            </a:endParaRPr>
          </a:p>
          <a:p>
            <a:pPr algn="just" eaLnBrk="1" fontAlgn="auto" hangingPunct="1">
              <a:spcAft>
                <a:spcPts val="0"/>
              </a:spcAft>
              <a:buClr>
                <a:srgbClr val="4F81BD"/>
              </a:buClr>
              <a:buFont typeface="Wingdings 2"/>
              <a:buChar char=""/>
              <a:defRPr/>
            </a:pPr>
            <a:r>
              <a:rPr lang="en-US" sz="2200" b="1" u="sng" dirty="0">
                <a:solidFill>
                  <a:srgbClr val="1F497D"/>
                </a:solidFill>
              </a:rPr>
              <a:t>Consideration response</a:t>
            </a:r>
            <a:r>
              <a:rPr lang="en-US" sz="2200" b="1" dirty="0">
                <a:solidFill>
                  <a:srgbClr val="1F497D"/>
                </a:solidFill>
              </a:rPr>
              <a:t>: </a:t>
            </a:r>
            <a:r>
              <a:rPr lang="en-US" sz="2200" dirty="0">
                <a:solidFill>
                  <a:srgbClr val="1F497D"/>
                </a:solidFill>
              </a:rPr>
              <a:t>SC met with participant, as well as program specialist and </a:t>
            </a:r>
            <a:r>
              <a:rPr lang="en-US" sz="2200" dirty="0" err="1">
                <a:solidFill>
                  <a:srgbClr val="1F497D"/>
                </a:solidFill>
              </a:rPr>
              <a:t>hab</a:t>
            </a:r>
            <a:r>
              <a:rPr lang="en-US" sz="2200" dirty="0">
                <a:solidFill>
                  <a:srgbClr val="1F497D"/>
                </a:solidFill>
              </a:rPr>
              <a:t> aide. The participant agreed that he should have a fire safety plan in place.  The team decided that the participant and his </a:t>
            </a:r>
            <a:r>
              <a:rPr lang="en-US" sz="2200" dirty="0" err="1">
                <a:solidFill>
                  <a:srgbClr val="1F497D"/>
                </a:solidFill>
              </a:rPr>
              <a:t>hab</a:t>
            </a:r>
            <a:r>
              <a:rPr lang="en-US" sz="2200" dirty="0">
                <a:solidFill>
                  <a:srgbClr val="1F497D"/>
                </a:solidFill>
              </a:rPr>
              <a:t> aide will create a fire safety evacuation plan which will be posted on a wall in his kitchen. They will complete a practice drill on a regular basis. Participant will also purchase  fire extinguisher and work with his staff on the proper use. Participant will also reinstall the smoke detector that he had previously removed because he said it went off too much when he cooked. Instead, he will open a window and turn the fan on when cooking.  Participant is satisfied with her home and feels that it is beneficial.   </a:t>
            </a:r>
            <a:r>
              <a:rPr lang="en-US" sz="2200" dirty="0"/>
              <a:t>[see service note DOS 2.15.19]  </a:t>
            </a:r>
            <a:r>
              <a:rPr lang="en-US" sz="2200" dirty="0">
                <a:solidFill>
                  <a:srgbClr val="1F497D"/>
                </a:solidFill>
              </a:rPr>
              <a:t>The loop is closed. </a:t>
            </a:r>
          </a:p>
          <a:p>
            <a:endParaRPr lang="en-US" dirty="0"/>
          </a:p>
        </p:txBody>
      </p:sp>
      <p:sp>
        <p:nvSpPr>
          <p:cNvPr id="4" name="Slide Number Placeholder 3">
            <a:extLst>
              <a:ext uri="{FF2B5EF4-FFF2-40B4-BE49-F238E27FC236}">
                <a16:creationId xmlns:a16="http://schemas.microsoft.com/office/drawing/2014/main" id="{A41989D3-A5DB-E1DD-34A6-BB41286CB143}"/>
              </a:ext>
            </a:extLst>
          </p:cNvPr>
          <p:cNvSpPr>
            <a:spLocks noGrp="1"/>
          </p:cNvSpPr>
          <p:nvPr>
            <p:ph type="sldNum" sz="quarter" idx="12"/>
          </p:nvPr>
        </p:nvSpPr>
        <p:spPr/>
        <p:txBody>
          <a:bodyPr/>
          <a:lstStyle/>
          <a:p>
            <a:pPr>
              <a:defRPr/>
            </a:pPr>
            <a:fld id="{15700077-B94D-4380-803A-16386A0BD516}" type="slidenum">
              <a:rPr lang="en-US" altLang="en-US" smtClean="0"/>
              <a:pPr>
                <a:defRPr/>
              </a:pPr>
              <a:t>21</a:t>
            </a:fld>
            <a:endParaRPr lang="en-US" altLang="en-US" dirty="0"/>
          </a:p>
        </p:txBody>
      </p:sp>
    </p:spTree>
    <p:extLst>
      <p:ext uri="{BB962C8B-B14F-4D97-AF65-F5344CB8AC3E}">
        <p14:creationId xmlns:p14="http://schemas.microsoft.com/office/powerpoint/2010/main" val="51719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C18-291F-2BDA-C4BB-A9D27345B712}"/>
              </a:ext>
            </a:extLst>
          </p:cNvPr>
          <p:cNvSpPr>
            <a:spLocks noGrp="1"/>
          </p:cNvSpPr>
          <p:nvPr>
            <p:ph type="title"/>
          </p:nvPr>
        </p:nvSpPr>
        <p:spPr/>
        <p:txBody>
          <a:bodyPr/>
          <a:lstStyle/>
          <a:p>
            <a:pPr algn="ctr"/>
            <a:r>
              <a:rPr lang="en-US" dirty="0"/>
              <a:t>Scenario #5</a:t>
            </a:r>
          </a:p>
        </p:txBody>
      </p:sp>
      <p:sp>
        <p:nvSpPr>
          <p:cNvPr id="3" name="Content Placeholder 2">
            <a:extLst>
              <a:ext uri="{FF2B5EF4-FFF2-40B4-BE49-F238E27FC236}">
                <a16:creationId xmlns:a16="http://schemas.microsoft.com/office/drawing/2014/main" id="{21FF1971-89B5-275A-E87B-F63CEE1C79B5}"/>
              </a:ext>
            </a:extLst>
          </p:cNvPr>
          <p:cNvSpPr>
            <a:spLocks noGrp="1"/>
          </p:cNvSpPr>
          <p:nvPr>
            <p:ph idx="1"/>
          </p:nvPr>
        </p:nvSpPr>
        <p:spPr>
          <a:xfrm>
            <a:off x="304800" y="1295400"/>
            <a:ext cx="8686800" cy="5105400"/>
          </a:xfrm>
        </p:spPr>
        <p:txBody>
          <a:bodyPr/>
          <a:lstStyle/>
          <a:p>
            <a:pPr eaLnBrk="1" fontAlgn="auto" hangingPunct="1">
              <a:spcAft>
                <a:spcPts val="0"/>
              </a:spcAft>
              <a:buClr>
                <a:srgbClr val="4F81BD"/>
              </a:buClr>
              <a:buFont typeface="Wingdings 2"/>
              <a:buChar char=""/>
              <a:defRPr/>
            </a:pPr>
            <a:r>
              <a:rPr lang="en-US" sz="2400" b="1" u="sng" dirty="0">
                <a:solidFill>
                  <a:srgbClr val="1F497D"/>
                </a:solidFill>
              </a:rPr>
              <a:t>Consideration</a:t>
            </a:r>
            <a:r>
              <a:rPr lang="en-US" sz="2400" dirty="0">
                <a:solidFill>
                  <a:srgbClr val="1F497D"/>
                </a:solidFill>
              </a:rPr>
              <a:t>: </a:t>
            </a:r>
            <a:r>
              <a:rPr lang="en-US" sz="2400" dirty="0">
                <a:solidFill>
                  <a:srgbClr val="FF0000"/>
                </a:solidFill>
              </a:rPr>
              <a:t>Family stated </a:t>
            </a:r>
            <a:r>
              <a:rPr lang="en-US" sz="2400" dirty="0">
                <a:solidFill>
                  <a:srgbClr val="1F497D"/>
                </a:solidFill>
              </a:rPr>
              <a:t>that the participant </a:t>
            </a:r>
            <a:r>
              <a:rPr lang="en-US" sz="2400" dirty="0">
                <a:solidFill>
                  <a:srgbClr val="FF0000"/>
                </a:solidFill>
              </a:rPr>
              <a:t>may benefit </a:t>
            </a:r>
            <a:r>
              <a:rPr lang="en-US" sz="2400" dirty="0">
                <a:solidFill>
                  <a:srgbClr val="1F497D"/>
                </a:solidFill>
              </a:rPr>
              <a:t>from the finances / budget being discussed in ISP meetings.  </a:t>
            </a:r>
          </a:p>
          <a:p>
            <a:pPr marL="0" indent="0" eaLnBrk="1" fontAlgn="auto" hangingPunct="1">
              <a:spcAft>
                <a:spcPts val="0"/>
              </a:spcAft>
              <a:buClr>
                <a:srgbClr val="4F81BD"/>
              </a:buClr>
              <a:buNone/>
              <a:defRPr/>
            </a:pPr>
            <a:endParaRPr lang="en-US" sz="2400" dirty="0">
              <a:solidFill>
                <a:srgbClr val="1F497D"/>
              </a:solidFill>
            </a:endParaRPr>
          </a:p>
          <a:p>
            <a:pPr algn="just" eaLnBrk="1" fontAlgn="auto" hangingPunct="1">
              <a:spcAft>
                <a:spcPts val="0"/>
              </a:spcAft>
              <a:buClr>
                <a:srgbClr val="4F81BD"/>
              </a:buClr>
              <a:buFont typeface="Wingdings 2"/>
              <a:buChar char=""/>
              <a:defRPr/>
            </a:pPr>
            <a:r>
              <a:rPr lang="en-US" sz="2400" b="1" u="sng" dirty="0">
                <a:solidFill>
                  <a:srgbClr val="1F497D"/>
                </a:solidFill>
              </a:rPr>
              <a:t>Consideration response:</a:t>
            </a:r>
            <a:r>
              <a:rPr lang="en-US" sz="2400" dirty="0">
                <a:solidFill>
                  <a:srgbClr val="1F497D"/>
                </a:solidFill>
              </a:rPr>
              <a:t> SC met with the participant and his mother regarding the consideration. Mother does not remember making a comment about his finances during the interview. However, the SC suggested that we open the ISP plan and add a goal of learning to budget money and understand his finances as it relates to his paycheck. The participant and his mother really liked this idea. SC met with the family again on 6.17.21 to assist in creating a budget and explain his paychecks.  Family was satisfied with this response.  The ISP has been updated to reflect this goal. The loop is closed. </a:t>
            </a:r>
          </a:p>
          <a:p>
            <a:endParaRPr lang="en-US" dirty="0"/>
          </a:p>
        </p:txBody>
      </p:sp>
      <p:sp>
        <p:nvSpPr>
          <p:cNvPr id="4" name="Slide Number Placeholder 3">
            <a:extLst>
              <a:ext uri="{FF2B5EF4-FFF2-40B4-BE49-F238E27FC236}">
                <a16:creationId xmlns:a16="http://schemas.microsoft.com/office/drawing/2014/main" id="{64964421-13DD-CE3B-15CA-DAA7F8BF0685}"/>
              </a:ext>
            </a:extLst>
          </p:cNvPr>
          <p:cNvSpPr>
            <a:spLocks noGrp="1"/>
          </p:cNvSpPr>
          <p:nvPr>
            <p:ph type="sldNum" sz="quarter" idx="12"/>
          </p:nvPr>
        </p:nvSpPr>
        <p:spPr/>
        <p:txBody>
          <a:bodyPr/>
          <a:lstStyle/>
          <a:p>
            <a:pPr>
              <a:defRPr/>
            </a:pPr>
            <a:fld id="{15700077-B94D-4380-803A-16386A0BD516}" type="slidenum">
              <a:rPr lang="en-US" altLang="en-US" smtClean="0"/>
              <a:pPr>
                <a:defRPr/>
              </a:pPr>
              <a:t>22</a:t>
            </a:fld>
            <a:endParaRPr lang="en-US" altLang="en-US" dirty="0"/>
          </a:p>
        </p:txBody>
      </p:sp>
    </p:spTree>
    <p:extLst>
      <p:ext uri="{BB962C8B-B14F-4D97-AF65-F5344CB8AC3E}">
        <p14:creationId xmlns:p14="http://schemas.microsoft.com/office/powerpoint/2010/main" val="17261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8B62-2B91-4089-98D8-525BDAE9B2B0}"/>
              </a:ext>
            </a:extLst>
          </p:cNvPr>
          <p:cNvSpPr>
            <a:spLocks noGrp="1"/>
          </p:cNvSpPr>
          <p:nvPr>
            <p:ph type="title"/>
          </p:nvPr>
        </p:nvSpPr>
        <p:spPr>
          <a:xfrm>
            <a:off x="304800" y="76200"/>
            <a:ext cx="8686800" cy="1143000"/>
          </a:xfrm>
        </p:spPr>
        <p:txBody>
          <a:bodyPr>
            <a:normAutofit fontScale="90000"/>
          </a:bodyPr>
          <a:lstStyle/>
          <a:p>
            <a:pPr algn="ctr" eaLnBrk="1" fontAlgn="auto" hangingPunct="1">
              <a:spcAft>
                <a:spcPts val="0"/>
              </a:spcAft>
              <a:defRPr/>
            </a:pPr>
            <a:r>
              <a:rPr lang="en-US" dirty="0"/>
              <a:t>Reasons  why considerations may not be approved</a:t>
            </a:r>
          </a:p>
        </p:txBody>
      </p:sp>
      <p:sp>
        <p:nvSpPr>
          <p:cNvPr id="33821" name="Slide Number Placeholder 2">
            <a:extLst>
              <a:ext uri="{FF2B5EF4-FFF2-40B4-BE49-F238E27FC236}">
                <a16:creationId xmlns:a16="http://schemas.microsoft.com/office/drawing/2014/main" id="{456911F7-51C1-4F9D-8587-C9B3893B09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20798B7F-CCF8-4393-AA22-E56A9289EAD2}" type="slidenum">
              <a:rPr lang="en-US" altLang="en-US" sz="1200" smtClean="0">
                <a:solidFill>
                  <a:srgbClr val="4471A6"/>
                </a:solidFill>
              </a:rPr>
              <a:pPr>
                <a:spcBef>
                  <a:spcPct val="0"/>
                </a:spcBef>
                <a:buClrTx/>
                <a:buSzTx/>
                <a:buFontTx/>
                <a:buNone/>
              </a:pPr>
              <a:t>23</a:t>
            </a:fld>
            <a:endParaRPr lang="en-US" altLang="en-US" sz="1200" dirty="0">
              <a:solidFill>
                <a:srgbClr val="4471A6"/>
              </a:solidFill>
            </a:endParaRPr>
          </a:p>
        </p:txBody>
      </p:sp>
      <p:sp>
        <p:nvSpPr>
          <p:cNvPr id="5" name="Content Placeholder 4">
            <a:extLst>
              <a:ext uri="{FF2B5EF4-FFF2-40B4-BE49-F238E27FC236}">
                <a16:creationId xmlns:a16="http://schemas.microsoft.com/office/drawing/2014/main" id="{AE8888F4-170A-48B2-97D1-227CDC36E337}"/>
              </a:ext>
            </a:extLst>
          </p:cNvPr>
          <p:cNvSpPr>
            <a:spLocks noGrp="1"/>
          </p:cNvSpPr>
          <p:nvPr>
            <p:ph idx="1"/>
          </p:nvPr>
        </p:nvSpPr>
        <p:spPr>
          <a:xfrm>
            <a:off x="287854" y="1063625"/>
            <a:ext cx="8686800" cy="5410200"/>
          </a:xfrm>
        </p:spPr>
        <p:txBody>
          <a:bodyPr/>
          <a:lstStyle/>
          <a:p>
            <a:pPr marL="0" indent="0" algn="ctr">
              <a:buNone/>
            </a:pPr>
            <a:r>
              <a:rPr lang="en-US" sz="2600" b="1" dirty="0"/>
              <a:t>Minimum Expectations/ Reasons for “DECLINING” Consideration Response(s)</a:t>
            </a:r>
          </a:p>
          <a:p>
            <a:pPr>
              <a:buFont typeface="+mj-lt"/>
              <a:buAutoNum type="arabicPeriod"/>
            </a:pPr>
            <a:r>
              <a:rPr lang="en-US" sz="1800" dirty="0"/>
              <a:t>Consideration has not been fully addressed. </a:t>
            </a:r>
          </a:p>
          <a:p>
            <a:pPr>
              <a:buFont typeface="+mj-lt"/>
              <a:buAutoNum type="arabicPeriod"/>
            </a:pPr>
            <a:r>
              <a:rPr lang="en-US" sz="1800" dirty="0"/>
              <a:t>Consideration still not addressed with the participant, family, provider.  </a:t>
            </a:r>
          </a:p>
          <a:p>
            <a:pPr>
              <a:buFont typeface="+mj-lt"/>
              <a:buAutoNum type="arabicPeriod"/>
            </a:pPr>
            <a:r>
              <a:rPr lang="en-US" sz="1800" dirty="0"/>
              <a:t>Remove unnecessary details from consideration response. </a:t>
            </a:r>
          </a:p>
          <a:p>
            <a:pPr>
              <a:buFont typeface="+mj-lt"/>
              <a:buAutoNum type="arabicPeriod"/>
            </a:pPr>
            <a:r>
              <a:rPr lang="en-US" sz="1800" dirty="0"/>
              <a:t>The Consideration response requires additional follow-up/details (lacks quality/detail). The who, what, where, when, why, and how are needed.</a:t>
            </a:r>
          </a:p>
          <a:p>
            <a:pPr>
              <a:buFont typeface="+mj-lt"/>
              <a:buAutoNum type="arabicPeriod"/>
            </a:pPr>
            <a:r>
              <a:rPr lang="en-US" sz="1800" dirty="0"/>
              <a:t>Remove SC opinions and/or recommendations from Consideration response.</a:t>
            </a:r>
          </a:p>
          <a:p>
            <a:pPr>
              <a:buFont typeface="+mj-lt"/>
              <a:buAutoNum type="arabicPeriod"/>
            </a:pPr>
            <a:r>
              <a:rPr lang="en-US" sz="1800" dirty="0"/>
              <a:t>The contents in the Consideration response contain information that a reportable incident needs to be filed in HCSIS. </a:t>
            </a:r>
          </a:p>
          <a:p>
            <a:pPr lvl="1">
              <a:buFont typeface="+mj-lt"/>
              <a:buAutoNum type="arabicPeriod"/>
            </a:pPr>
            <a:r>
              <a:rPr lang="en-US" sz="1800" dirty="0"/>
              <a:t>Notify the entity responsible for the participant at the time of the incident.</a:t>
            </a:r>
          </a:p>
          <a:p>
            <a:pPr lvl="1">
              <a:buFont typeface="+mj-lt"/>
              <a:buAutoNum type="arabicPeriod"/>
            </a:pPr>
            <a:r>
              <a:rPr lang="en-US" sz="1800" dirty="0"/>
              <a:t>Instruct the entity to file (incident category) in HCSIS. </a:t>
            </a:r>
          </a:p>
          <a:p>
            <a:pPr lvl="1">
              <a:buFont typeface="+mj-lt"/>
              <a:buAutoNum type="arabicPeriod"/>
            </a:pPr>
            <a:r>
              <a:rPr lang="en-US" sz="1800" dirty="0"/>
              <a:t>The entity should contact the AE IM Liaison should there be a need for further technical assistance.</a:t>
            </a:r>
          </a:p>
          <a:p>
            <a:pPr>
              <a:buFont typeface="+mj-lt"/>
              <a:buAutoNum type="arabicPeriod"/>
            </a:pPr>
            <a:r>
              <a:rPr lang="en-US" sz="1800" dirty="0"/>
              <a:t>SC requested that the Consideration be sent back for revisions and/or to add additional information/details.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4FDB-4936-4694-9C5B-1B2AB86F7BA4}"/>
              </a:ext>
            </a:extLst>
          </p:cNvPr>
          <p:cNvSpPr>
            <a:spLocks noGrp="1"/>
          </p:cNvSpPr>
          <p:nvPr>
            <p:ph type="title"/>
          </p:nvPr>
        </p:nvSpPr>
        <p:spPr/>
        <p:txBody>
          <a:bodyPr/>
          <a:lstStyle/>
          <a:p>
            <a:pPr algn="ctr" eaLnBrk="1" fontAlgn="auto" hangingPunct="1">
              <a:spcAft>
                <a:spcPts val="0"/>
              </a:spcAft>
              <a:defRPr/>
            </a:pPr>
            <a:r>
              <a:rPr lang="en-US" dirty="0"/>
              <a:t>What are MAJOR Concerns?</a:t>
            </a:r>
          </a:p>
        </p:txBody>
      </p:sp>
      <p:sp>
        <p:nvSpPr>
          <p:cNvPr id="3" name="Content Placeholder 2">
            <a:extLst>
              <a:ext uri="{FF2B5EF4-FFF2-40B4-BE49-F238E27FC236}">
                <a16:creationId xmlns:a16="http://schemas.microsoft.com/office/drawing/2014/main" id="{1278B59D-8D08-4243-93AE-0F3CB4DDCC0D}"/>
              </a:ext>
            </a:extLst>
          </p:cNvPr>
          <p:cNvSpPr>
            <a:spLocks noGrp="1"/>
          </p:cNvSpPr>
          <p:nvPr>
            <p:ph idx="1"/>
          </p:nvPr>
        </p:nvSpPr>
        <p:spPr>
          <a:xfrm>
            <a:off x="304800" y="1554163"/>
            <a:ext cx="8686800" cy="4770437"/>
          </a:xfrm>
        </p:spPr>
        <p:txBody>
          <a:bodyPr>
            <a:normAutofit fontScale="70000" lnSpcReduction="20000"/>
          </a:bodyPr>
          <a:lstStyle/>
          <a:p>
            <a:pPr>
              <a:defRPr/>
            </a:pPr>
            <a:r>
              <a:rPr lang="en-US" dirty="0"/>
              <a:t>There are five general categories of a Major Concern:</a:t>
            </a:r>
          </a:p>
          <a:p>
            <a:pPr lvl="1">
              <a:buFont typeface="Wingdings" panose="05000000000000000000" pitchFamily="2" charset="2"/>
              <a:buChar char="Ø"/>
              <a:defRPr/>
            </a:pPr>
            <a:r>
              <a:rPr lang="en-US" dirty="0"/>
              <a:t>Physical danger within a residential site / home or place of community activity </a:t>
            </a:r>
          </a:p>
          <a:p>
            <a:pPr lvl="1">
              <a:buFont typeface="Wingdings" panose="05000000000000000000" pitchFamily="2" charset="2"/>
              <a:buChar char="Ø"/>
              <a:defRPr/>
            </a:pPr>
            <a:r>
              <a:rPr lang="en-US" dirty="0"/>
              <a:t>Significant sanitation problems</a:t>
            </a:r>
          </a:p>
          <a:p>
            <a:pPr lvl="1">
              <a:buFont typeface="Wingdings" panose="05000000000000000000" pitchFamily="2" charset="2"/>
              <a:buChar char="Ø"/>
              <a:defRPr/>
            </a:pPr>
            <a:r>
              <a:rPr lang="en-US" dirty="0"/>
              <a:t>Evidence of physical abuse or neglect</a:t>
            </a:r>
          </a:p>
          <a:p>
            <a:pPr lvl="1">
              <a:buFont typeface="Wingdings" panose="05000000000000000000" pitchFamily="2" charset="2"/>
              <a:buChar char="Ø"/>
              <a:defRPr/>
            </a:pPr>
            <a:r>
              <a:rPr lang="en-US" dirty="0"/>
              <a:t>Evidence of psychological abuse </a:t>
            </a:r>
          </a:p>
          <a:p>
            <a:pPr lvl="1">
              <a:buFont typeface="Wingdings" panose="05000000000000000000" pitchFamily="2" charset="2"/>
              <a:buChar char="Ø"/>
              <a:defRPr/>
            </a:pPr>
            <a:r>
              <a:rPr lang="en-US" dirty="0"/>
              <a:t>Evidence of Human Rights Violation </a:t>
            </a:r>
          </a:p>
          <a:p>
            <a:pPr marL="457200" lvl="1" indent="0">
              <a:buFont typeface="Wingdings 2" panose="05020102010507070707" pitchFamily="18" charset="2"/>
              <a:buNone/>
              <a:defRPr/>
            </a:pPr>
            <a:endParaRPr lang="en-US" dirty="0"/>
          </a:p>
          <a:p>
            <a:pPr>
              <a:defRPr/>
            </a:pPr>
            <a:r>
              <a:rPr lang="en-US" dirty="0"/>
              <a:t>Monitoring Teams will not leave an interview if they perceive any imminent threat of danger to the individual or anyone in the setting until such time as the individual is in a safe environment.  </a:t>
            </a:r>
          </a:p>
          <a:p>
            <a:pPr>
              <a:defRPr/>
            </a:pPr>
            <a:r>
              <a:rPr lang="en-US" dirty="0"/>
              <a:t>Major Concerns override any issues of confidentiality and must be reported immediately to the AE. </a:t>
            </a:r>
          </a:p>
          <a:p>
            <a:pPr>
              <a:defRPr/>
            </a:pPr>
            <a:r>
              <a:rPr lang="en-US" dirty="0"/>
              <a:t>Major Concerns generally result in an incident report being filed in HCSIS as well as a Certified Investigation being conducted. </a:t>
            </a:r>
          </a:p>
          <a:p>
            <a:pPr marL="0" indent="0" eaLnBrk="1" fontAlgn="auto" hangingPunct="1">
              <a:spcAft>
                <a:spcPts val="0"/>
              </a:spcAft>
              <a:buFont typeface="Wingdings 2" panose="05020102010507070707" pitchFamily="18" charset="2"/>
              <a:buNone/>
              <a:defRPr/>
            </a:pPr>
            <a:endParaRPr lang="en-US" dirty="0"/>
          </a:p>
        </p:txBody>
      </p:sp>
      <p:sp>
        <p:nvSpPr>
          <p:cNvPr id="34820" name="Slide Number Placeholder 3">
            <a:extLst>
              <a:ext uri="{FF2B5EF4-FFF2-40B4-BE49-F238E27FC236}">
                <a16:creationId xmlns:a16="http://schemas.microsoft.com/office/drawing/2014/main" id="{0EA89A4C-67E1-41DA-8213-789C81783A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25C8058C-3C43-467B-83C4-B2C234544FB0}" type="slidenum">
              <a:rPr lang="en-US" altLang="en-US" sz="1200" smtClean="0">
                <a:solidFill>
                  <a:srgbClr val="4471A6"/>
                </a:solidFill>
              </a:rPr>
              <a:pPr>
                <a:spcBef>
                  <a:spcPct val="0"/>
                </a:spcBef>
                <a:buClrTx/>
                <a:buSzTx/>
                <a:buFontTx/>
                <a:buNone/>
              </a:pPr>
              <a:t>24</a:t>
            </a:fld>
            <a:endParaRPr lang="en-US" altLang="en-US" sz="1200" dirty="0">
              <a:solidFill>
                <a:srgbClr val="4471A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B7A3-B493-4B24-BA03-C48D29A5620C}"/>
              </a:ext>
            </a:extLst>
          </p:cNvPr>
          <p:cNvSpPr>
            <a:spLocks noGrp="1"/>
          </p:cNvSpPr>
          <p:nvPr>
            <p:ph type="title"/>
          </p:nvPr>
        </p:nvSpPr>
        <p:spPr/>
        <p:txBody>
          <a:bodyPr/>
          <a:lstStyle/>
          <a:p>
            <a:pPr algn="ctr" eaLnBrk="1" fontAlgn="auto" hangingPunct="1">
              <a:spcAft>
                <a:spcPts val="0"/>
              </a:spcAft>
              <a:defRPr/>
            </a:pPr>
            <a:r>
              <a:rPr lang="en-US" dirty="0"/>
              <a:t>Sco role with Major concerns</a:t>
            </a:r>
          </a:p>
        </p:txBody>
      </p:sp>
      <p:sp>
        <p:nvSpPr>
          <p:cNvPr id="23555" name="Content Placeholder 2">
            <a:extLst>
              <a:ext uri="{FF2B5EF4-FFF2-40B4-BE49-F238E27FC236}">
                <a16:creationId xmlns:a16="http://schemas.microsoft.com/office/drawing/2014/main" id="{3D0A2596-B5BF-4190-A4C6-CAEE548C73C7}"/>
              </a:ext>
            </a:extLst>
          </p:cNvPr>
          <p:cNvSpPr>
            <a:spLocks noGrp="1"/>
          </p:cNvSpPr>
          <p:nvPr>
            <p:ph idx="1"/>
          </p:nvPr>
        </p:nvSpPr>
        <p:spPr/>
        <p:txBody>
          <a:bodyPr/>
          <a:lstStyle/>
          <a:p>
            <a:pPr eaLnBrk="1" hangingPunct="1">
              <a:defRPr/>
            </a:pPr>
            <a:r>
              <a:rPr lang="en-US" sz="2600" dirty="0"/>
              <a:t>A Major Concern requires the immediate assistance of the Administrative Entity, SCO, provider of service (if any) as well as local authorities, when warranted</a:t>
            </a:r>
          </a:p>
          <a:p>
            <a:pPr eaLnBrk="1" hangingPunct="1">
              <a:defRPr/>
            </a:pPr>
            <a:r>
              <a:rPr lang="en-US" sz="2600" dirty="0"/>
              <a:t>The AE will immediately contact the SC when a Major Concern is identified for someone who does not have a related provider of service.  The SC will need to assess the needs and identify supports and services to mitigate the identified risk.</a:t>
            </a:r>
          </a:p>
          <a:p>
            <a:pPr eaLnBrk="1" hangingPunct="1">
              <a:defRPr/>
            </a:pPr>
            <a:r>
              <a:rPr lang="en-US" sz="2600" dirty="0"/>
              <a:t>Major Concerns require that the SCO and the provider must ensure that the health and safety of the participant is preserved</a:t>
            </a:r>
          </a:p>
          <a:p>
            <a:pPr eaLnBrk="1" hangingPunct="1">
              <a:defRPr/>
            </a:pPr>
            <a:endParaRPr lang="en-US" sz="2600" dirty="0"/>
          </a:p>
        </p:txBody>
      </p:sp>
      <p:sp>
        <p:nvSpPr>
          <p:cNvPr id="35844" name="Slide Number Placeholder 2">
            <a:extLst>
              <a:ext uri="{FF2B5EF4-FFF2-40B4-BE49-F238E27FC236}">
                <a16:creationId xmlns:a16="http://schemas.microsoft.com/office/drawing/2014/main" id="{8E0C84B2-5C41-4B67-9675-EBE56B9AE6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DC6135C2-9238-47A1-B978-7D0DDD222ABB}" type="slidenum">
              <a:rPr lang="en-US" altLang="en-US" sz="1200" smtClean="0">
                <a:solidFill>
                  <a:srgbClr val="4471A6"/>
                </a:solidFill>
              </a:rPr>
              <a:pPr>
                <a:spcBef>
                  <a:spcPct val="0"/>
                </a:spcBef>
                <a:buClrTx/>
                <a:buSzTx/>
                <a:buFontTx/>
                <a:buNone/>
              </a:pPr>
              <a:t>25</a:t>
            </a:fld>
            <a:endParaRPr lang="en-US" altLang="en-US" sz="1200" dirty="0">
              <a:solidFill>
                <a:srgbClr val="4471A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2224-D8FC-4071-BA96-DF0F722C9508}"/>
              </a:ext>
            </a:extLst>
          </p:cNvPr>
          <p:cNvSpPr>
            <a:spLocks noGrp="1"/>
          </p:cNvSpPr>
          <p:nvPr>
            <p:ph type="title"/>
          </p:nvPr>
        </p:nvSpPr>
        <p:spPr/>
        <p:txBody>
          <a:bodyPr/>
          <a:lstStyle/>
          <a:p>
            <a:pPr algn="ctr">
              <a:defRPr/>
            </a:pPr>
            <a:r>
              <a:rPr lang="en-US" dirty="0"/>
              <a:t>Example of a Major Concern</a:t>
            </a:r>
          </a:p>
        </p:txBody>
      </p:sp>
      <p:sp>
        <p:nvSpPr>
          <p:cNvPr id="38915" name="Content Placeholder 2">
            <a:extLst>
              <a:ext uri="{FF2B5EF4-FFF2-40B4-BE49-F238E27FC236}">
                <a16:creationId xmlns:a16="http://schemas.microsoft.com/office/drawing/2014/main" id="{03F6F323-3D19-45F8-A2D0-20ED008C2FAB}"/>
              </a:ext>
            </a:extLst>
          </p:cNvPr>
          <p:cNvSpPr>
            <a:spLocks noGrp="1"/>
          </p:cNvSpPr>
          <p:nvPr>
            <p:ph idx="1"/>
          </p:nvPr>
        </p:nvSpPr>
        <p:spPr>
          <a:xfrm>
            <a:off x="301625" y="1286933"/>
            <a:ext cx="8686800" cy="5105400"/>
          </a:xfrm>
        </p:spPr>
        <p:txBody>
          <a:bodyPr/>
          <a:lstStyle/>
          <a:p>
            <a:pPr eaLnBrk="1" fontAlgn="auto" hangingPunct="1">
              <a:spcAft>
                <a:spcPts val="0"/>
              </a:spcAft>
              <a:buClr>
                <a:srgbClr val="4F81BD"/>
              </a:buClr>
              <a:buFont typeface="Wingdings 2"/>
              <a:buChar char=""/>
              <a:defRPr/>
            </a:pPr>
            <a:r>
              <a:rPr lang="en-US" altLang="en-US" sz="2300" u="sng" dirty="0">
                <a:solidFill>
                  <a:srgbClr val="1F497D"/>
                </a:solidFill>
              </a:rPr>
              <a:t>Source</a:t>
            </a:r>
            <a:r>
              <a:rPr lang="en-US" altLang="en-US" sz="2300" dirty="0">
                <a:solidFill>
                  <a:srgbClr val="1F497D"/>
                </a:solidFill>
              </a:rPr>
              <a:t> – Monitor</a:t>
            </a:r>
          </a:p>
          <a:p>
            <a:pPr eaLnBrk="1" fontAlgn="auto" hangingPunct="1">
              <a:spcAft>
                <a:spcPts val="0"/>
              </a:spcAft>
              <a:buClr>
                <a:srgbClr val="4F81BD"/>
              </a:buClr>
              <a:buFont typeface="Wingdings 2"/>
              <a:buChar char=""/>
              <a:defRPr/>
            </a:pPr>
            <a:r>
              <a:rPr lang="en-US" altLang="en-US" sz="2300" u="sng" dirty="0">
                <a:solidFill>
                  <a:srgbClr val="1F497D"/>
                </a:solidFill>
              </a:rPr>
              <a:t>Major Concern</a:t>
            </a:r>
            <a:r>
              <a:rPr lang="en-US" altLang="en-US" sz="2300" dirty="0">
                <a:solidFill>
                  <a:srgbClr val="1F497D"/>
                </a:solidFill>
              </a:rPr>
              <a:t> – Evidence of sanitation problems</a:t>
            </a:r>
          </a:p>
          <a:p>
            <a:pPr eaLnBrk="1" fontAlgn="auto" hangingPunct="1">
              <a:spcAft>
                <a:spcPts val="0"/>
              </a:spcAft>
              <a:buClr>
                <a:srgbClr val="4F81BD"/>
              </a:buClr>
              <a:buFont typeface="Wingdings 2"/>
              <a:buChar char=""/>
              <a:defRPr/>
            </a:pPr>
            <a:r>
              <a:rPr lang="en-US" altLang="en-US" sz="2300" u="sng" dirty="0">
                <a:solidFill>
                  <a:srgbClr val="1F497D"/>
                </a:solidFill>
              </a:rPr>
              <a:t>Description</a:t>
            </a:r>
            <a:r>
              <a:rPr lang="en-US" altLang="en-US" sz="2300" dirty="0">
                <a:solidFill>
                  <a:srgbClr val="1F497D"/>
                </a:solidFill>
              </a:rPr>
              <a:t> – Evidence of cockroach infestation along kitchen walls and floor. </a:t>
            </a:r>
          </a:p>
          <a:p>
            <a:pPr eaLnBrk="1" fontAlgn="auto" hangingPunct="1">
              <a:spcAft>
                <a:spcPts val="0"/>
              </a:spcAft>
              <a:buClr>
                <a:srgbClr val="4F81BD"/>
              </a:buClr>
              <a:buFont typeface="Wingdings 2"/>
              <a:buChar char=""/>
              <a:defRPr/>
            </a:pPr>
            <a:r>
              <a:rPr lang="en-US" altLang="en-US" sz="2300" u="sng" dirty="0">
                <a:solidFill>
                  <a:srgbClr val="1F497D"/>
                </a:solidFill>
              </a:rPr>
              <a:t>Response </a:t>
            </a:r>
            <a:r>
              <a:rPr lang="en-US" altLang="en-US" sz="2300" dirty="0">
                <a:solidFill>
                  <a:srgbClr val="1F497D"/>
                </a:solidFill>
              </a:rPr>
              <a:t>– </a:t>
            </a:r>
            <a:r>
              <a:rPr lang="en-US" sz="2300" dirty="0"/>
              <a:t>The Local Program contacted the AE to report the concern. The AE contacted SCO with specific instruction to:  1) follow agency policy &amp; procedure 2) assure the health and safety of the individual 3) provide proper notifications 4) evaluate the need to separate the victim from the target 5) file an Incident Report in EIM 6) conduct a Certified Investigation regarding the allegation.  Through the course of the investigation, and the assistance of her SC, the participant was able to move to a more well maintained apartment building. </a:t>
            </a:r>
            <a:endParaRPr lang="en-US" altLang="en-US" sz="2300" dirty="0">
              <a:solidFill>
                <a:srgbClr val="1F497D"/>
              </a:solidFill>
            </a:endParaRPr>
          </a:p>
          <a:p>
            <a:pPr marL="0" indent="0">
              <a:buFont typeface="Wingdings 2" panose="05020102010507070707" pitchFamily="18" charset="2"/>
              <a:buNone/>
              <a:defRPr/>
            </a:pPr>
            <a:endParaRPr lang="en-US" altLang="en-US" sz="1800" dirty="0"/>
          </a:p>
        </p:txBody>
      </p:sp>
      <p:sp>
        <p:nvSpPr>
          <p:cNvPr id="36868" name="Slide Number Placeholder 2">
            <a:extLst>
              <a:ext uri="{FF2B5EF4-FFF2-40B4-BE49-F238E27FC236}">
                <a16:creationId xmlns:a16="http://schemas.microsoft.com/office/drawing/2014/main" id="{BE7302B5-B471-4334-A611-A6F3582E25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8410D363-5813-447D-A6BE-B3AAE3CC5187}" type="slidenum">
              <a:rPr lang="en-US" altLang="en-US" sz="1200" smtClean="0">
                <a:solidFill>
                  <a:srgbClr val="4471A6"/>
                </a:solidFill>
              </a:rPr>
              <a:pPr>
                <a:spcBef>
                  <a:spcPct val="0"/>
                </a:spcBef>
                <a:buClrTx/>
                <a:buSzTx/>
                <a:buFontTx/>
                <a:buNone/>
              </a:pPr>
              <a:t>26</a:t>
            </a:fld>
            <a:endParaRPr lang="en-US" altLang="en-US" sz="1200" dirty="0">
              <a:solidFill>
                <a:srgbClr val="4471A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10A8-1FDC-461E-8DC1-2F5EA1FA7DCB}"/>
              </a:ext>
            </a:extLst>
          </p:cNvPr>
          <p:cNvSpPr>
            <a:spLocks noGrp="1"/>
          </p:cNvSpPr>
          <p:nvPr>
            <p:ph type="title"/>
          </p:nvPr>
        </p:nvSpPr>
        <p:spPr/>
        <p:txBody>
          <a:bodyPr/>
          <a:lstStyle/>
          <a:p>
            <a:pPr algn="ctr" eaLnBrk="1" fontAlgn="auto" hangingPunct="1">
              <a:spcAft>
                <a:spcPts val="0"/>
              </a:spcAft>
              <a:defRPr/>
            </a:pPr>
            <a:r>
              <a:rPr lang="en-US" dirty="0">
                <a:solidFill>
                  <a:schemeClr val="accent1">
                    <a:lumMod val="75000"/>
                  </a:schemeClr>
                </a:solidFill>
              </a:rPr>
              <a:t>signs of Quality</a:t>
            </a:r>
            <a:endParaRPr lang="en-US" dirty="0"/>
          </a:p>
        </p:txBody>
      </p:sp>
      <p:sp>
        <p:nvSpPr>
          <p:cNvPr id="3" name="Content Placeholder 2">
            <a:extLst>
              <a:ext uri="{FF2B5EF4-FFF2-40B4-BE49-F238E27FC236}">
                <a16:creationId xmlns:a16="http://schemas.microsoft.com/office/drawing/2014/main" id="{5166252F-C9FA-434E-90C0-8D715579C94B}"/>
              </a:ext>
            </a:extLst>
          </p:cNvPr>
          <p:cNvSpPr>
            <a:spLocks noGrp="1"/>
          </p:cNvSpPr>
          <p:nvPr>
            <p:ph idx="1"/>
          </p:nvPr>
        </p:nvSpPr>
        <p:spPr>
          <a:xfrm>
            <a:off x="304800" y="1295400"/>
            <a:ext cx="8686800" cy="4784725"/>
          </a:xfrm>
        </p:spPr>
        <p:txBody>
          <a:bodyPr>
            <a:normAutofit fontScale="77500" lnSpcReduction="20000"/>
          </a:bodyPr>
          <a:lstStyle/>
          <a:p>
            <a:pPr algn="just" eaLnBrk="1" fontAlgn="auto" hangingPunct="1">
              <a:spcAft>
                <a:spcPts val="0"/>
              </a:spcAft>
              <a:buClr>
                <a:srgbClr val="4F81BD"/>
              </a:buClr>
              <a:buFont typeface="Wingdings 2"/>
              <a:buChar char=""/>
              <a:defRPr/>
            </a:pPr>
            <a:r>
              <a:rPr lang="en-US" sz="3500" dirty="0">
                <a:solidFill>
                  <a:srgbClr val="1F497D"/>
                </a:solidFill>
              </a:rPr>
              <a:t>A Sign of Quality is something that is identified through the interview process that </a:t>
            </a:r>
            <a:r>
              <a:rPr lang="en-US" sz="3500" b="1" u="sng" dirty="0">
                <a:solidFill>
                  <a:srgbClr val="1F497D"/>
                </a:solidFill>
              </a:rPr>
              <a:t>exceeds expectations</a:t>
            </a:r>
            <a:r>
              <a:rPr lang="en-US" sz="3500" dirty="0">
                <a:solidFill>
                  <a:srgbClr val="1F497D"/>
                </a:solidFill>
              </a:rPr>
              <a:t>.  This can be something that a staff, SC, Volunteer, or provider agency has provided to the participant that deserves recognition or merit. </a:t>
            </a:r>
          </a:p>
          <a:p>
            <a:pPr algn="just" eaLnBrk="1" fontAlgn="auto" hangingPunct="1">
              <a:spcAft>
                <a:spcPts val="0"/>
              </a:spcAft>
              <a:buClr>
                <a:srgbClr val="4F81BD"/>
              </a:buClr>
              <a:buFont typeface="Wingdings 2"/>
              <a:buChar char=""/>
              <a:defRPr/>
            </a:pPr>
            <a:endParaRPr lang="en-US" sz="3500" dirty="0">
              <a:solidFill>
                <a:srgbClr val="1F497D"/>
              </a:solidFill>
            </a:endParaRPr>
          </a:p>
          <a:p>
            <a:pPr algn="just" eaLnBrk="1" fontAlgn="auto" hangingPunct="1">
              <a:spcAft>
                <a:spcPts val="0"/>
              </a:spcAft>
              <a:buClr>
                <a:srgbClr val="4F81BD"/>
              </a:buClr>
              <a:buFont typeface="Wingdings 2"/>
              <a:buChar char=""/>
              <a:defRPr/>
            </a:pPr>
            <a:r>
              <a:rPr lang="en-US" sz="3500" dirty="0">
                <a:solidFill>
                  <a:srgbClr val="1F497D"/>
                </a:solidFill>
              </a:rPr>
              <a:t>Signs of Quality are included in the HCSIS module.  Local IM4Q Programs are to document areas that have been identified where quality exceeded expectations. </a:t>
            </a:r>
          </a:p>
          <a:p>
            <a:pPr marL="0" indent="0" algn="just" eaLnBrk="1" fontAlgn="auto" hangingPunct="1">
              <a:spcAft>
                <a:spcPts val="0"/>
              </a:spcAft>
              <a:buClr>
                <a:srgbClr val="4F81BD"/>
              </a:buClr>
              <a:buFont typeface="Wingdings 2" panose="05020102010507070707" pitchFamily="18" charset="2"/>
              <a:buNone/>
              <a:defRPr/>
            </a:pPr>
            <a:endParaRPr lang="en-US" sz="3500" dirty="0">
              <a:solidFill>
                <a:srgbClr val="1F497D"/>
              </a:solidFill>
            </a:endParaRPr>
          </a:p>
          <a:p>
            <a:pPr algn="just" eaLnBrk="1" fontAlgn="auto" hangingPunct="1">
              <a:spcAft>
                <a:spcPts val="0"/>
              </a:spcAft>
              <a:buClr>
                <a:srgbClr val="4F81BD"/>
              </a:buClr>
              <a:buFont typeface="Wingdings 2"/>
              <a:buChar char=""/>
              <a:defRPr/>
            </a:pPr>
            <a:r>
              <a:rPr lang="en-US" sz="3500" dirty="0">
                <a:solidFill>
                  <a:srgbClr val="1F497D"/>
                </a:solidFill>
              </a:rPr>
              <a:t>Signs of Quality are categorized under the same </a:t>
            </a:r>
            <a:r>
              <a:rPr lang="en-US" sz="3500" dirty="0">
                <a:solidFill>
                  <a:srgbClr val="1F497D"/>
                </a:solidFill>
                <a:hlinkClick r:id="rId2" action="ppaction://hlinksldjump"/>
              </a:rPr>
              <a:t>14 Consideration Themes</a:t>
            </a:r>
            <a:r>
              <a:rPr lang="en-US" sz="3500" dirty="0">
                <a:solidFill>
                  <a:srgbClr val="1F497D"/>
                </a:solidFill>
              </a:rPr>
              <a:t>. </a:t>
            </a:r>
          </a:p>
          <a:p>
            <a:pPr eaLnBrk="1" fontAlgn="auto" hangingPunct="1">
              <a:spcAft>
                <a:spcPts val="0"/>
              </a:spcAft>
              <a:buFont typeface="Wingdings 2"/>
              <a:buChar char=""/>
              <a:defRPr/>
            </a:pPr>
            <a:endParaRPr lang="en-US" dirty="0"/>
          </a:p>
          <a:p>
            <a:pPr marL="0" indent="0" eaLnBrk="1" fontAlgn="auto" hangingPunct="1">
              <a:spcAft>
                <a:spcPts val="0"/>
              </a:spcAft>
              <a:buFont typeface="Wingdings 2" panose="05020102010507070707" pitchFamily="18" charset="2"/>
              <a:buNone/>
              <a:defRPr/>
            </a:pPr>
            <a:endParaRPr lang="en-US" dirty="0"/>
          </a:p>
          <a:p>
            <a:pPr eaLnBrk="1" fontAlgn="auto" hangingPunct="1">
              <a:spcAft>
                <a:spcPts val="0"/>
              </a:spcAft>
              <a:buFont typeface="Wingdings 2"/>
              <a:buChar char=""/>
              <a:defRPr/>
            </a:pPr>
            <a:endParaRPr lang="en-US" dirty="0"/>
          </a:p>
          <a:p>
            <a:pPr marL="0" indent="0" eaLnBrk="1" fontAlgn="auto" hangingPunct="1">
              <a:spcAft>
                <a:spcPts val="0"/>
              </a:spcAft>
              <a:buFont typeface="Wingdings 2"/>
              <a:buNone/>
              <a:defRPr/>
            </a:pPr>
            <a:endParaRPr lang="en-US" dirty="0"/>
          </a:p>
        </p:txBody>
      </p:sp>
      <p:sp>
        <p:nvSpPr>
          <p:cNvPr id="37892" name="Slide Number Placeholder 3">
            <a:extLst>
              <a:ext uri="{FF2B5EF4-FFF2-40B4-BE49-F238E27FC236}">
                <a16:creationId xmlns:a16="http://schemas.microsoft.com/office/drawing/2014/main" id="{7EDD5CED-8BAA-41A3-B03D-D4CFDB767B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2F707C8A-B81E-4EB5-BBC7-A1E2829C1416}" type="slidenum">
              <a:rPr lang="en-US" altLang="en-US" sz="1200" smtClean="0">
                <a:solidFill>
                  <a:srgbClr val="4471A6"/>
                </a:solidFill>
              </a:rPr>
              <a:pPr>
                <a:spcBef>
                  <a:spcPct val="0"/>
                </a:spcBef>
                <a:buClrTx/>
                <a:buSzTx/>
                <a:buFontTx/>
                <a:buNone/>
              </a:pPr>
              <a:t>27</a:t>
            </a:fld>
            <a:endParaRPr lang="en-US" altLang="en-US" sz="1200" dirty="0">
              <a:solidFill>
                <a:srgbClr val="4471A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5CA8-0416-4FF2-A32C-FD9306F0739A}"/>
              </a:ext>
            </a:extLst>
          </p:cNvPr>
          <p:cNvSpPr>
            <a:spLocks noGrp="1"/>
          </p:cNvSpPr>
          <p:nvPr>
            <p:ph type="title"/>
          </p:nvPr>
        </p:nvSpPr>
        <p:spPr>
          <a:xfrm>
            <a:off x="304800" y="457200"/>
            <a:ext cx="8683625" cy="669925"/>
          </a:xfrm>
        </p:spPr>
        <p:txBody>
          <a:bodyPr/>
          <a:lstStyle/>
          <a:p>
            <a:pPr algn="ctr">
              <a:defRPr/>
            </a:pPr>
            <a:r>
              <a:rPr lang="en-US" dirty="0"/>
              <a:t>Sign of Quality Example</a:t>
            </a:r>
          </a:p>
        </p:txBody>
      </p:sp>
      <p:sp>
        <p:nvSpPr>
          <p:cNvPr id="34819" name="Content Placeholder 2">
            <a:extLst>
              <a:ext uri="{FF2B5EF4-FFF2-40B4-BE49-F238E27FC236}">
                <a16:creationId xmlns:a16="http://schemas.microsoft.com/office/drawing/2014/main" id="{AFAD0629-4987-491D-9CDA-1DB889EDAE26}"/>
              </a:ext>
            </a:extLst>
          </p:cNvPr>
          <p:cNvSpPr>
            <a:spLocks noGrp="1"/>
          </p:cNvSpPr>
          <p:nvPr>
            <p:ph idx="1"/>
          </p:nvPr>
        </p:nvSpPr>
        <p:spPr>
          <a:xfrm>
            <a:off x="304800" y="1127125"/>
            <a:ext cx="8686800" cy="5426075"/>
          </a:xfrm>
        </p:spPr>
        <p:txBody>
          <a:bodyPr/>
          <a:lstStyle/>
          <a:p>
            <a:pPr>
              <a:defRPr/>
            </a:pPr>
            <a:r>
              <a:rPr lang="en-US" altLang="en-US" sz="1800" u="sng" dirty="0"/>
              <a:t>Theme</a:t>
            </a:r>
            <a:r>
              <a:rPr lang="en-US" altLang="en-US" sz="1800" dirty="0"/>
              <a:t>- Service System </a:t>
            </a:r>
          </a:p>
          <a:p>
            <a:pPr>
              <a:defRPr/>
            </a:pPr>
            <a:r>
              <a:rPr lang="en-US" altLang="en-US" sz="1800" u="sng" dirty="0"/>
              <a:t>Source</a:t>
            </a:r>
            <a:r>
              <a:rPr lang="en-US" altLang="en-US" sz="1800" dirty="0"/>
              <a:t>- Family / Friend / Guardian</a:t>
            </a:r>
          </a:p>
          <a:p>
            <a:pPr>
              <a:defRPr/>
            </a:pPr>
            <a:r>
              <a:rPr lang="en-US" altLang="en-US" sz="1800" u="sng" dirty="0"/>
              <a:t>Signs of Quality comment</a:t>
            </a:r>
            <a:r>
              <a:rPr lang="en-US" altLang="en-US" sz="1800" dirty="0"/>
              <a:t>- The source stated that their current SC is the best they have ever had! Dad wants to give her a “shout out” for a great 10 years! </a:t>
            </a:r>
          </a:p>
          <a:p>
            <a:pPr>
              <a:defRPr/>
            </a:pPr>
            <a:endParaRPr lang="en-US" altLang="en-US" sz="1800" dirty="0"/>
          </a:p>
          <a:p>
            <a:pPr>
              <a:defRPr/>
            </a:pPr>
            <a:r>
              <a:rPr lang="en-US" sz="1800" u="sng" dirty="0"/>
              <a:t>Theme</a:t>
            </a:r>
            <a:r>
              <a:rPr lang="en-US" sz="1800" dirty="0"/>
              <a:t>- Health / Well Being</a:t>
            </a:r>
          </a:p>
          <a:p>
            <a:pPr>
              <a:defRPr/>
            </a:pPr>
            <a:r>
              <a:rPr lang="en-US" sz="1800" u="sng" dirty="0"/>
              <a:t>Source</a:t>
            </a:r>
            <a:r>
              <a:rPr lang="en-US" sz="1800" dirty="0"/>
              <a:t>- Participant </a:t>
            </a:r>
          </a:p>
          <a:p>
            <a:pPr>
              <a:defRPr/>
            </a:pPr>
            <a:r>
              <a:rPr lang="en-US" sz="1800" u="sng" dirty="0"/>
              <a:t>Signs of Quality comment</a:t>
            </a:r>
            <a:r>
              <a:rPr lang="en-US" sz="1800" dirty="0"/>
              <a:t>- Participant stated that since she started working with her </a:t>
            </a:r>
            <a:r>
              <a:rPr lang="en-US" sz="1800" dirty="0" err="1"/>
              <a:t>hab</a:t>
            </a:r>
            <a:r>
              <a:rPr lang="en-US" sz="1800" dirty="0"/>
              <a:t> aide she feels much healthier. Her aide helped her create a diabetic menu and taught her how to grocery shop to get the right menu items. </a:t>
            </a:r>
          </a:p>
          <a:p>
            <a:pPr>
              <a:defRPr/>
            </a:pPr>
            <a:endParaRPr lang="en-US" sz="1800" dirty="0"/>
          </a:p>
          <a:p>
            <a:pPr>
              <a:defRPr/>
            </a:pPr>
            <a:r>
              <a:rPr lang="en-US" sz="1800" u="sng" dirty="0"/>
              <a:t>Theme</a:t>
            </a:r>
            <a:r>
              <a:rPr lang="en-US" sz="1800" dirty="0"/>
              <a:t>- Community Presence and Participation </a:t>
            </a:r>
          </a:p>
          <a:p>
            <a:pPr>
              <a:defRPr/>
            </a:pPr>
            <a:r>
              <a:rPr lang="en-US" sz="1800" u="sng" dirty="0"/>
              <a:t>Source</a:t>
            </a:r>
            <a:r>
              <a:rPr lang="en-US" sz="1800" dirty="0"/>
              <a:t>- Participant</a:t>
            </a:r>
          </a:p>
          <a:p>
            <a:pPr>
              <a:defRPr/>
            </a:pPr>
            <a:r>
              <a:rPr lang="en-US" sz="1800" u="sng" dirty="0"/>
              <a:t>Signs of Quality comment</a:t>
            </a:r>
            <a:r>
              <a:rPr lang="en-US" sz="1800" dirty="0"/>
              <a:t>- Participant stated that staff taught her how to play the church organ.  She now plays the organ during choir practice.  </a:t>
            </a:r>
          </a:p>
          <a:p>
            <a:pPr marL="0" indent="0">
              <a:buFont typeface="Wingdings 2" panose="05020102010507070707" pitchFamily="18" charset="2"/>
              <a:buNone/>
              <a:defRPr/>
            </a:pPr>
            <a:endParaRPr lang="en-US" sz="1600" dirty="0"/>
          </a:p>
          <a:p>
            <a:pPr marL="0" indent="0">
              <a:buFont typeface="Wingdings 2" panose="05020102010507070707" pitchFamily="18" charset="2"/>
              <a:buNone/>
              <a:defRPr/>
            </a:pPr>
            <a:r>
              <a:rPr lang="en-US" sz="1600" dirty="0"/>
              <a:t> </a:t>
            </a:r>
          </a:p>
          <a:p>
            <a:pPr marL="0" indent="0">
              <a:buFont typeface="Wingdings 2" panose="05020102010507070707" pitchFamily="18" charset="2"/>
              <a:buNone/>
              <a:defRPr/>
            </a:pPr>
            <a:endParaRPr lang="en-US" altLang="en-US" sz="1600" dirty="0"/>
          </a:p>
        </p:txBody>
      </p:sp>
      <p:sp>
        <p:nvSpPr>
          <p:cNvPr id="38916" name="Slide Number Placeholder 2">
            <a:extLst>
              <a:ext uri="{FF2B5EF4-FFF2-40B4-BE49-F238E27FC236}">
                <a16:creationId xmlns:a16="http://schemas.microsoft.com/office/drawing/2014/main" id="{EF83AEAB-6786-4FE0-97F9-12684C0F63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E6931B94-2390-47D9-BA32-3E7C480159BA}" type="slidenum">
              <a:rPr lang="en-US" altLang="en-US" sz="1200" smtClean="0">
                <a:solidFill>
                  <a:srgbClr val="4471A6"/>
                </a:solidFill>
              </a:rPr>
              <a:pPr>
                <a:spcBef>
                  <a:spcPct val="0"/>
                </a:spcBef>
                <a:buClrTx/>
                <a:buSzTx/>
                <a:buFontTx/>
                <a:buNone/>
              </a:pPr>
              <a:t>28</a:t>
            </a:fld>
            <a:endParaRPr lang="en-US" altLang="en-US" sz="1200" dirty="0">
              <a:solidFill>
                <a:srgbClr val="4471A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0A48-DA7D-4973-8574-A5E25BF3F8B9}"/>
              </a:ext>
            </a:extLst>
          </p:cNvPr>
          <p:cNvSpPr>
            <a:spLocks noGrp="1"/>
          </p:cNvSpPr>
          <p:nvPr>
            <p:ph type="title"/>
          </p:nvPr>
        </p:nvSpPr>
        <p:spPr/>
        <p:txBody>
          <a:bodyPr/>
          <a:lstStyle/>
          <a:p>
            <a:pPr algn="ctr" eaLnBrk="1" fontAlgn="auto" hangingPunct="1">
              <a:spcAft>
                <a:spcPts val="0"/>
              </a:spcAft>
              <a:defRPr/>
            </a:pPr>
            <a:r>
              <a:rPr lang="en-US" dirty="0"/>
              <a:t>What Entity has roles in HCSIS?</a:t>
            </a:r>
          </a:p>
        </p:txBody>
      </p:sp>
      <p:sp>
        <p:nvSpPr>
          <p:cNvPr id="3" name="Content Placeholder 2">
            <a:extLst>
              <a:ext uri="{FF2B5EF4-FFF2-40B4-BE49-F238E27FC236}">
                <a16:creationId xmlns:a16="http://schemas.microsoft.com/office/drawing/2014/main" id="{8BE13507-B0AA-47BD-A4CA-5CC139B7958E}"/>
              </a:ext>
            </a:extLst>
          </p:cNvPr>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en-US" dirty="0"/>
              <a:t>IMT (Independent Monitoring Team) </a:t>
            </a:r>
          </a:p>
          <a:p>
            <a:pPr eaLnBrk="1" fontAlgn="auto" hangingPunct="1">
              <a:spcAft>
                <a:spcPts val="0"/>
              </a:spcAft>
              <a:buFont typeface="Wingdings 2"/>
              <a:buChar char=""/>
              <a:defRPr/>
            </a:pPr>
            <a:r>
              <a:rPr lang="en-US" dirty="0"/>
              <a:t>The SCO (Supports Coordination Organization) </a:t>
            </a:r>
          </a:p>
          <a:p>
            <a:pPr eaLnBrk="1" fontAlgn="auto" hangingPunct="1">
              <a:spcAft>
                <a:spcPts val="0"/>
              </a:spcAft>
              <a:buFont typeface="Wingdings 2"/>
              <a:buChar char=""/>
              <a:defRPr/>
            </a:pPr>
            <a:r>
              <a:rPr lang="en-US" dirty="0"/>
              <a:t>AE (Administrative Entity-County)</a:t>
            </a:r>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a:p>
            <a:pPr algn="just" eaLnBrk="1" fontAlgn="auto" hangingPunct="1">
              <a:spcAft>
                <a:spcPts val="0"/>
              </a:spcAft>
              <a:buFont typeface="Wingdings" pitchFamily="2" charset="2"/>
              <a:buChar char="Ø"/>
              <a:defRPr/>
            </a:pPr>
            <a:r>
              <a:rPr lang="en-US" dirty="0"/>
              <a:t>The provider does not have an IM4Q role in HCSIS at this time; however, the provider is an important part of the team and plays an integral part in the pre-survey process, interview process, Consideration process, and Major Concern process within IM4Q</a:t>
            </a:r>
          </a:p>
        </p:txBody>
      </p:sp>
      <p:pic>
        <p:nvPicPr>
          <p:cNvPr id="39940" name="Picture 7" descr="MP900411844[1]">
            <a:extLst>
              <a:ext uri="{FF2B5EF4-FFF2-40B4-BE49-F238E27FC236}">
                <a16:creationId xmlns:a16="http://schemas.microsoft.com/office/drawing/2014/main" id="{05AF44FA-BBFC-4E67-B2EE-8C6269057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3">
            <a:extLst>
              <a:ext uri="{FF2B5EF4-FFF2-40B4-BE49-F238E27FC236}">
                <a16:creationId xmlns:a16="http://schemas.microsoft.com/office/drawing/2014/main" id="{41C5ED05-6BD1-4DC7-9F36-776734A706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C951CB9A-7EDA-48F5-99CC-5CD3D86E9C7F}" type="slidenum">
              <a:rPr lang="en-US" altLang="en-US" sz="1200" smtClean="0">
                <a:solidFill>
                  <a:srgbClr val="4471A6"/>
                </a:solidFill>
              </a:rPr>
              <a:pPr>
                <a:spcBef>
                  <a:spcPct val="0"/>
                </a:spcBef>
                <a:buClrTx/>
                <a:buSzTx/>
                <a:buFontTx/>
                <a:buNone/>
              </a:pPr>
              <a:t>29</a:t>
            </a:fld>
            <a:endParaRPr lang="en-US" altLang="en-US" sz="1200" dirty="0">
              <a:solidFill>
                <a:srgbClr val="4471A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6E87-531E-451E-96FA-13CB71FDFF6A}"/>
              </a:ext>
            </a:extLst>
          </p:cNvPr>
          <p:cNvSpPr>
            <a:spLocks noGrp="1"/>
          </p:cNvSpPr>
          <p:nvPr>
            <p:ph type="title"/>
          </p:nvPr>
        </p:nvSpPr>
        <p:spPr/>
        <p:txBody>
          <a:bodyPr>
            <a:normAutofit fontScale="90000"/>
          </a:bodyPr>
          <a:lstStyle/>
          <a:p>
            <a:pPr algn="ctr">
              <a:defRPr/>
            </a:pPr>
            <a:r>
              <a:rPr lang="en-US" dirty="0"/>
              <a:t>Supports Coordinator Functions Relating to IM4Q </a:t>
            </a:r>
          </a:p>
        </p:txBody>
      </p:sp>
      <p:sp>
        <p:nvSpPr>
          <p:cNvPr id="14339" name="Slide Number Placeholder 4">
            <a:extLst>
              <a:ext uri="{FF2B5EF4-FFF2-40B4-BE49-F238E27FC236}">
                <a16:creationId xmlns:a16="http://schemas.microsoft.com/office/drawing/2014/main" id="{293F8029-BB92-46FC-BFC7-E76394C2EF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592E1B3C-9017-4BE4-99A7-823C113431E2}" type="slidenum">
              <a:rPr lang="en-US" altLang="en-US" sz="1200" smtClean="0">
                <a:solidFill>
                  <a:srgbClr val="4471A6"/>
                </a:solidFill>
              </a:rPr>
              <a:pPr>
                <a:spcBef>
                  <a:spcPct val="0"/>
                </a:spcBef>
                <a:buClrTx/>
                <a:buSzTx/>
                <a:buFontTx/>
                <a:buNone/>
              </a:pPr>
              <a:t>3</a:t>
            </a:fld>
            <a:endParaRPr lang="en-US" altLang="en-US" sz="1200" dirty="0">
              <a:solidFill>
                <a:srgbClr val="4471A6"/>
              </a:solidFill>
            </a:endParaRPr>
          </a:p>
        </p:txBody>
      </p:sp>
      <p:sp>
        <p:nvSpPr>
          <p:cNvPr id="14340" name="Content Placeholder 2">
            <a:extLst>
              <a:ext uri="{FF2B5EF4-FFF2-40B4-BE49-F238E27FC236}">
                <a16:creationId xmlns:a16="http://schemas.microsoft.com/office/drawing/2014/main" id="{BAD29963-0C63-474C-AD24-6567ACF0F089}"/>
              </a:ext>
            </a:extLst>
          </p:cNvPr>
          <p:cNvSpPr>
            <a:spLocks noGrp="1"/>
          </p:cNvSpPr>
          <p:nvPr>
            <p:ph idx="1"/>
          </p:nvPr>
        </p:nvSpPr>
        <p:spPr>
          <a:xfrm>
            <a:off x="304800" y="1295400"/>
            <a:ext cx="8686800" cy="5178425"/>
          </a:xfrm>
        </p:spPr>
        <p:txBody>
          <a:bodyPr/>
          <a:lstStyle/>
          <a:p>
            <a:pPr marL="0" indent="0">
              <a:buNone/>
            </a:pPr>
            <a:r>
              <a:rPr lang="en-US" altLang="en-US" sz="2200" b="1" dirty="0"/>
              <a:t>Before the Interview: </a:t>
            </a:r>
          </a:p>
          <a:p>
            <a:pPr lvl="1"/>
            <a:r>
              <a:rPr lang="en-US" altLang="en-US" sz="2000" dirty="0"/>
              <a:t>Attend trainings pertaining to IM4Q </a:t>
            </a:r>
          </a:p>
          <a:p>
            <a:pPr lvl="1"/>
            <a:r>
              <a:rPr lang="en-US" altLang="en-US" sz="2000" dirty="0"/>
              <a:t>Explain the IM4Q process to individuals and families as well as encouraging participation in the IM4Q process</a:t>
            </a:r>
          </a:p>
          <a:p>
            <a:pPr lvl="1"/>
            <a:r>
              <a:rPr lang="en-US" altLang="en-US" sz="2000" dirty="0"/>
              <a:t>Complete pre-surveys within designated time frames  </a:t>
            </a:r>
          </a:p>
          <a:p>
            <a:pPr lvl="1"/>
            <a:r>
              <a:rPr lang="en-US" altLang="en-US" sz="2000" dirty="0"/>
              <a:t>Update demographic and service information available in HCSIS and other sources</a:t>
            </a:r>
          </a:p>
          <a:p>
            <a:pPr marL="0" indent="0">
              <a:buNone/>
            </a:pPr>
            <a:r>
              <a:rPr lang="en-US" altLang="en-US" sz="2200" b="1" dirty="0"/>
              <a:t>After the IM4Q Interview:  </a:t>
            </a:r>
            <a:r>
              <a:rPr lang="en-US" altLang="en-US" sz="2200" dirty="0"/>
              <a:t>Locate, Coordinate, &amp; Monitor</a:t>
            </a:r>
            <a:endParaRPr lang="en-US" altLang="en-US" sz="2200" b="1" dirty="0"/>
          </a:p>
          <a:p>
            <a:pPr lvl="1"/>
            <a:r>
              <a:rPr lang="en-US" altLang="en-US" sz="2000" dirty="0"/>
              <a:t>Address IM4Q Considerations as part of the Closing the Loop process</a:t>
            </a:r>
          </a:p>
          <a:p>
            <a:pPr lvl="1"/>
            <a:r>
              <a:rPr lang="en-US" altLang="en-US" sz="2000" dirty="0"/>
              <a:t>Locate services and supports to address IM4Q Considerations </a:t>
            </a:r>
          </a:p>
          <a:p>
            <a:pPr lvl="1"/>
            <a:r>
              <a:rPr lang="en-US" altLang="en-US" sz="2000" dirty="0"/>
              <a:t>Update the ISP to include the IM4Q Considerations addressed by the team, when needed</a:t>
            </a:r>
          </a:p>
          <a:p>
            <a:pPr lvl="1"/>
            <a:r>
              <a:rPr lang="en-US" altLang="en-US" sz="2000" dirty="0"/>
              <a:t>Monitor the individual’s progress related to the IM4Q Consideration</a:t>
            </a:r>
          </a:p>
          <a:p>
            <a:pPr marL="0" indent="0">
              <a:buNone/>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DF4E-BC57-4D30-90BE-A6AEF75A9130}"/>
              </a:ext>
            </a:extLst>
          </p:cNvPr>
          <p:cNvSpPr>
            <a:spLocks noGrp="1"/>
          </p:cNvSpPr>
          <p:nvPr>
            <p:ph type="title"/>
          </p:nvPr>
        </p:nvSpPr>
        <p:spPr/>
        <p:txBody>
          <a:bodyPr/>
          <a:lstStyle/>
          <a:p>
            <a:pPr algn="ctr" eaLnBrk="1" fontAlgn="auto" hangingPunct="1">
              <a:spcAft>
                <a:spcPts val="0"/>
              </a:spcAft>
              <a:defRPr/>
            </a:pPr>
            <a:r>
              <a:rPr lang="en-US" dirty="0"/>
              <a:t>HCSIS Consideration Process flow</a:t>
            </a:r>
          </a:p>
        </p:txBody>
      </p:sp>
      <p:graphicFrame>
        <p:nvGraphicFramePr>
          <p:cNvPr id="4" name="Content Placeholder 3">
            <a:extLst>
              <a:ext uri="{FF2B5EF4-FFF2-40B4-BE49-F238E27FC236}">
                <a16:creationId xmlns:a16="http://schemas.microsoft.com/office/drawing/2014/main" id="{E68132B9-07E8-4E7A-8F38-A7D10B7C1923}"/>
              </a:ext>
            </a:extLst>
          </p:cNvPr>
          <p:cNvGraphicFramePr>
            <a:graphicFrameLocks noGrp="1"/>
          </p:cNvGraphicFramePr>
          <p:nvPr>
            <p:ph idx="1"/>
            <p:extLst>
              <p:ext uri="{D42A27DB-BD31-4B8C-83A1-F6EECF244321}">
                <p14:modId xmlns:p14="http://schemas.microsoft.com/office/powerpoint/2010/main" val="3456248765"/>
              </p:ext>
            </p:extLst>
          </p:nvPr>
        </p:nvGraphicFramePr>
        <p:xfrm>
          <a:off x="304800" y="1554162"/>
          <a:ext cx="8686800" cy="4770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Slide Number Placeholder 2">
            <a:extLst>
              <a:ext uri="{FF2B5EF4-FFF2-40B4-BE49-F238E27FC236}">
                <a16:creationId xmlns:a16="http://schemas.microsoft.com/office/drawing/2014/main" id="{B17E4793-CA9D-4FC9-A711-9F5CF45A2A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C17CBB4A-527F-4D6B-BBAE-1045EAF50534}" type="slidenum">
              <a:rPr lang="en-US" altLang="en-US" sz="1200" smtClean="0">
                <a:solidFill>
                  <a:srgbClr val="4471A6"/>
                </a:solidFill>
              </a:rPr>
              <a:pPr>
                <a:spcBef>
                  <a:spcPct val="0"/>
                </a:spcBef>
                <a:buClrTx/>
                <a:buSzTx/>
                <a:buFontTx/>
                <a:buNone/>
              </a:pPr>
              <a:t>30</a:t>
            </a:fld>
            <a:endParaRPr lang="en-US" altLang="en-US" sz="1200" dirty="0">
              <a:solidFill>
                <a:srgbClr val="4471A6"/>
              </a:solidFill>
            </a:endParaRPr>
          </a:p>
        </p:txBody>
      </p:sp>
      <p:cxnSp>
        <p:nvCxnSpPr>
          <p:cNvPr id="11" name="Straight Connector 10">
            <a:extLst>
              <a:ext uri="{FF2B5EF4-FFF2-40B4-BE49-F238E27FC236}">
                <a16:creationId xmlns:a16="http://schemas.microsoft.com/office/drawing/2014/main" id="{D6AEE166-199F-4461-A5C0-8D52A4EB9A22}"/>
              </a:ext>
            </a:extLst>
          </p:cNvPr>
          <p:cNvCxnSpPr/>
          <p:nvPr/>
        </p:nvCxnSpPr>
        <p:spPr>
          <a:xfrm>
            <a:off x="8229600" y="2209800"/>
            <a:ext cx="533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55336DFC-6328-4800-A29F-A878D00DCE14}"/>
              </a:ext>
            </a:extLst>
          </p:cNvPr>
          <p:cNvCxnSpPr/>
          <p:nvPr/>
        </p:nvCxnSpPr>
        <p:spPr>
          <a:xfrm>
            <a:off x="8763000" y="2209800"/>
            <a:ext cx="0" cy="3581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94EC5F1B-CBB5-4D2B-B305-106D447B95AA}"/>
              </a:ext>
            </a:extLst>
          </p:cNvPr>
          <p:cNvCxnSpPr/>
          <p:nvPr/>
        </p:nvCxnSpPr>
        <p:spPr>
          <a:xfrm flipH="1">
            <a:off x="5715000" y="5779008"/>
            <a:ext cx="3048000"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6906AFBC-13E9-49BF-8B4C-1A5E98CDA8A3}"/>
              </a:ext>
            </a:extLst>
          </p:cNvPr>
          <p:cNvCxnSpPr>
            <a:cxnSpLocks/>
          </p:cNvCxnSpPr>
          <p:nvPr/>
        </p:nvCxnSpPr>
        <p:spPr>
          <a:xfrm>
            <a:off x="3886200" y="4648200"/>
            <a:ext cx="0" cy="38100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CBB3-D37C-49F7-8727-1BF11F421DBB}"/>
              </a:ext>
            </a:extLst>
          </p:cNvPr>
          <p:cNvSpPr>
            <a:spLocks noGrp="1"/>
          </p:cNvSpPr>
          <p:nvPr>
            <p:ph type="title"/>
          </p:nvPr>
        </p:nvSpPr>
        <p:spPr>
          <a:xfrm>
            <a:off x="304800" y="457200"/>
            <a:ext cx="8516815" cy="762000"/>
          </a:xfrm>
        </p:spPr>
        <p:txBody>
          <a:bodyPr/>
          <a:lstStyle/>
          <a:p>
            <a:pPr algn="ctr" eaLnBrk="1" fontAlgn="auto" hangingPunct="1">
              <a:spcAft>
                <a:spcPts val="0"/>
              </a:spcAft>
              <a:defRPr/>
            </a:pPr>
            <a:r>
              <a:rPr lang="en-US" dirty="0"/>
              <a:t>Alert #1 and #2</a:t>
            </a:r>
          </a:p>
        </p:txBody>
      </p:sp>
      <p:pic>
        <p:nvPicPr>
          <p:cNvPr id="3" name="Content Placeholder 2">
            <a:extLst>
              <a:ext uri="{FF2B5EF4-FFF2-40B4-BE49-F238E27FC236}">
                <a16:creationId xmlns:a16="http://schemas.microsoft.com/office/drawing/2014/main" id="{2A17D9CF-2AA5-48F1-AC51-EB9298176AF7}"/>
              </a:ext>
            </a:extLst>
          </p:cNvPr>
          <p:cNvPicPr>
            <a:picLocks noGrp="1" noChangeAspect="1"/>
          </p:cNvPicPr>
          <p:nvPr>
            <p:ph idx="1"/>
          </p:nvPr>
        </p:nvPicPr>
        <p:blipFill>
          <a:blip r:embed="rId2"/>
          <a:stretch>
            <a:fillRect/>
          </a:stretch>
        </p:blipFill>
        <p:spPr>
          <a:xfrm>
            <a:off x="762000" y="1219200"/>
            <a:ext cx="6934200" cy="3505200"/>
          </a:xfrm>
          <a:prstGeom prst="rect">
            <a:avLst/>
          </a:prstGeom>
        </p:spPr>
      </p:pic>
      <p:sp>
        <p:nvSpPr>
          <p:cNvPr id="5" name="Rectangle 4">
            <a:extLst>
              <a:ext uri="{FF2B5EF4-FFF2-40B4-BE49-F238E27FC236}">
                <a16:creationId xmlns:a16="http://schemas.microsoft.com/office/drawing/2014/main" id="{13DA2FBB-396D-46B2-AA0A-EBF09772EE3F}"/>
              </a:ext>
            </a:extLst>
          </p:cNvPr>
          <p:cNvSpPr/>
          <p:nvPr/>
        </p:nvSpPr>
        <p:spPr>
          <a:xfrm>
            <a:off x="914400" y="5715000"/>
            <a:ext cx="2971800"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t>Alert #1: Consideration entered by IMT</a:t>
            </a:r>
          </a:p>
          <a:p>
            <a:pPr algn="ctr" eaLnBrk="1" fontAlgn="auto" hangingPunct="1">
              <a:spcBef>
                <a:spcPts val="0"/>
              </a:spcBef>
              <a:spcAft>
                <a:spcPts val="0"/>
              </a:spcAft>
              <a:defRPr/>
            </a:pPr>
            <a:r>
              <a:rPr lang="en-US" sz="1600" dirty="0"/>
              <a:t>Alert #2:  IMT Reviewer Name &amp; Date Stamped</a:t>
            </a:r>
          </a:p>
        </p:txBody>
      </p:sp>
      <p:cxnSp>
        <p:nvCxnSpPr>
          <p:cNvPr id="7" name="Straight Arrow Connector 6">
            <a:extLst>
              <a:ext uri="{FF2B5EF4-FFF2-40B4-BE49-F238E27FC236}">
                <a16:creationId xmlns:a16="http://schemas.microsoft.com/office/drawing/2014/main" id="{7FD1B534-978C-4C56-95F6-609BE2C4CCC4}"/>
              </a:ext>
            </a:extLst>
          </p:cNvPr>
          <p:cNvCxnSpPr>
            <a:cxnSpLocks/>
            <a:stCxn id="5" idx="3"/>
          </p:cNvCxnSpPr>
          <p:nvPr/>
        </p:nvCxnSpPr>
        <p:spPr>
          <a:xfrm flipV="1">
            <a:off x="3886200" y="4687889"/>
            <a:ext cx="1479233" cy="15398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CB14D94-554B-44F9-934F-F81A03BA476F}"/>
              </a:ext>
            </a:extLst>
          </p:cNvPr>
          <p:cNvCxnSpPr>
            <a:cxnSpLocks/>
          </p:cNvCxnSpPr>
          <p:nvPr/>
        </p:nvCxnSpPr>
        <p:spPr>
          <a:xfrm flipV="1">
            <a:off x="1981200" y="2438400"/>
            <a:ext cx="1371600" cy="33131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992" name="Slide Number Placeholder 2">
            <a:extLst>
              <a:ext uri="{FF2B5EF4-FFF2-40B4-BE49-F238E27FC236}">
                <a16:creationId xmlns:a16="http://schemas.microsoft.com/office/drawing/2014/main" id="{AA28FB55-00E2-4C67-A281-9B2358EFEE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4C36D913-8CDF-47AF-99A9-9AFBC7484058}" type="slidenum">
              <a:rPr lang="en-US" altLang="en-US" sz="1200" smtClean="0">
                <a:solidFill>
                  <a:srgbClr val="4471A6"/>
                </a:solidFill>
              </a:rPr>
              <a:pPr>
                <a:spcBef>
                  <a:spcPct val="0"/>
                </a:spcBef>
                <a:buClrTx/>
                <a:buSzTx/>
                <a:buFontTx/>
                <a:buNone/>
              </a:pPr>
              <a:t>31</a:t>
            </a:fld>
            <a:endParaRPr lang="en-US" altLang="en-US" sz="1200" dirty="0">
              <a:solidFill>
                <a:srgbClr val="4471A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6F36-9CDE-480B-B8E1-654BD1E1CA72}"/>
              </a:ext>
            </a:extLst>
          </p:cNvPr>
          <p:cNvSpPr>
            <a:spLocks noGrp="1"/>
          </p:cNvSpPr>
          <p:nvPr>
            <p:ph type="title"/>
          </p:nvPr>
        </p:nvSpPr>
        <p:spPr/>
        <p:txBody>
          <a:bodyPr/>
          <a:lstStyle/>
          <a:p>
            <a:pPr algn="ctr" eaLnBrk="1" fontAlgn="auto" hangingPunct="1">
              <a:spcAft>
                <a:spcPts val="0"/>
              </a:spcAft>
              <a:defRPr/>
            </a:pPr>
            <a:r>
              <a:rPr lang="en-US" dirty="0"/>
              <a:t>Alert #3</a:t>
            </a:r>
          </a:p>
        </p:txBody>
      </p:sp>
      <p:sp>
        <p:nvSpPr>
          <p:cNvPr id="4" name="Rectangle 3">
            <a:extLst>
              <a:ext uri="{FF2B5EF4-FFF2-40B4-BE49-F238E27FC236}">
                <a16:creationId xmlns:a16="http://schemas.microsoft.com/office/drawing/2014/main" id="{86DEF989-4CF0-4146-BA65-1A7C13C025B8}"/>
              </a:ext>
            </a:extLst>
          </p:cNvPr>
          <p:cNvSpPr/>
          <p:nvPr/>
        </p:nvSpPr>
        <p:spPr>
          <a:xfrm>
            <a:off x="1143000" y="5178425"/>
            <a:ext cx="3048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The action illustrates that the SCO has responded  to the consideration</a:t>
            </a:r>
          </a:p>
        </p:txBody>
      </p:sp>
      <p:sp>
        <p:nvSpPr>
          <p:cNvPr id="5" name="Rectangle 4">
            <a:extLst>
              <a:ext uri="{FF2B5EF4-FFF2-40B4-BE49-F238E27FC236}">
                <a16:creationId xmlns:a16="http://schemas.microsoft.com/office/drawing/2014/main" id="{C340FD6B-F16B-4F09-AB5B-D089BF3C7828}"/>
              </a:ext>
            </a:extLst>
          </p:cNvPr>
          <p:cNvSpPr/>
          <p:nvPr/>
        </p:nvSpPr>
        <p:spPr>
          <a:xfrm>
            <a:off x="5483352" y="4724401"/>
            <a:ext cx="2743200" cy="1687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u="sng" dirty="0"/>
              <a:t>AE expectation </a:t>
            </a:r>
            <a:r>
              <a:rPr lang="en-US" sz="1600" dirty="0"/>
              <a:t> of SCO is to address Consideration in SC Service Note and cut and paste in the AE/SCO Response. </a:t>
            </a:r>
          </a:p>
        </p:txBody>
      </p:sp>
      <p:sp>
        <p:nvSpPr>
          <p:cNvPr id="43017" name="Slide Number Placeholder 2">
            <a:extLst>
              <a:ext uri="{FF2B5EF4-FFF2-40B4-BE49-F238E27FC236}">
                <a16:creationId xmlns:a16="http://schemas.microsoft.com/office/drawing/2014/main" id="{03B78F3D-D527-4828-89F3-7234A3C134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C55A3751-9765-45E5-AF52-2B9082631AA2}" type="slidenum">
              <a:rPr lang="en-US" altLang="en-US" sz="1200" smtClean="0">
                <a:solidFill>
                  <a:srgbClr val="4471A6"/>
                </a:solidFill>
              </a:rPr>
              <a:pPr>
                <a:spcBef>
                  <a:spcPct val="0"/>
                </a:spcBef>
                <a:buClrTx/>
                <a:buSzTx/>
                <a:buFontTx/>
                <a:buNone/>
              </a:pPr>
              <a:t>32</a:t>
            </a:fld>
            <a:endParaRPr lang="en-US" altLang="en-US" sz="1200" dirty="0">
              <a:solidFill>
                <a:srgbClr val="4471A6"/>
              </a:solidFill>
            </a:endParaRPr>
          </a:p>
        </p:txBody>
      </p:sp>
      <p:pic>
        <p:nvPicPr>
          <p:cNvPr id="10" name="Content Placeholder 9">
            <a:extLst>
              <a:ext uri="{FF2B5EF4-FFF2-40B4-BE49-F238E27FC236}">
                <a16:creationId xmlns:a16="http://schemas.microsoft.com/office/drawing/2014/main" id="{FD50E770-C787-425D-BA8A-D1C31E11F77F}"/>
              </a:ext>
            </a:extLst>
          </p:cNvPr>
          <p:cNvPicPr>
            <a:picLocks noGrp="1" noChangeAspect="1"/>
          </p:cNvPicPr>
          <p:nvPr>
            <p:ph idx="1"/>
          </p:nvPr>
        </p:nvPicPr>
        <p:blipFill>
          <a:blip r:embed="rId3"/>
          <a:stretch>
            <a:fillRect/>
          </a:stretch>
        </p:blipFill>
        <p:spPr>
          <a:xfrm>
            <a:off x="990600" y="1431925"/>
            <a:ext cx="7543800" cy="2682875"/>
          </a:xfrm>
          <a:prstGeom prst="rect">
            <a:avLst/>
          </a:prstGeom>
        </p:spPr>
      </p:pic>
      <p:cxnSp>
        <p:nvCxnSpPr>
          <p:cNvPr id="6" name="Straight Arrow Connector 5">
            <a:extLst>
              <a:ext uri="{FF2B5EF4-FFF2-40B4-BE49-F238E27FC236}">
                <a16:creationId xmlns:a16="http://schemas.microsoft.com/office/drawing/2014/main" id="{D935C1A7-2201-45BE-B1BD-DFD3F39F0291}"/>
              </a:ext>
            </a:extLst>
          </p:cNvPr>
          <p:cNvCxnSpPr>
            <a:cxnSpLocks/>
          </p:cNvCxnSpPr>
          <p:nvPr/>
        </p:nvCxnSpPr>
        <p:spPr>
          <a:xfrm flipV="1">
            <a:off x="5943600" y="3962402"/>
            <a:ext cx="457200" cy="8381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38836F-CB65-4479-B7BA-7AF3DB623D46}"/>
              </a:ext>
            </a:extLst>
          </p:cNvPr>
          <p:cNvCxnSpPr>
            <a:cxnSpLocks/>
          </p:cNvCxnSpPr>
          <p:nvPr/>
        </p:nvCxnSpPr>
        <p:spPr>
          <a:xfrm flipV="1">
            <a:off x="3349752" y="2286000"/>
            <a:ext cx="611124" cy="2892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6E1B-ECB4-4511-A965-FE47A157F4DD}"/>
              </a:ext>
            </a:extLst>
          </p:cNvPr>
          <p:cNvSpPr>
            <a:spLocks noGrp="1"/>
          </p:cNvSpPr>
          <p:nvPr>
            <p:ph type="title"/>
          </p:nvPr>
        </p:nvSpPr>
        <p:spPr/>
        <p:txBody>
          <a:bodyPr/>
          <a:lstStyle/>
          <a:p>
            <a:pPr algn="ctr" eaLnBrk="1" fontAlgn="auto" hangingPunct="1">
              <a:spcAft>
                <a:spcPts val="0"/>
              </a:spcAft>
              <a:defRPr/>
            </a:pPr>
            <a:r>
              <a:rPr lang="en-US" dirty="0"/>
              <a:t>Alert #4</a:t>
            </a:r>
          </a:p>
        </p:txBody>
      </p:sp>
      <p:sp>
        <p:nvSpPr>
          <p:cNvPr id="45059" name="Content Placeholder 2">
            <a:extLst>
              <a:ext uri="{FF2B5EF4-FFF2-40B4-BE49-F238E27FC236}">
                <a16:creationId xmlns:a16="http://schemas.microsoft.com/office/drawing/2014/main" id="{1377B88F-D421-4D63-B238-F74BA0CEB9C0}"/>
              </a:ext>
            </a:extLst>
          </p:cNvPr>
          <p:cNvSpPr>
            <a:spLocks noGrp="1"/>
          </p:cNvSpPr>
          <p:nvPr>
            <p:ph idx="1"/>
          </p:nvPr>
        </p:nvSpPr>
        <p:spPr>
          <a:xfrm>
            <a:off x="304800" y="1554163"/>
            <a:ext cx="8686800" cy="4160837"/>
          </a:xfrm>
        </p:spPr>
        <p:txBody>
          <a:bodyPr/>
          <a:lstStyle/>
          <a:p>
            <a:pPr marL="0" indent="0" eaLnBrk="1" hangingPunct="1">
              <a:buFont typeface="Wingdings 2" panose="05020102010507070707" pitchFamily="18" charset="2"/>
              <a:buNone/>
            </a:pPr>
            <a:endParaRPr lang="en-US" altLang="en-US" dirty="0"/>
          </a:p>
        </p:txBody>
      </p:sp>
      <p:sp>
        <p:nvSpPr>
          <p:cNvPr id="4" name="Rectangle 3">
            <a:extLst>
              <a:ext uri="{FF2B5EF4-FFF2-40B4-BE49-F238E27FC236}">
                <a16:creationId xmlns:a16="http://schemas.microsoft.com/office/drawing/2014/main" id="{D8FAF0BD-271C-4887-AE40-C4E0B2182F15}"/>
              </a:ext>
            </a:extLst>
          </p:cNvPr>
          <p:cNvSpPr/>
          <p:nvPr/>
        </p:nvSpPr>
        <p:spPr>
          <a:xfrm>
            <a:off x="1524000" y="4800600"/>
            <a:ext cx="2362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Verifies that AE has reviewed the consideration response submitted by SCO</a:t>
            </a:r>
          </a:p>
        </p:txBody>
      </p:sp>
      <p:sp>
        <p:nvSpPr>
          <p:cNvPr id="45063" name="Slide Number Placeholder 2">
            <a:extLst>
              <a:ext uri="{FF2B5EF4-FFF2-40B4-BE49-F238E27FC236}">
                <a16:creationId xmlns:a16="http://schemas.microsoft.com/office/drawing/2014/main" id="{2514FCB4-1BFD-4DB1-956F-414F8B60CE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3B6A24AD-99B1-4CA3-A7F0-70C274BB45E4}" type="slidenum">
              <a:rPr lang="en-US" altLang="en-US" sz="1200" smtClean="0">
                <a:solidFill>
                  <a:srgbClr val="4471A6"/>
                </a:solidFill>
              </a:rPr>
              <a:pPr>
                <a:spcBef>
                  <a:spcPct val="0"/>
                </a:spcBef>
                <a:buClrTx/>
                <a:buSzTx/>
                <a:buFontTx/>
                <a:buNone/>
              </a:pPr>
              <a:t>33</a:t>
            </a:fld>
            <a:endParaRPr lang="en-US" altLang="en-US" sz="1200" dirty="0">
              <a:solidFill>
                <a:srgbClr val="4471A6"/>
              </a:solidFill>
            </a:endParaRPr>
          </a:p>
        </p:txBody>
      </p:sp>
      <p:pic>
        <p:nvPicPr>
          <p:cNvPr id="3" name="Picture 2">
            <a:extLst>
              <a:ext uri="{FF2B5EF4-FFF2-40B4-BE49-F238E27FC236}">
                <a16:creationId xmlns:a16="http://schemas.microsoft.com/office/drawing/2014/main" id="{EEF07EEA-3ADB-4524-803E-77479A581DE4}"/>
              </a:ext>
            </a:extLst>
          </p:cNvPr>
          <p:cNvPicPr>
            <a:picLocks noChangeAspect="1"/>
          </p:cNvPicPr>
          <p:nvPr/>
        </p:nvPicPr>
        <p:blipFill>
          <a:blip r:embed="rId2"/>
          <a:stretch>
            <a:fillRect/>
          </a:stretch>
        </p:blipFill>
        <p:spPr>
          <a:xfrm>
            <a:off x="914400" y="1676399"/>
            <a:ext cx="7315200" cy="2747963"/>
          </a:xfrm>
          <a:prstGeom prst="rect">
            <a:avLst/>
          </a:prstGeom>
        </p:spPr>
      </p:pic>
      <p:cxnSp>
        <p:nvCxnSpPr>
          <p:cNvPr id="6" name="Straight Arrow Connector 5">
            <a:extLst>
              <a:ext uri="{FF2B5EF4-FFF2-40B4-BE49-F238E27FC236}">
                <a16:creationId xmlns:a16="http://schemas.microsoft.com/office/drawing/2014/main" id="{C116D9D4-1B0A-48C9-B72D-2E7339CB0BC1}"/>
              </a:ext>
            </a:extLst>
          </p:cNvPr>
          <p:cNvCxnSpPr>
            <a:cxnSpLocks/>
          </p:cNvCxnSpPr>
          <p:nvPr/>
        </p:nvCxnSpPr>
        <p:spPr>
          <a:xfrm flipV="1">
            <a:off x="3886200" y="4114801"/>
            <a:ext cx="1905000" cy="160019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CF3D-B808-4B7F-ACFB-5D867B3B2ABE}"/>
              </a:ext>
            </a:extLst>
          </p:cNvPr>
          <p:cNvSpPr>
            <a:spLocks noGrp="1"/>
          </p:cNvSpPr>
          <p:nvPr>
            <p:ph type="title"/>
          </p:nvPr>
        </p:nvSpPr>
        <p:spPr/>
        <p:txBody>
          <a:bodyPr/>
          <a:lstStyle/>
          <a:p>
            <a:pPr algn="ctr" eaLnBrk="1" fontAlgn="auto" hangingPunct="1">
              <a:spcAft>
                <a:spcPts val="0"/>
              </a:spcAft>
              <a:defRPr/>
            </a:pPr>
            <a:r>
              <a:rPr lang="en-US" dirty="0"/>
              <a:t>Alert #5</a:t>
            </a:r>
          </a:p>
        </p:txBody>
      </p:sp>
      <p:sp>
        <p:nvSpPr>
          <p:cNvPr id="4" name="Rectangle 3">
            <a:extLst>
              <a:ext uri="{FF2B5EF4-FFF2-40B4-BE49-F238E27FC236}">
                <a16:creationId xmlns:a16="http://schemas.microsoft.com/office/drawing/2014/main" id="{0ADD1D2C-A795-48B6-A0CF-482ABAFD7570}"/>
              </a:ext>
            </a:extLst>
          </p:cNvPr>
          <p:cNvSpPr/>
          <p:nvPr/>
        </p:nvSpPr>
        <p:spPr>
          <a:xfrm>
            <a:off x="472440" y="4776787"/>
            <a:ext cx="3276600" cy="150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This action illustrates that the AE has Agreed or Disagreed with the consideration response submitted by SCO</a:t>
            </a:r>
          </a:p>
        </p:txBody>
      </p:sp>
      <p:sp>
        <p:nvSpPr>
          <p:cNvPr id="46086" name="Slide Number Placeholder 2">
            <a:extLst>
              <a:ext uri="{FF2B5EF4-FFF2-40B4-BE49-F238E27FC236}">
                <a16:creationId xmlns:a16="http://schemas.microsoft.com/office/drawing/2014/main" id="{325E95B6-7FB9-4055-9A39-35FEFF3100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BDEED502-3514-4807-8A3D-AD8609212ADD}" type="slidenum">
              <a:rPr lang="en-US" altLang="en-US" sz="1200" smtClean="0">
                <a:solidFill>
                  <a:srgbClr val="4471A6"/>
                </a:solidFill>
              </a:rPr>
              <a:pPr>
                <a:spcBef>
                  <a:spcPct val="0"/>
                </a:spcBef>
                <a:buClrTx/>
                <a:buSzTx/>
                <a:buFontTx/>
                <a:buNone/>
              </a:pPr>
              <a:t>34</a:t>
            </a:fld>
            <a:endParaRPr lang="en-US" altLang="en-US" sz="1200" dirty="0">
              <a:solidFill>
                <a:srgbClr val="4471A6"/>
              </a:solidFill>
            </a:endParaRPr>
          </a:p>
        </p:txBody>
      </p:sp>
      <p:sp>
        <p:nvSpPr>
          <p:cNvPr id="7" name="Content Placeholder 6">
            <a:extLst>
              <a:ext uri="{FF2B5EF4-FFF2-40B4-BE49-F238E27FC236}">
                <a16:creationId xmlns:a16="http://schemas.microsoft.com/office/drawing/2014/main" id="{A624ADC0-39C9-4729-A262-03A0D1701EB9}"/>
              </a:ext>
            </a:extLst>
          </p:cNvPr>
          <p:cNvSpPr>
            <a:spLocks noGrp="1"/>
          </p:cNvSpPr>
          <p:nvPr>
            <p:ph idx="1"/>
          </p:nvPr>
        </p:nvSpPr>
        <p:spPr>
          <a:xfrm>
            <a:off x="304800" y="1554163"/>
            <a:ext cx="8686800" cy="3222624"/>
          </a:xfrm>
        </p:spPr>
        <p:txBody>
          <a:bodyPr/>
          <a:lstStyle/>
          <a:p>
            <a:endParaRPr lang="en-US" dirty="0"/>
          </a:p>
        </p:txBody>
      </p:sp>
      <p:pic>
        <p:nvPicPr>
          <p:cNvPr id="9" name="Picture 8">
            <a:extLst>
              <a:ext uri="{FF2B5EF4-FFF2-40B4-BE49-F238E27FC236}">
                <a16:creationId xmlns:a16="http://schemas.microsoft.com/office/drawing/2014/main" id="{6A62B122-0D12-4700-8AC4-37622E99F9CF}"/>
              </a:ext>
            </a:extLst>
          </p:cNvPr>
          <p:cNvPicPr>
            <a:picLocks noChangeAspect="1"/>
          </p:cNvPicPr>
          <p:nvPr/>
        </p:nvPicPr>
        <p:blipFill>
          <a:blip r:embed="rId2"/>
          <a:stretch>
            <a:fillRect/>
          </a:stretch>
        </p:blipFill>
        <p:spPr>
          <a:xfrm>
            <a:off x="457200" y="2332037"/>
            <a:ext cx="8381999" cy="2209800"/>
          </a:xfrm>
          <a:prstGeom prst="rect">
            <a:avLst/>
          </a:prstGeom>
        </p:spPr>
      </p:pic>
      <p:cxnSp>
        <p:nvCxnSpPr>
          <p:cNvPr id="8" name="Straight Arrow Connector 7">
            <a:extLst>
              <a:ext uri="{FF2B5EF4-FFF2-40B4-BE49-F238E27FC236}">
                <a16:creationId xmlns:a16="http://schemas.microsoft.com/office/drawing/2014/main" id="{2F306E82-0316-4729-949B-6C1CC1FD551B}"/>
              </a:ext>
            </a:extLst>
          </p:cNvPr>
          <p:cNvCxnSpPr>
            <a:cxnSpLocks/>
          </p:cNvCxnSpPr>
          <p:nvPr/>
        </p:nvCxnSpPr>
        <p:spPr>
          <a:xfrm flipV="1">
            <a:off x="2895600" y="3352800"/>
            <a:ext cx="1295400" cy="14239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041B-1D15-4C4F-91C2-054B2CC0C571}"/>
              </a:ext>
            </a:extLst>
          </p:cNvPr>
          <p:cNvSpPr>
            <a:spLocks noGrp="1"/>
          </p:cNvSpPr>
          <p:nvPr>
            <p:ph type="title"/>
          </p:nvPr>
        </p:nvSpPr>
        <p:spPr/>
        <p:txBody>
          <a:bodyPr/>
          <a:lstStyle/>
          <a:p>
            <a:pPr algn="ctr" eaLnBrk="1" fontAlgn="auto" hangingPunct="1">
              <a:spcAft>
                <a:spcPts val="0"/>
              </a:spcAft>
              <a:defRPr/>
            </a:pPr>
            <a:r>
              <a:rPr lang="en-US" dirty="0"/>
              <a:t>ALERT #6</a:t>
            </a:r>
          </a:p>
        </p:txBody>
      </p:sp>
      <p:sp>
        <p:nvSpPr>
          <p:cNvPr id="47107" name="Content Placeholder 2">
            <a:extLst>
              <a:ext uri="{FF2B5EF4-FFF2-40B4-BE49-F238E27FC236}">
                <a16:creationId xmlns:a16="http://schemas.microsoft.com/office/drawing/2014/main" id="{B192967E-693F-44C2-8CD5-4DF7EAE55717}"/>
              </a:ext>
            </a:extLst>
          </p:cNvPr>
          <p:cNvSpPr>
            <a:spLocks noGrp="1"/>
          </p:cNvSpPr>
          <p:nvPr>
            <p:ph idx="1"/>
          </p:nvPr>
        </p:nvSpPr>
        <p:spPr/>
        <p:txBody>
          <a:bodyPr/>
          <a:lstStyle/>
          <a:p>
            <a:pPr eaLnBrk="1" hangingPunct="1"/>
            <a:endParaRPr lang="en-US" altLang="en-US" dirty="0"/>
          </a:p>
        </p:txBody>
      </p:sp>
      <p:sp>
        <p:nvSpPr>
          <p:cNvPr id="4" name="Rectangle 3">
            <a:extLst>
              <a:ext uri="{FF2B5EF4-FFF2-40B4-BE49-F238E27FC236}">
                <a16:creationId xmlns:a16="http://schemas.microsoft.com/office/drawing/2014/main" id="{7CDC812D-0C16-46F2-88CA-624B9FC17211}"/>
              </a:ext>
            </a:extLst>
          </p:cNvPr>
          <p:cNvSpPr/>
          <p:nvPr/>
        </p:nvSpPr>
        <p:spPr>
          <a:xfrm>
            <a:off x="811213" y="4676775"/>
            <a:ext cx="3200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This action illustrates that the IMT agree with the AE that the consideration has been addressed</a:t>
            </a:r>
          </a:p>
        </p:txBody>
      </p:sp>
      <p:sp>
        <p:nvSpPr>
          <p:cNvPr id="47111" name="Slide Number Placeholder 2">
            <a:extLst>
              <a:ext uri="{FF2B5EF4-FFF2-40B4-BE49-F238E27FC236}">
                <a16:creationId xmlns:a16="http://schemas.microsoft.com/office/drawing/2014/main" id="{A80C74C2-3FCB-40B9-8B5C-4725A3FB15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06D32456-23DF-4E54-A613-863B64DB8BBE}" type="slidenum">
              <a:rPr lang="en-US" altLang="en-US" sz="1200" smtClean="0">
                <a:solidFill>
                  <a:srgbClr val="4471A6"/>
                </a:solidFill>
              </a:rPr>
              <a:pPr>
                <a:spcBef>
                  <a:spcPct val="0"/>
                </a:spcBef>
                <a:buClrTx/>
                <a:buSzTx/>
                <a:buFontTx/>
                <a:buNone/>
              </a:pPr>
              <a:t>35</a:t>
            </a:fld>
            <a:endParaRPr lang="en-US" altLang="en-US" sz="1200" dirty="0">
              <a:solidFill>
                <a:srgbClr val="4471A6"/>
              </a:solidFill>
            </a:endParaRPr>
          </a:p>
        </p:txBody>
      </p:sp>
      <p:pic>
        <p:nvPicPr>
          <p:cNvPr id="3" name="Picture 2">
            <a:extLst>
              <a:ext uri="{FF2B5EF4-FFF2-40B4-BE49-F238E27FC236}">
                <a16:creationId xmlns:a16="http://schemas.microsoft.com/office/drawing/2014/main" id="{DEB1F27F-60E9-4E70-B96A-8246D4C4E69C}"/>
              </a:ext>
            </a:extLst>
          </p:cNvPr>
          <p:cNvPicPr>
            <a:picLocks noChangeAspect="1"/>
          </p:cNvPicPr>
          <p:nvPr/>
        </p:nvPicPr>
        <p:blipFill>
          <a:blip r:embed="rId2"/>
          <a:stretch>
            <a:fillRect/>
          </a:stretch>
        </p:blipFill>
        <p:spPr>
          <a:xfrm>
            <a:off x="533400" y="2133600"/>
            <a:ext cx="8229600" cy="1800439"/>
          </a:xfrm>
          <a:prstGeom prst="rect">
            <a:avLst/>
          </a:prstGeom>
        </p:spPr>
      </p:pic>
      <p:cxnSp>
        <p:nvCxnSpPr>
          <p:cNvPr id="6" name="Straight Arrow Connector 5">
            <a:extLst>
              <a:ext uri="{FF2B5EF4-FFF2-40B4-BE49-F238E27FC236}">
                <a16:creationId xmlns:a16="http://schemas.microsoft.com/office/drawing/2014/main" id="{36D53DA5-02CB-4170-A348-F4FED3635244}"/>
              </a:ext>
            </a:extLst>
          </p:cNvPr>
          <p:cNvCxnSpPr>
            <a:cxnSpLocks/>
          </p:cNvCxnSpPr>
          <p:nvPr/>
        </p:nvCxnSpPr>
        <p:spPr>
          <a:xfrm flipV="1">
            <a:off x="1752600" y="2971800"/>
            <a:ext cx="2590800" cy="170497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C9B7-674D-4915-8E30-45940838CC56}"/>
              </a:ext>
            </a:extLst>
          </p:cNvPr>
          <p:cNvSpPr>
            <a:spLocks noGrp="1"/>
          </p:cNvSpPr>
          <p:nvPr>
            <p:ph type="title"/>
          </p:nvPr>
        </p:nvSpPr>
        <p:spPr/>
        <p:txBody>
          <a:bodyPr/>
          <a:lstStyle/>
          <a:p>
            <a:pPr eaLnBrk="1" fontAlgn="auto" hangingPunct="1">
              <a:spcAft>
                <a:spcPts val="0"/>
              </a:spcAft>
              <a:defRPr/>
            </a:pPr>
            <a:r>
              <a:rPr lang="en-US" dirty="0"/>
              <a:t>How is the IM4Q Data in HCSIS HELPFUL?</a:t>
            </a:r>
          </a:p>
        </p:txBody>
      </p:sp>
      <p:sp>
        <p:nvSpPr>
          <p:cNvPr id="50179" name="Content Placeholder 2">
            <a:extLst>
              <a:ext uri="{FF2B5EF4-FFF2-40B4-BE49-F238E27FC236}">
                <a16:creationId xmlns:a16="http://schemas.microsoft.com/office/drawing/2014/main" id="{260150EE-9DE5-48AB-AC5A-3F8F1ED7ADAC}"/>
              </a:ext>
            </a:extLst>
          </p:cNvPr>
          <p:cNvSpPr>
            <a:spLocks noGrp="1"/>
          </p:cNvSpPr>
          <p:nvPr>
            <p:ph idx="1"/>
          </p:nvPr>
        </p:nvSpPr>
        <p:spPr>
          <a:xfrm>
            <a:off x="301625" y="1524000"/>
            <a:ext cx="8686800" cy="4800600"/>
          </a:xfrm>
        </p:spPr>
        <p:txBody>
          <a:bodyPr/>
          <a:lstStyle/>
          <a:p>
            <a:r>
              <a:rPr lang="en-US" altLang="en-US" sz="2400" dirty="0"/>
              <a:t>Data is collected and analyzed by consideration themes, by participants, by interviewers, and SCO’s</a:t>
            </a:r>
            <a:endParaRPr lang="en-US" altLang="en-US" sz="2400" dirty="0">
              <a:highlight>
                <a:srgbClr val="FFFF00"/>
              </a:highlight>
            </a:endParaRPr>
          </a:p>
          <a:p>
            <a:r>
              <a:rPr lang="en-US" altLang="en-US" sz="2400" dirty="0"/>
              <a:t>IM4Q considerations for each participant can be printed directly from HCSIS</a:t>
            </a:r>
          </a:p>
          <a:p>
            <a:r>
              <a:rPr lang="en-US" altLang="en-US" sz="2400" dirty="0"/>
              <a:t>The data can illustrate patterns and trends </a:t>
            </a:r>
          </a:p>
          <a:p>
            <a:r>
              <a:rPr lang="en-US" altLang="en-US" sz="2400" dirty="0"/>
              <a:t>Data can be used by Quality Improvement Committees to facilitate organizational change</a:t>
            </a:r>
          </a:p>
          <a:p>
            <a:r>
              <a:rPr lang="en-US" altLang="en-US" sz="2400" dirty="0"/>
              <a:t>Aggregate data (PDF format) can be viewed on AE, State, and National levels</a:t>
            </a:r>
          </a:p>
        </p:txBody>
      </p:sp>
      <p:sp>
        <p:nvSpPr>
          <p:cNvPr id="50180" name="Slide Number Placeholder 2">
            <a:extLst>
              <a:ext uri="{FF2B5EF4-FFF2-40B4-BE49-F238E27FC236}">
                <a16:creationId xmlns:a16="http://schemas.microsoft.com/office/drawing/2014/main" id="{725E8326-C583-43A0-A3D7-0D35414CD7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808F9889-1B0F-4022-BE23-0EBDDBA127DB}" type="slidenum">
              <a:rPr lang="en-US" altLang="en-US" sz="1200" smtClean="0">
                <a:solidFill>
                  <a:srgbClr val="4471A6"/>
                </a:solidFill>
              </a:rPr>
              <a:pPr>
                <a:spcBef>
                  <a:spcPct val="0"/>
                </a:spcBef>
                <a:buClrTx/>
                <a:buSzTx/>
                <a:buFontTx/>
                <a:buNone/>
              </a:pPr>
              <a:t>36</a:t>
            </a:fld>
            <a:endParaRPr lang="en-US" altLang="en-US" sz="1200" dirty="0">
              <a:solidFill>
                <a:srgbClr val="4471A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6" name="Group 100">
            <a:extLst>
              <a:ext uri="{FF2B5EF4-FFF2-40B4-BE49-F238E27FC236}">
                <a16:creationId xmlns:a16="http://schemas.microsoft.com/office/drawing/2014/main" id="{00383488-F507-4D55-AC0B-526A51C1EBBA}"/>
              </a:ext>
            </a:extLst>
          </p:cNvPr>
          <p:cNvGraphicFramePr>
            <a:graphicFrameLocks noGrp="1"/>
          </p:cNvGraphicFramePr>
          <p:nvPr/>
        </p:nvGraphicFramePr>
        <p:xfrm>
          <a:off x="246063" y="1012825"/>
          <a:ext cx="8610600" cy="5006976"/>
        </p:xfrm>
        <a:graphic>
          <a:graphicData uri="http://schemas.openxmlformats.org/drawingml/2006/table">
            <a:tbl>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09625">
                  <a:extLst>
                    <a:ext uri="{9D8B030D-6E8A-4147-A177-3AD203B41FA5}">
                      <a16:colId xmlns:a16="http://schemas.microsoft.com/office/drawing/2014/main" val="20004"/>
                    </a:ext>
                  </a:extLst>
                </a:gridCol>
                <a:gridCol w="2162175">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483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itchFamily="34" charset="0"/>
                          <a:cs typeface="Arial" pitchFamily="34" charset="0"/>
                        </a:rPr>
                        <a:t>Report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itchFamily="34" charset="0"/>
                          <a:cs typeface="Arial" pitchFamily="34" charset="0"/>
                        </a:rPr>
                        <a:t>Report 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itchFamily="34" charset="0"/>
                          <a:cs typeface="Arial" pitchFamily="34" charset="0"/>
                        </a:rPr>
                        <a:t>Online/Offline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itchFamily="34" charset="0"/>
                          <a:cs typeface="Arial" pitchFamily="34" charset="0"/>
                        </a:rPr>
                        <a:t>Expected Usage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itchFamily="34" charset="0"/>
                          <a:cs typeface="Arial" pitchFamily="34" charset="0"/>
                        </a:rPr>
                        <a:t>Report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itchFamily="34" charset="0"/>
                          <a:cs typeface="Arial" pitchFamily="34" charset="0"/>
                        </a:rPr>
                        <a:t>Type of Users/Scope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itchFamily="34" charset="0"/>
                          <a:cs typeface="Arial" pitchFamily="34" charset="0"/>
                        </a:rPr>
                        <a:t>Data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452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Aggregate Consideration Theme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Aggregate report by IM4Q cycle of Consideration Primary and secondary Themes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rPr>
                        <a:t>Annual or As Needed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50-100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AE/SCO, State Center, IMT’s (Local Programs). ODP Region staff, ODP Commonwealth staff, IM4Q Providers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328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Aggregate Sign of Quality Theme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Aggregate report by IM4Q cycle of Sign of Quality  Primary and secondary Themes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rPr>
                        <a:t>Annual or As Needed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25-50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AE/SCO, State Center, IMT’s (Local Programs). ODP Region staff, ODP Commonwealth staff, IM4Q Providers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52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Consideration Annual Aggregate 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Detailed analytical breakdown of unique individuals with Considerations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Annual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50-100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AE/SCO, State Center, IMT’s (Local Programs). ODP Region staff, ODP Commonwealth staff, IM4Q Providers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362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Consideration Report for AE Review Requested Open Items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rPr>
                        <a:t>Request to view revision requests to the AE/SCOs that are not complete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Weekly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5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AE/SCO,</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 ODP Region staff,</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 ODP Commonwealth staff</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17327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Consideration Report for AE Review Requested Open Items- IMT (Local Program) version</a:t>
                      </a:r>
                    </a:p>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rPr>
                        <a:t>Request to view revision requests to the AE/SCOs that are not complete. For IMT use to view requested revisions within their scope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Weekly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5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IMT’s (Local Programs)</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ODP Region staff</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ODP Commonwealth staff</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452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Consideration Report with Interviewers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List by AE the IMT staff who conducted the survey interview discovering the Consideration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As Needed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5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AE/SCO, IMT’s (Local Programs),</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 ODP Region staff, </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ODP Commonwealth staff</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3770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IM4Q Follow Up 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Records by AE the percentage of consideration Follow Ups, percent satisfaction, percent dissatisfaction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rPr>
                        <a:t>Annual or As Needed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5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AE/SCO, State Center, IMT’s (Local Programs). ODP Region staff, ODP Commonwealth staff, IM4Q Providers</a:t>
                      </a:r>
                    </a:p>
                    <a:p>
                      <a:pPr marL="228600" marR="0" lvl="0" indent="-228600" algn="l" defTabSz="914400" rtl="0" eaLnBrk="1" fontAlgn="base" latinLnBrk="0" hangingPunct="1">
                        <a:lnSpc>
                          <a:spcPts val="963"/>
                        </a:lnSpc>
                        <a:spcBef>
                          <a:spcPct val="0"/>
                        </a:spcBef>
                        <a:spcAft>
                          <a:spcPct val="0"/>
                        </a:spcAft>
                        <a:buClrTx/>
                        <a:buSzTx/>
                        <a:buFont typeface="+mj-lt"/>
                        <a:buNone/>
                        <a:tabLst/>
                      </a:pPr>
                      <a:endPar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7948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Considerations Printable Summary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Printable summary of participant participants Considerations and Signs of Quality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Online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rPr>
                        <a:t>Annual or As Needed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5 pages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AE/SCO, IMT’s (Local Programs),</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 ODP Region staff, </a:t>
                      </a:r>
                    </a:p>
                    <a:p>
                      <a:pPr marL="228600" marR="0" lvl="0" indent="-228600" algn="l" defTabSz="914400" rtl="0" eaLnBrk="1" fontAlgn="base" latinLnBrk="0" hangingPunct="1">
                        <a:lnSpc>
                          <a:spcPts val="963"/>
                        </a:lnSpc>
                        <a:spcBef>
                          <a:spcPct val="0"/>
                        </a:spcBef>
                        <a:spcAft>
                          <a:spcPct val="0"/>
                        </a:spcAft>
                        <a:buClrTx/>
                        <a:buSzTx/>
                        <a:buFont typeface="+mj-lt"/>
                        <a:buNone/>
                        <a:tabLst/>
                      </a:pPr>
                      <a:r>
                        <a:rPr kumimoji="0" lang="en-US" sz="800" b="0" i="0" u="none" strike="noStrike" cap="none" normalizeH="0" baseline="0" dirty="0">
                          <a:ln>
                            <a:noFill/>
                          </a:ln>
                          <a:solidFill>
                            <a:schemeClr val="tx1"/>
                          </a:solidFill>
                          <a:effectLst/>
                          <a:latin typeface="Arial" pitchFamily="34" charset="0"/>
                          <a:ea typeface="SimSun" pitchFamily="2" charset="-122"/>
                          <a:cs typeface="Times New Roman" pitchFamily="18" charset="0"/>
                        </a:rPr>
                        <a:t>ODP Commonwealth staff</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HCSIS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FE93C247-AB8A-4991-9DB5-7937BCA63F19}"/>
              </a:ext>
            </a:extLst>
          </p:cNvPr>
          <p:cNvSpPr txBox="1">
            <a:spLocks noChangeArrowheads="1"/>
          </p:cNvSpPr>
          <p:nvPr/>
        </p:nvSpPr>
        <p:spPr bwMode="gray">
          <a:xfrm>
            <a:off x="401638" y="442913"/>
            <a:ext cx="8345487" cy="312737"/>
          </a:xfrm>
          <a:prstGeom prst="rect">
            <a:avLst/>
          </a:prstGeom>
          <a:noFill/>
          <a:ln w="9525">
            <a:noFill/>
            <a:miter lim="800000"/>
            <a:headEnd/>
            <a:tailEnd/>
          </a:ln>
        </p:spPr>
        <p:txBody>
          <a:bodyPr lIns="0" tIns="0" rIns="0" bIns="0" anchor="b">
            <a:spAutoFit/>
          </a:bodyPr>
          <a:lstStyle/>
          <a:p>
            <a:pPr algn="ctr" eaLnBrk="1" fontAlgn="auto" hangingPunct="1">
              <a:lnSpc>
                <a:spcPct val="106000"/>
              </a:lnSpc>
              <a:spcBef>
                <a:spcPct val="80000"/>
              </a:spcBef>
              <a:spcAft>
                <a:spcPts val="0"/>
              </a:spcAft>
              <a:defRPr/>
            </a:pPr>
            <a:r>
              <a:rPr lang="en-US" sz="2000" b="1" kern="0" dirty="0">
                <a:latin typeface="+mj-lt"/>
                <a:ea typeface="+mj-ea"/>
                <a:cs typeface="+mj-cs"/>
              </a:rPr>
              <a:t>Reports Summary</a:t>
            </a:r>
            <a:endParaRPr lang="en-US" sz="2000" i="1" kern="0" dirty="0">
              <a:latin typeface="+mj-lt"/>
              <a:ea typeface="+mj-ea"/>
              <a:cs typeface="+mj-cs"/>
            </a:endParaRPr>
          </a:p>
        </p:txBody>
      </p:sp>
      <p:sp>
        <p:nvSpPr>
          <p:cNvPr id="51285" name="Slide Number Placeholder 1">
            <a:extLst>
              <a:ext uri="{FF2B5EF4-FFF2-40B4-BE49-F238E27FC236}">
                <a16:creationId xmlns:a16="http://schemas.microsoft.com/office/drawing/2014/main" id="{16B75143-A5E3-40F8-B513-FD6646697B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09B6C6A1-E133-4DC1-80BD-613BF448AB72}" type="slidenum">
              <a:rPr lang="en-US" altLang="en-US" sz="1200" smtClean="0">
                <a:solidFill>
                  <a:srgbClr val="4471A6"/>
                </a:solidFill>
              </a:rPr>
              <a:pPr>
                <a:spcBef>
                  <a:spcPct val="0"/>
                </a:spcBef>
                <a:buClrTx/>
                <a:buSzTx/>
                <a:buFontTx/>
                <a:buNone/>
              </a:pPr>
              <a:t>37</a:t>
            </a:fld>
            <a:endParaRPr lang="en-US" altLang="en-US" sz="1200" dirty="0">
              <a:solidFill>
                <a:srgbClr val="4471A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B46-038E-4E9B-B665-28B35EC9DC82}"/>
              </a:ext>
            </a:extLst>
          </p:cNvPr>
          <p:cNvSpPr>
            <a:spLocks noGrp="1"/>
          </p:cNvSpPr>
          <p:nvPr>
            <p:ph type="title"/>
          </p:nvPr>
        </p:nvSpPr>
        <p:spPr/>
        <p:txBody>
          <a:bodyPr>
            <a:noAutofit/>
          </a:bodyPr>
          <a:lstStyle/>
          <a:p>
            <a:pPr algn="ctr" eaLnBrk="1" fontAlgn="auto" hangingPunct="1">
              <a:spcAft>
                <a:spcPts val="0"/>
              </a:spcAft>
              <a:defRPr/>
            </a:pPr>
            <a:r>
              <a:rPr lang="en-US" sz="3200" dirty="0">
                <a:solidFill>
                  <a:schemeClr val="accent1">
                    <a:lumMod val="75000"/>
                  </a:schemeClr>
                </a:solidFill>
              </a:rPr>
              <a:t>Why track Considerations in HCSIS?</a:t>
            </a:r>
            <a:endParaRPr lang="en-US" sz="3200" dirty="0"/>
          </a:p>
        </p:txBody>
      </p:sp>
      <p:sp>
        <p:nvSpPr>
          <p:cNvPr id="15363" name="Content Placeholder 2">
            <a:extLst>
              <a:ext uri="{FF2B5EF4-FFF2-40B4-BE49-F238E27FC236}">
                <a16:creationId xmlns:a16="http://schemas.microsoft.com/office/drawing/2014/main" id="{415EA1E7-3DF5-4724-AF9E-387DC63E1A5E}"/>
              </a:ext>
            </a:extLst>
          </p:cNvPr>
          <p:cNvSpPr>
            <a:spLocks noGrp="1"/>
          </p:cNvSpPr>
          <p:nvPr>
            <p:ph idx="1"/>
          </p:nvPr>
        </p:nvSpPr>
        <p:spPr>
          <a:xfrm>
            <a:off x="304800" y="1447800"/>
            <a:ext cx="8686800" cy="4876800"/>
          </a:xfrm>
        </p:spPr>
        <p:txBody>
          <a:bodyPr/>
          <a:lstStyle/>
          <a:p>
            <a:pPr marL="342900" lvl="2" indent="-342900" eaLnBrk="1" hangingPunct="1">
              <a:buFont typeface="Wingdings 2" panose="05020102010507070707" pitchFamily="18" charset="2"/>
              <a:buChar char=""/>
              <a:defRPr/>
            </a:pPr>
            <a:r>
              <a:rPr lang="en-US" sz="2000" dirty="0"/>
              <a:t>It is a centralized method of tracking, reporting, and follow-up</a:t>
            </a:r>
          </a:p>
          <a:p>
            <a:pPr marL="0" lvl="2" indent="0" eaLnBrk="1" hangingPunct="1">
              <a:buFont typeface="Wingdings 2" panose="05020102010507070707" pitchFamily="18" charset="2"/>
              <a:buNone/>
              <a:defRPr/>
            </a:pPr>
            <a:endParaRPr lang="en-US" sz="2000" dirty="0"/>
          </a:p>
          <a:p>
            <a:pPr marL="342900" lvl="2" indent="-342900" eaLnBrk="1" hangingPunct="1">
              <a:buFont typeface="Wingdings 2" panose="05020102010507070707" pitchFamily="18" charset="2"/>
              <a:buChar char=""/>
              <a:defRPr/>
            </a:pPr>
            <a:r>
              <a:rPr lang="en-US" sz="2000" dirty="0"/>
              <a:t>It is a standardized procedure to record the information in a traceable format to ensure AE’s and SCO’s follow through on Considerations</a:t>
            </a:r>
          </a:p>
          <a:p>
            <a:pPr marL="0" lvl="2" indent="0" eaLnBrk="1" hangingPunct="1">
              <a:buFont typeface="Wingdings 2" panose="05020102010507070707" pitchFamily="18" charset="2"/>
              <a:buNone/>
              <a:defRPr/>
            </a:pPr>
            <a:endParaRPr lang="en-US" sz="2000" dirty="0"/>
          </a:p>
          <a:p>
            <a:pPr marL="342900" lvl="2" indent="-342900" eaLnBrk="1" hangingPunct="1">
              <a:buFont typeface="Wingdings 2" panose="05020102010507070707" pitchFamily="18" charset="2"/>
              <a:buChar char=""/>
              <a:defRPr/>
            </a:pPr>
            <a:r>
              <a:rPr lang="en-US" sz="2000" dirty="0"/>
              <a:t>It provides information on individual satisfaction and outcomes</a:t>
            </a:r>
          </a:p>
          <a:p>
            <a:pPr marL="342900" lvl="2" indent="-342900" eaLnBrk="1" hangingPunct="1">
              <a:buFont typeface="Wingdings 2" panose="05020102010507070707" pitchFamily="18" charset="2"/>
              <a:buChar char=""/>
              <a:defRPr/>
            </a:pPr>
            <a:endParaRPr lang="en-US" sz="2000" dirty="0"/>
          </a:p>
          <a:p>
            <a:pPr>
              <a:defRPr/>
            </a:pPr>
            <a:r>
              <a:rPr lang="en-US" sz="2000" dirty="0"/>
              <a:t>IM4Q data performance measures may include:  whether participants feel they’ve received the services they need, whether participants believe that they are safe in their homes, during day activities, and in their neighborhoods</a:t>
            </a:r>
          </a:p>
          <a:p>
            <a:pPr marL="0" indent="0">
              <a:buFont typeface="Wingdings 2" panose="05020102010507070707" pitchFamily="18" charset="2"/>
              <a:buNone/>
              <a:defRPr/>
            </a:pPr>
            <a:endParaRPr lang="en-US" sz="2000" dirty="0"/>
          </a:p>
          <a:p>
            <a:pPr>
              <a:defRPr/>
            </a:pPr>
            <a:r>
              <a:rPr lang="en-US" sz="2000" dirty="0"/>
              <a:t>Analysis of IM4Q data results illustrate how well we perform the processes of service planning and delivery along with areas of health and safety</a:t>
            </a:r>
          </a:p>
          <a:p>
            <a:pPr marL="342900" lvl="2" indent="-342900" eaLnBrk="1" hangingPunct="1">
              <a:buFont typeface="Wingdings 2" panose="05020102010507070707" pitchFamily="18" charset="2"/>
              <a:buChar char=""/>
              <a:defRPr/>
            </a:pPr>
            <a:endParaRPr lang="en-US" sz="3200" dirty="0"/>
          </a:p>
          <a:p>
            <a:pPr marL="342900" lvl="2" indent="-342900" eaLnBrk="1" hangingPunct="1">
              <a:buFont typeface="Wingdings 2" panose="05020102010507070707" pitchFamily="18" charset="2"/>
              <a:buChar char=""/>
              <a:defRPr/>
            </a:pPr>
            <a:endParaRPr lang="en-US" sz="3200" dirty="0"/>
          </a:p>
          <a:p>
            <a:pPr eaLnBrk="1" hangingPunct="1">
              <a:defRPr/>
            </a:pPr>
            <a:endParaRPr lang="en-US" dirty="0"/>
          </a:p>
        </p:txBody>
      </p:sp>
      <p:sp>
        <p:nvSpPr>
          <p:cNvPr id="52228" name="Slide Number Placeholder 2">
            <a:extLst>
              <a:ext uri="{FF2B5EF4-FFF2-40B4-BE49-F238E27FC236}">
                <a16:creationId xmlns:a16="http://schemas.microsoft.com/office/drawing/2014/main" id="{2CD5761C-6F4B-4D57-B7B6-7FFB58C6F8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2C972F9B-27F8-4EB5-AB78-3C538E3E6B3A}" type="slidenum">
              <a:rPr lang="en-US" altLang="en-US" sz="1200" smtClean="0">
                <a:solidFill>
                  <a:srgbClr val="4471A6"/>
                </a:solidFill>
              </a:rPr>
              <a:pPr>
                <a:spcBef>
                  <a:spcPct val="0"/>
                </a:spcBef>
                <a:buClrTx/>
                <a:buSzTx/>
                <a:buFontTx/>
                <a:buNone/>
              </a:pPr>
              <a:t>38</a:t>
            </a:fld>
            <a:endParaRPr lang="en-US" altLang="en-US" sz="1200" dirty="0">
              <a:solidFill>
                <a:srgbClr val="4471A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C6DC-D048-48F8-A6C5-BE19A2B376CD}"/>
              </a:ext>
            </a:extLst>
          </p:cNvPr>
          <p:cNvSpPr>
            <a:spLocks noGrp="1"/>
          </p:cNvSpPr>
          <p:nvPr>
            <p:ph type="title"/>
          </p:nvPr>
        </p:nvSpPr>
        <p:spPr/>
        <p:txBody>
          <a:bodyPr>
            <a:normAutofit fontScale="90000"/>
          </a:bodyPr>
          <a:lstStyle/>
          <a:p>
            <a:pPr algn="ctr">
              <a:defRPr/>
            </a:pPr>
            <a:r>
              <a:rPr lang="en-US" dirty="0"/>
              <a:t>Additional reports and IM4Q information</a:t>
            </a:r>
          </a:p>
        </p:txBody>
      </p:sp>
      <p:sp>
        <p:nvSpPr>
          <p:cNvPr id="3" name="Content Placeholder 2">
            <a:extLst>
              <a:ext uri="{FF2B5EF4-FFF2-40B4-BE49-F238E27FC236}">
                <a16:creationId xmlns:a16="http://schemas.microsoft.com/office/drawing/2014/main" id="{4987EAA9-A4E1-43F0-9D4A-2625B759CD98}"/>
              </a:ext>
            </a:extLst>
          </p:cNvPr>
          <p:cNvSpPr>
            <a:spLocks noGrp="1"/>
          </p:cNvSpPr>
          <p:nvPr>
            <p:ph idx="1"/>
          </p:nvPr>
        </p:nvSpPr>
        <p:spPr/>
        <p:txBody>
          <a:bodyPr/>
          <a:lstStyle/>
          <a:p>
            <a:pPr>
              <a:defRPr/>
            </a:pPr>
            <a:r>
              <a:rPr lang="en-US" dirty="0"/>
              <a:t>ODP’s Website - </a:t>
            </a:r>
            <a:r>
              <a:rPr lang="en-US" u="sng" dirty="0">
                <a:hlinkClick r:id="rId2"/>
              </a:rPr>
              <a:t>https://www.myodp.org/</a:t>
            </a:r>
            <a:r>
              <a:rPr lang="en-US" u="sng" dirty="0"/>
              <a:t> </a:t>
            </a:r>
          </a:p>
          <a:p>
            <a:pPr>
              <a:defRPr/>
            </a:pPr>
            <a:r>
              <a:rPr lang="en-US" dirty="0"/>
              <a:t>Temple’s website - </a:t>
            </a:r>
            <a:r>
              <a:rPr lang="en-US" u="sng" dirty="0">
                <a:hlinkClick r:id="rId3"/>
              </a:rPr>
              <a:t>http://disabilities.temple.edu/programs/im4q</a:t>
            </a:r>
            <a:endParaRPr lang="en-US" u="sng" dirty="0"/>
          </a:p>
          <a:p>
            <a:pPr>
              <a:defRPr/>
            </a:pPr>
            <a:r>
              <a:rPr lang="en-US" dirty="0"/>
              <a:t>National Core Indicators - </a:t>
            </a:r>
            <a:r>
              <a:rPr lang="en-US" dirty="0">
                <a:hlinkClick r:id="rId4"/>
              </a:rPr>
              <a:t>https://www.nationalcoreindicators.org/</a:t>
            </a:r>
            <a:r>
              <a:rPr lang="en-US" dirty="0"/>
              <a:t> </a:t>
            </a:r>
          </a:p>
          <a:p>
            <a:pPr marL="0" indent="0">
              <a:buFont typeface="Wingdings 2" panose="05020102010507070707" pitchFamily="18" charset="2"/>
              <a:buNone/>
              <a:defRPr/>
            </a:pPr>
            <a:endParaRPr lang="en-US" dirty="0"/>
          </a:p>
          <a:p>
            <a:pPr marL="0" indent="0">
              <a:buFont typeface="Wingdings 2" panose="05020102010507070707" pitchFamily="18" charset="2"/>
              <a:buNone/>
              <a:defRPr/>
            </a:pPr>
            <a:endParaRPr lang="en-US" dirty="0"/>
          </a:p>
          <a:p>
            <a:pPr marL="0" indent="0">
              <a:buFont typeface="Wingdings 2" panose="05020102010507070707" pitchFamily="18" charset="2"/>
              <a:buNone/>
              <a:defRPr/>
            </a:pPr>
            <a:endParaRPr lang="en-US" dirty="0"/>
          </a:p>
          <a:p>
            <a:pPr marL="0" indent="0">
              <a:buFont typeface="Wingdings 2" panose="05020102010507070707" pitchFamily="18" charset="2"/>
              <a:buNone/>
              <a:defRPr/>
            </a:pPr>
            <a:endParaRPr lang="en-US" dirty="0"/>
          </a:p>
        </p:txBody>
      </p:sp>
      <p:sp>
        <p:nvSpPr>
          <p:cNvPr id="55300" name="Slide Number Placeholder 3">
            <a:extLst>
              <a:ext uri="{FF2B5EF4-FFF2-40B4-BE49-F238E27FC236}">
                <a16:creationId xmlns:a16="http://schemas.microsoft.com/office/drawing/2014/main" id="{829E99E1-6F1C-406D-9D6C-5B653FB987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D8F408FD-0118-4423-93B0-2541E3AD5D8E}" type="slidenum">
              <a:rPr lang="en-US" altLang="en-US" sz="1200" smtClean="0">
                <a:solidFill>
                  <a:srgbClr val="4471A6"/>
                </a:solidFill>
              </a:rPr>
              <a:pPr>
                <a:spcBef>
                  <a:spcPct val="0"/>
                </a:spcBef>
                <a:buClrTx/>
                <a:buSzTx/>
                <a:buFontTx/>
                <a:buNone/>
              </a:pPr>
              <a:t>39</a:t>
            </a:fld>
            <a:endParaRPr lang="en-US" altLang="en-US" sz="1200" dirty="0">
              <a:solidFill>
                <a:srgbClr val="4471A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C1E1-385D-4D91-A860-48CCEF3985E3}"/>
              </a:ext>
            </a:extLst>
          </p:cNvPr>
          <p:cNvSpPr>
            <a:spLocks noGrp="1"/>
          </p:cNvSpPr>
          <p:nvPr>
            <p:ph type="title"/>
          </p:nvPr>
        </p:nvSpPr>
        <p:spPr/>
        <p:txBody>
          <a:bodyPr/>
          <a:lstStyle/>
          <a:p>
            <a:pPr algn="ctr">
              <a:defRPr/>
            </a:pPr>
            <a:r>
              <a:rPr lang="en-US" dirty="0"/>
              <a:t>Who GETS Surveyed?</a:t>
            </a:r>
          </a:p>
        </p:txBody>
      </p:sp>
      <p:sp>
        <p:nvSpPr>
          <p:cNvPr id="15363" name="Content Placeholder 2">
            <a:extLst>
              <a:ext uri="{FF2B5EF4-FFF2-40B4-BE49-F238E27FC236}">
                <a16:creationId xmlns:a16="http://schemas.microsoft.com/office/drawing/2014/main" id="{3B51FF91-D68A-4984-88A4-F8DE29D17AD4}"/>
              </a:ext>
            </a:extLst>
          </p:cNvPr>
          <p:cNvSpPr>
            <a:spLocks noGrp="1"/>
          </p:cNvSpPr>
          <p:nvPr>
            <p:ph idx="1"/>
          </p:nvPr>
        </p:nvSpPr>
        <p:spPr/>
        <p:txBody>
          <a:bodyPr/>
          <a:lstStyle/>
          <a:p>
            <a:pPr>
              <a:defRPr/>
            </a:pPr>
            <a:r>
              <a:rPr lang="en-US" sz="2400" dirty="0"/>
              <a:t>The sample is randomly drawn from the Home &amp; Community Services Information System (HCSIS) by ODP and is categorized by Subsets: </a:t>
            </a:r>
          </a:p>
          <a:p>
            <a:pPr marL="0" indent="0">
              <a:buFont typeface="Wingdings 2" panose="05020102010507070707" pitchFamily="18" charset="2"/>
              <a:buNone/>
              <a:defRPr/>
            </a:pPr>
            <a:endParaRPr lang="en-US" altLang="en-US" sz="2400" dirty="0"/>
          </a:p>
          <a:p>
            <a:pPr>
              <a:buFont typeface="Wingdings" panose="05000000000000000000" pitchFamily="2" charset="2"/>
              <a:buChar char="Ø"/>
              <a:defRPr/>
            </a:pPr>
            <a:r>
              <a:rPr lang="en-US" altLang="en-US" sz="2400" dirty="0"/>
              <a:t>Independent Monitoring (IM)</a:t>
            </a:r>
          </a:p>
          <a:p>
            <a:pPr>
              <a:buFont typeface="Wingdings" panose="05000000000000000000" pitchFamily="2" charset="2"/>
              <a:buChar char="Ø"/>
              <a:defRPr/>
            </a:pPr>
            <a:r>
              <a:rPr lang="en-US" altLang="en-US" sz="2400" dirty="0"/>
              <a:t>National Core Indicators (NCI Survey) </a:t>
            </a:r>
          </a:p>
          <a:p>
            <a:pPr lvl="1" indent="-342900">
              <a:buFont typeface="Wingdings" panose="05000000000000000000" pitchFamily="2" charset="2"/>
              <a:buChar char="ü"/>
              <a:defRPr/>
            </a:pPr>
            <a:r>
              <a:rPr lang="en-US" altLang="en-US" sz="2000" dirty="0"/>
              <a:t>Consumer Sample </a:t>
            </a:r>
          </a:p>
          <a:p>
            <a:pPr lvl="1" indent="-342900">
              <a:buFont typeface="Wingdings" panose="05000000000000000000" pitchFamily="2" charset="2"/>
              <a:buChar char="ü"/>
              <a:defRPr/>
            </a:pPr>
            <a:r>
              <a:rPr lang="en-US" altLang="en-US" sz="2000" dirty="0"/>
              <a:t>Family / Guardian Sample </a:t>
            </a:r>
          </a:p>
          <a:p>
            <a:pPr lvl="1" indent="-342900">
              <a:buFont typeface="Wingdings" panose="05000000000000000000" pitchFamily="2" charset="2"/>
              <a:buChar char="ü"/>
              <a:defRPr/>
            </a:pPr>
            <a:r>
              <a:rPr lang="en-US" altLang="en-US" sz="2000" dirty="0"/>
              <a:t>Adult Family Support Sample </a:t>
            </a:r>
          </a:p>
        </p:txBody>
      </p:sp>
      <p:sp>
        <p:nvSpPr>
          <p:cNvPr id="15364" name="Slide Number Placeholder 3">
            <a:extLst>
              <a:ext uri="{FF2B5EF4-FFF2-40B4-BE49-F238E27FC236}">
                <a16:creationId xmlns:a16="http://schemas.microsoft.com/office/drawing/2014/main" id="{1C2DB024-63E3-4208-BACA-DDBFA3FA48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A43A0C42-0A81-4777-ABA3-2C10FB6F8E29}" type="slidenum">
              <a:rPr lang="en-US" altLang="en-US" sz="1200" smtClean="0">
                <a:solidFill>
                  <a:srgbClr val="4471A6"/>
                </a:solidFill>
              </a:rPr>
              <a:pPr>
                <a:spcBef>
                  <a:spcPct val="0"/>
                </a:spcBef>
                <a:buClrTx/>
                <a:buSzTx/>
                <a:buFontTx/>
                <a:buNone/>
              </a:pPr>
              <a:t>4</a:t>
            </a:fld>
            <a:endParaRPr lang="en-US" altLang="en-US" sz="1200" dirty="0">
              <a:solidFill>
                <a:srgbClr val="4471A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4087-3CF3-4026-A06C-FA09B911A1DB}"/>
              </a:ext>
            </a:extLst>
          </p:cNvPr>
          <p:cNvSpPr>
            <a:spLocks noGrp="1"/>
          </p:cNvSpPr>
          <p:nvPr>
            <p:ph type="title"/>
          </p:nvPr>
        </p:nvSpPr>
        <p:spPr/>
        <p:txBody>
          <a:bodyPr/>
          <a:lstStyle/>
          <a:p>
            <a:pPr algn="ctr" eaLnBrk="1" fontAlgn="auto" hangingPunct="1">
              <a:spcAft>
                <a:spcPts val="0"/>
              </a:spcAft>
              <a:defRPr/>
            </a:pPr>
            <a:r>
              <a:rPr lang="en-US" dirty="0"/>
              <a:t>Questions?</a:t>
            </a:r>
          </a:p>
        </p:txBody>
      </p:sp>
      <p:pic>
        <p:nvPicPr>
          <p:cNvPr id="57347" name="Content Placeholder 4" descr="MP900439536[1]">
            <a:extLst>
              <a:ext uri="{FF2B5EF4-FFF2-40B4-BE49-F238E27FC236}">
                <a16:creationId xmlns:a16="http://schemas.microsoft.com/office/drawing/2014/main" id="{C5D8E29B-FFFF-457B-89B4-9DB9504E26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600200"/>
            <a:ext cx="6858000" cy="4267200"/>
          </a:xfrm>
        </p:spPr>
      </p:pic>
      <p:sp>
        <p:nvSpPr>
          <p:cNvPr id="57348" name="Slide Number Placeholder 2">
            <a:extLst>
              <a:ext uri="{FF2B5EF4-FFF2-40B4-BE49-F238E27FC236}">
                <a16:creationId xmlns:a16="http://schemas.microsoft.com/office/drawing/2014/main" id="{D5812FB2-66D2-4D63-AB11-EF95C7C590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1B1E9E1F-679A-4A70-BDBA-211D9244FB65}" type="slidenum">
              <a:rPr lang="en-US" altLang="en-US" sz="1200" smtClean="0">
                <a:solidFill>
                  <a:srgbClr val="4471A6"/>
                </a:solidFill>
              </a:rPr>
              <a:pPr>
                <a:spcBef>
                  <a:spcPct val="0"/>
                </a:spcBef>
                <a:buClrTx/>
                <a:buSzTx/>
                <a:buFontTx/>
                <a:buNone/>
              </a:pPr>
              <a:t>40</a:t>
            </a:fld>
            <a:endParaRPr lang="en-US" altLang="en-US" sz="1200" dirty="0">
              <a:solidFill>
                <a:srgbClr val="4471A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2ED0-E169-4E6E-A172-C3339A2ABA16}"/>
              </a:ext>
            </a:extLst>
          </p:cNvPr>
          <p:cNvSpPr>
            <a:spLocks noGrp="1"/>
          </p:cNvSpPr>
          <p:nvPr>
            <p:ph type="title"/>
          </p:nvPr>
        </p:nvSpPr>
        <p:spPr/>
        <p:txBody>
          <a:bodyPr/>
          <a:lstStyle/>
          <a:p>
            <a:pPr algn="ctr">
              <a:defRPr/>
            </a:pPr>
            <a:r>
              <a:rPr lang="en-US" sz="3200" dirty="0">
                <a:solidFill>
                  <a:srgbClr val="4F81BD">
                    <a:lumMod val="75000"/>
                  </a:srgbClr>
                </a:solidFill>
              </a:rPr>
              <a:t>Pre-Surveys – How do we all Contribute? </a:t>
            </a:r>
            <a:endParaRPr lang="en-US" dirty="0"/>
          </a:p>
        </p:txBody>
      </p:sp>
      <p:sp>
        <p:nvSpPr>
          <p:cNvPr id="16387" name="Content Placeholder 2">
            <a:extLst>
              <a:ext uri="{FF2B5EF4-FFF2-40B4-BE49-F238E27FC236}">
                <a16:creationId xmlns:a16="http://schemas.microsoft.com/office/drawing/2014/main" id="{F4F49899-C58C-452A-9AFE-F0F02B76624F}"/>
              </a:ext>
            </a:extLst>
          </p:cNvPr>
          <p:cNvSpPr>
            <a:spLocks noGrp="1"/>
          </p:cNvSpPr>
          <p:nvPr>
            <p:ph idx="1"/>
          </p:nvPr>
        </p:nvSpPr>
        <p:spPr>
          <a:xfrm>
            <a:off x="152400" y="1143000"/>
            <a:ext cx="8836025" cy="5330825"/>
          </a:xfrm>
        </p:spPr>
        <p:txBody>
          <a:bodyPr/>
          <a:lstStyle/>
          <a:p>
            <a:pPr eaLnBrk="1" hangingPunct="1">
              <a:buClr>
                <a:srgbClr val="4F81BD"/>
              </a:buClr>
            </a:pPr>
            <a:r>
              <a:rPr lang="en-US" altLang="en-US" sz="2700" dirty="0">
                <a:solidFill>
                  <a:srgbClr val="1F497D"/>
                </a:solidFill>
              </a:rPr>
              <a:t>ODP receives HCSIS drawn samples and forwards to the Administrative Entities (AE.)  </a:t>
            </a:r>
          </a:p>
          <a:p>
            <a:pPr eaLnBrk="1" hangingPunct="1">
              <a:buClr>
                <a:srgbClr val="4F81BD"/>
              </a:buClr>
            </a:pPr>
            <a:r>
              <a:rPr lang="en-US" altLang="en-US" sz="2700" dirty="0">
                <a:solidFill>
                  <a:srgbClr val="1F497D"/>
                </a:solidFill>
              </a:rPr>
              <a:t>The AE validates and distributes the pre-surveys to the Supports Coordination Units and Providers for completion.</a:t>
            </a:r>
          </a:p>
          <a:p>
            <a:pPr eaLnBrk="1" hangingPunct="1">
              <a:buClr>
                <a:srgbClr val="4F81BD"/>
              </a:buClr>
            </a:pPr>
            <a:r>
              <a:rPr lang="en-US" altLang="en-US" sz="2700" dirty="0">
                <a:solidFill>
                  <a:srgbClr val="1F497D"/>
                </a:solidFill>
              </a:rPr>
              <a:t>Supports Coordinators and Providers complete the pre-survey forms and adheres to timelines for completion.  </a:t>
            </a:r>
          </a:p>
          <a:p>
            <a:pPr eaLnBrk="1" hangingPunct="1">
              <a:buClr>
                <a:srgbClr val="4F81BD"/>
              </a:buClr>
            </a:pPr>
            <a:r>
              <a:rPr lang="en-US" altLang="en-US" sz="2700" dirty="0">
                <a:solidFill>
                  <a:srgbClr val="1F497D"/>
                </a:solidFill>
              </a:rPr>
              <a:t>Why are pre-surveys important to the IM4Q process?</a:t>
            </a:r>
          </a:p>
          <a:p>
            <a:pPr lvl="2" eaLnBrk="1" hangingPunct="1">
              <a:buClr>
                <a:srgbClr val="4F81BD"/>
              </a:buClr>
            </a:pPr>
            <a:r>
              <a:rPr lang="en-US" altLang="en-US" sz="2300" dirty="0">
                <a:solidFill>
                  <a:srgbClr val="1F497D"/>
                </a:solidFill>
              </a:rPr>
              <a:t>Scheduling</a:t>
            </a:r>
          </a:p>
          <a:p>
            <a:pPr lvl="2" eaLnBrk="1" hangingPunct="1">
              <a:buClr>
                <a:srgbClr val="4F81BD"/>
              </a:buClr>
            </a:pPr>
            <a:r>
              <a:rPr lang="en-US" altLang="en-US" sz="2300" dirty="0">
                <a:solidFill>
                  <a:srgbClr val="1F497D"/>
                </a:solidFill>
              </a:rPr>
              <a:t>Locations</a:t>
            </a:r>
          </a:p>
          <a:p>
            <a:pPr lvl="2" eaLnBrk="1" hangingPunct="1">
              <a:buClr>
                <a:srgbClr val="4F81BD"/>
              </a:buClr>
            </a:pPr>
            <a:r>
              <a:rPr lang="en-US" altLang="en-US" sz="2300" dirty="0">
                <a:solidFill>
                  <a:srgbClr val="1F497D"/>
                </a:solidFill>
              </a:rPr>
              <a:t>Guardians</a:t>
            </a:r>
          </a:p>
          <a:p>
            <a:pPr lvl="2" eaLnBrk="1" hangingPunct="1">
              <a:buClr>
                <a:srgbClr val="4F81BD"/>
              </a:buClr>
            </a:pPr>
            <a:r>
              <a:rPr lang="en-US" altLang="en-US" sz="2300" dirty="0">
                <a:solidFill>
                  <a:srgbClr val="1F497D"/>
                </a:solidFill>
              </a:rPr>
              <a:t>Ability of Monitors to connect, communicate, and support participants through the interview process.</a:t>
            </a:r>
          </a:p>
          <a:p>
            <a:endParaRPr lang="en-US" altLang="en-US" dirty="0"/>
          </a:p>
        </p:txBody>
      </p:sp>
      <p:sp>
        <p:nvSpPr>
          <p:cNvPr id="16388" name="Slide Number Placeholder 3">
            <a:extLst>
              <a:ext uri="{FF2B5EF4-FFF2-40B4-BE49-F238E27FC236}">
                <a16:creationId xmlns:a16="http://schemas.microsoft.com/office/drawing/2014/main" id="{51661541-3FC7-451A-BE13-136F57A3E49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5F6F9A-50C0-4300-8199-22118FCDC89C}" type="slidenum">
              <a:rPr lang="en-US" altLang="en-US" smtClean="0">
                <a:solidFill>
                  <a:srgbClr val="4471A6"/>
                </a:solidFill>
                <a:latin typeface="Calibri" panose="020F0502020204030204" pitchFamily="34" charset="0"/>
              </a:rPr>
              <a:pPr/>
              <a:t>5</a:t>
            </a:fld>
            <a:endParaRPr lang="en-US" altLang="en-US" dirty="0">
              <a:solidFill>
                <a:srgbClr val="4471A6"/>
              </a:solidFill>
              <a:latin typeface="Calibri" panose="020F0502020204030204" pitchFamily="34" charset="0"/>
            </a:endParaRPr>
          </a:p>
        </p:txBody>
      </p:sp>
    </p:spTree>
    <p:extLst>
      <p:ext uri="{BB962C8B-B14F-4D97-AF65-F5344CB8AC3E}">
        <p14:creationId xmlns:p14="http://schemas.microsoft.com/office/powerpoint/2010/main" val="133710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9E11-8C12-4CC4-BCB4-09F9A94467DC}"/>
              </a:ext>
            </a:extLst>
          </p:cNvPr>
          <p:cNvSpPr>
            <a:spLocks noGrp="1"/>
          </p:cNvSpPr>
          <p:nvPr>
            <p:ph type="title"/>
          </p:nvPr>
        </p:nvSpPr>
        <p:spPr/>
        <p:txBody>
          <a:bodyPr/>
          <a:lstStyle/>
          <a:p>
            <a:pPr algn="ctr">
              <a:defRPr/>
            </a:pPr>
            <a:r>
              <a:rPr lang="en-US" sz="3000" dirty="0">
                <a:solidFill>
                  <a:srgbClr val="1F497D"/>
                </a:solidFill>
              </a:rPr>
              <a:t>What is the Essential Data Elements (EDE) Tool?</a:t>
            </a:r>
            <a:endParaRPr lang="en-US" dirty="0"/>
          </a:p>
        </p:txBody>
      </p:sp>
      <p:sp>
        <p:nvSpPr>
          <p:cNvPr id="3" name="Content Placeholder 2">
            <a:extLst>
              <a:ext uri="{FF2B5EF4-FFF2-40B4-BE49-F238E27FC236}">
                <a16:creationId xmlns:a16="http://schemas.microsoft.com/office/drawing/2014/main" id="{581C0200-4675-4AD7-A67B-70E81136923F}"/>
              </a:ext>
            </a:extLst>
          </p:cNvPr>
          <p:cNvSpPr>
            <a:spLocks noGrp="1"/>
          </p:cNvSpPr>
          <p:nvPr>
            <p:ph idx="1"/>
          </p:nvPr>
        </p:nvSpPr>
        <p:spPr>
          <a:xfrm>
            <a:off x="228600" y="1295400"/>
            <a:ext cx="8763000" cy="4784725"/>
          </a:xfrm>
        </p:spPr>
        <p:txBody>
          <a:bodyPr/>
          <a:lstStyle/>
          <a:p>
            <a:pPr eaLnBrk="1" fontAlgn="auto" hangingPunct="1">
              <a:spcAft>
                <a:spcPts val="0"/>
              </a:spcAft>
              <a:buClr>
                <a:srgbClr val="4F81BD"/>
              </a:buClr>
              <a:buFont typeface="Wingdings 2"/>
              <a:buChar char=""/>
              <a:defRPr/>
            </a:pPr>
            <a:r>
              <a:rPr lang="en-US" sz="2400" dirty="0">
                <a:solidFill>
                  <a:srgbClr val="1F497D"/>
                </a:solidFill>
              </a:rPr>
              <a:t>The Essential Data Elements (EDE) Tool is the survey instrument used to interview the identified people in the sample. </a:t>
            </a:r>
          </a:p>
          <a:p>
            <a:pPr eaLnBrk="1" fontAlgn="auto" hangingPunct="1">
              <a:spcAft>
                <a:spcPts val="0"/>
              </a:spcAft>
              <a:buClr>
                <a:srgbClr val="4F81BD"/>
              </a:buClr>
              <a:buFont typeface="Wingdings 2"/>
              <a:buChar char=""/>
              <a:defRPr/>
            </a:pPr>
            <a:endParaRPr lang="en-US" sz="2400" dirty="0">
              <a:solidFill>
                <a:srgbClr val="1F497D"/>
              </a:solidFill>
            </a:endParaRPr>
          </a:p>
          <a:p>
            <a:pPr eaLnBrk="1" fontAlgn="auto" hangingPunct="1">
              <a:spcAft>
                <a:spcPts val="0"/>
              </a:spcAft>
              <a:buClr>
                <a:srgbClr val="4F81BD"/>
              </a:buClr>
              <a:buFont typeface="Wingdings 2"/>
              <a:buChar char=""/>
              <a:defRPr/>
            </a:pPr>
            <a:r>
              <a:rPr lang="en-US" sz="2400" b="1" dirty="0">
                <a:solidFill>
                  <a:srgbClr val="1F497D"/>
                </a:solidFill>
              </a:rPr>
              <a:t>Section 1- </a:t>
            </a:r>
            <a:r>
              <a:rPr lang="en-US" sz="2400" dirty="0">
                <a:solidFill>
                  <a:srgbClr val="1F497D"/>
                </a:solidFill>
              </a:rPr>
              <a:t>Can only be completed by the participant</a:t>
            </a:r>
          </a:p>
          <a:p>
            <a:pPr eaLnBrk="1" fontAlgn="auto" hangingPunct="1">
              <a:spcAft>
                <a:spcPts val="0"/>
              </a:spcAft>
              <a:buClr>
                <a:srgbClr val="4F81BD"/>
              </a:buClr>
              <a:buFont typeface="Wingdings 2"/>
              <a:buChar char=""/>
              <a:defRPr/>
            </a:pPr>
            <a:r>
              <a:rPr lang="en-US" sz="2400" b="1" dirty="0">
                <a:solidFill>
                  <a:srgbClr val="1F497D"/>
                </a:solidFill>
              </a:rPr>
              <a:t>Section 2 </a:t>
            </a:r>
            <a:r>
              <a:rPr lang="en-US" sz="2400" dirty="0">
                <a:solidFill>
                  <a:srgbClr val="1F497D"/>
                </a:solidFill>
              </a:rPr>
              <a:t>-  Completed by participant and spokesperson (at participant choice)</a:t>
            </a:r>
          </a:p>
          <a:p>
            <a:pPr eaLnBrk="1" fontAlgn="auto" hangingPunct="1">
              <a:spcAft>
                <a:spcPts val="0"/>
              </a:spcAft>
              <a:buClr>
                <a:srgbClr val="4F81BD"/>
              </a:buClr>
              <a:buFont typeface="Wingdings 2"/>
              <a:buChar char=""/>
              <a:defRPr/>
            </a:pPr>
            <a:r>
              <a:rPr lang="en-US" sz="2400" b="1" dirty="0">
                <a:solidFill>
                  <a:srgbClr val="1F497D"/>
                </a:solidFill>
              </a:rPr>
              <a:t>Section 3 </a:t>
            </a:r>
            <a:r>
              <a:rPr lang="en-US" sz="2400" dirty="0">
                <a:solidFill>
                  <a:srgbClr val="1F497D"/>
                </a:solidFill>
              </a:rPr>
              <a:t>– Exclusive to the Monitors:  used to observe and record impressions. Each monitor documents their perceptions of the answers to the questions independently</a:t>
            </a:r>
          </a:p>
          <a:p>
            <a:pPr lvl="1" eaLnBrk="1" fontAlgn="auto" hangingPunct="1">
              <a:spcAft>
                <a:spcPts val="0"/>
              </a:spcAft>
              <a:buClr>
                <a:srgbClr val="4F81BD"/>
              </a:buClr>
              <a:buFontTx/>
              <a:buChar char="•"/>
              <a:defRPr/>
            </a:pPr>
            <a:r>
              <a:rPr lang="en-US" sz="1900" dirty="0">
                <a:solidFill>
                  <a:srgbClr val="1F497D"/>
                </a:solidFill>
              </a:rPr>
              <a:t>After the interview is complete:</a:t>
            </a:r>
          </a:p>
          <a:p>
            <a:pPr lvl="2" eaLnBrk="1" fontAlgn="auto" hangingPunct="1">
              <a:spcAft>
                <a:spcPts val="0"/>
              </a:spcAft>
              <a:buClr>
                <a:srgbClr val="4F81BD"/>
              </a:buClr>
              <a:buFont typeface="Wingdings 2"/>
              <a:buChar char=""/>
              <a:defRPr/>
            </a:pPr>
            <a:r>
              <a:rPr lang="en-US" sz="1900" dirty="0">
                <a:solidFill>
                  <a:srgbClr val="1F497D"/>
                </a:solidFill>
              </a:rPr>
              <a:t>Monitors compare responses, discuss reasons for their answers, and agree on information to complete the last section of the interview.</a:t>
            </a:r>
          </a:p>
          <a:p>
            <a:pPr marL="0" indent="0">
              <a:buFont typeface="Wingdings 2" panose="05020102010507070707" pitchFamily="18" charset="2"/>
              <a:buNone/>
              <a:defRPr/>
            </a:pPr>
            <a:endParaRPr lang="en-US" dirty="0"/>
          </a:p>
        </p:txBody>
      </p:sp>
      <p:sp>
        <p:nvSpPr>
          <p:cNvPr id="17412" name="Slide Number Placeholder 3">
            <a:extLst>
              <a:ext uri="{FF2B5EF4-FFF2-40B4-BE49-F238E27FC236}">
                <a16:creationId xmlns:a16="http://schemas.microsoft.com/office/drawing/2014/main" id="{16059183-F172-4139-A4A2-5F8986D16C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AE1F75-18D7-4C33-8058-7F0F3E200DEF}" type="slidenum">
              <a:rPr lang="en-US" altLang="en-US" smtClean="0">
                <a:solidFill>
                  <a:srgbClr val="4471A6"/>
                </a:solidFill>
                <a:latin typeface="Calibri" panose="020F0502020204030204" pitchFamily="34" charset="0"/>
              </a:rPr>
              <a:pPr/>
              <a:t>6</a:t>
            </a:fld>
            <a:endParaRPr lang="en-US" altLang="en-US" dirty="0">
              <a:solidFill>
                <a:srgbClr val="4471A6"/>
              </a:solidFill>
              <a:latin typeface="Calibri" panose="020F0502020204030204" pitchFamily="34" charset="0"/>
            </a:endParaRPr>
          </a:p>
        </p:txBody>
      </p:sp>
    </p:spTree>
    <p:extLst>
      <p:ext uri="{BB962C8B-B14F-4D97-AF65-F5344CB8AC3E}">
        <p14:creationId xmlns:p14="http://schemas.microsoft.com/office/powerpoint/2010/main" val="362013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B603-B967-4015-B5DE-CFBC7BD9D377}"/>
              </a:ext>
            </a:extLst>
          </p:cNvPr>
          <p:cNvSpPr>
            <a:spLocks noGrp="1"/>
          </p:cNvSpPr>
          <p:nvPr>
            <p:ph type="title"/>
          </p:nvPr>
        </p:nvSpPr>
        <p:spPr>
          <a:xfrm>
            <a:off x="304800" y="152400"/>
            <a:ext cx="8686800" cy="990600"/>
          </a:xfrm>
        </p:spPr>
        <p:txBody>
          <a:bodyPr/>
          <a:lstStyle/>
          <a:p>
            <a:pPr algn="ctr" eaLnBrk="1" fontAlgn="auto" hangingPunct="1">
              <a:spcAft>
                <a:spcPts val="0"/>
              </a:spcAft>
              <a:defRPr/>
            </a:pPr>
            <a:r>
              <a:rPr lang="en-US" sz="2800" dirty="0">
                <a:solidFill>
                  <a:schemeClr val="accent1">
                    <a:lumMod val="75000"/>
                  </a:schemeClr>
                </a:solidFill>
              </a:rPr>
              <a:t>information gathered from IM4Q Interviews</a:t>
            </a:r>
            <a:endParaRPr lang="en-US" sz="2800" dirty="0"/>
          </a:p>
        </p:txBody>
      </p:sp>
      <p:sp>
        <p:nvSpPr>
          <p:cNvPr id="3" name="Content Placeholder 2">
            <a:extLst>
              <a:ext uri="{FF2B5EF4-FFF2-40B4-BE49-F238E27FC236}">
                <a16:creationId xmlns:a16="http://schemas.microsoft.com/office/drawing/2014/main" id="{AFF6F49C-74EB-424E-9641-AC40D526732F}"/>
              </a:ext>
            </a:extLst>
          </p:cNvPr>
          <p:cNvSpPr>
            <a:spLocks noGrp="1"/>
          </p:cNvSpPr>
          <p:nvPr>
            <p:ph idx="1"/>
          </p:nvPr>
        </p:nvSpPr>
        <p:spPr>
          <a:xfrm>
            <a:off x="304800" y="1554163"/>
            <a:ext cx="8686800" cy="4541837"/>
          </a:xfrm>
        </p:spPr>
        <p:txBody>
          <a:bodyPr>
            <a:normAutofit lnSpcReduction="10000"/>
          </a:bodyPr>
          <a:lstStyle/>
          <a:p>
            <a:pPr>
              <a:buFont typeface="Wingdings" pitchFamily="2" charset="2"/>
              <a:buChar char="Ø"/>
              <a:defRPr/>
            </a:pPr>
            <a:r>
              <a:rPr lang="en-US" dirty="0"/>
              <a:t>Information is collected using the Essential Data Elements (EDE) Tool. From the information gathered, the monitors develop:</a:t>
            </a:r>
          </a:p>
          <a:p>
            <a:pPr lvl="2">
              <a:buFont typeface="Wingdings" panose="05000000000000000000" pitchFamily="2" charset="2"/>
              <a:buChar char="v"/>
              <a:defRPr/>
            </a:pPr>
            <a:r>
              <a:rPr lang="en-US" sz="2600" dirty="0"/>
              <a:t>Considerations</a:t>
            </a:r>
          </a:p>
          <a:p>
            <a:pPr lvl="2">
              <a:buFont typeface="Wingdings" panose="05000000000000000000" pitchFamily="2" charset="2"/>
              <a:buChar char="v"/>
              <a:defRPr/>
            </a:pPr>
            <a:r>
              <a:rPr lang="en-US" sz="2600" dirty="0"/>
              <a:t>Major concerns</a:t>
            </a:r>
          </a:p>
          <a:p>
            <a:pPr lvl="2">
              <a:buFont typeface="Wingdings" panose="05000000000000000000" pitchFamily="2" charset="2"/>
              <a:buChar char="v"/>
              <a:defRPr/>
            </a:pPr>
            <a:r>
              <a:rPr lang="en-US" sz="2600" dirty="0"/>
              <a:t>Signs of Quality</a:t>
            </a:r>
          </a:p>
          <a:p>
            <a:pPr lvl="1">
              <a:buFont typeface="Wingdings" panose="05000000000000000000" pitchFamily="2" charset="2"/>
              <a:buChar char="v"/>
              <a:defRPr/>
            </a:pPr>
            <a:endParaRPr lang="en-US" dirty="0"/>
          </a:p>
          <a:p>
            <a:pPr marL="457200" lvl="1" indent="0">
              <a:buFont typeface="Wingdings 2" panose="05020102010507070707" pitchFamily="18" charset="2"/>
              <a:buNone/>
              <a:defRPr/>
            </a:pPr>
            <a:r>
              <a:rPr lang="en-US" dirty="0"/>
              <a:t>Considerations, Major Concerns, and Signs of Quality are derived from the 14 Primary Themes that we will learn about next.</a:t>
            </a:r>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p:txBody>
      </p:sp>
      <p:sp>
        <p:nvSpPr>
          <p:cNvPr id="16388" name="Slide Number Placeholder 3">
            <a:extLst>
              <a:ext uri="{FF2B5EF4-FFF2-40B4-BE49-F238E27FC236}">
                <a16:creationId xmlns:a16="http://schemas.microsoft.com/office/drawing/2014/main" id="{5110E402-4E65-4861-B5BF-EB2248F7F4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A70C4DC1-07D5-4CC2-A9EC-4D6C34357B88}" type="slidenum">
              <a:rPr lang="en-US" altLang="en-US" sz="1200" smtClean="0">
                <a:solidFill>
                  <a:srgbClr val="4471A6"/>
                </a:solidFill>
              </a:rPr>
              <a:pPr>
                <a:spcBef>
                  <a:spcPct val="0"/>
                </a:spcBef>
                <a:buClrTx/>
                <a:buSzTx/>
                <a:buFontTx/>
                <a:buNone/>
              </a:pPr>
              <a:t>7</a:t>
            </a:fld>
            <a:endParaRPr lang="en-US" altLang="en-US" sz="1200" dirty="0">
              <a:solidFill>
                <a:srgbClr val="4471A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FB3D-9E3E-499B-BCC2-8994221D848B}"/>
              </a:ext>
            </a:extLst>
          </p:cNvPr>
          <p:cNvSpPr>
            <a:spLocks noGrp="1"/>
          </p:cNvSpPr>
          <p:nvPr>
            <p:ph type="title"/>
          </p:nvPr>
        </p:nvSpPr>
        <p:spPr/>
        <p:txBody>
          <a:bodyPr/>
          <a:lstStyle/>
          <a:p>
            <a:pPr algn="ctr">
              <a:defRPr/>
            </a:pPr>
            <a:r>
              <a:rPr lang="en-US" dirty="0"/>
              <a:t>14 Primary </a:t>
            </a:r>
            <a:r>
              <a:rPr lang="en-US" dirty="0">
                <a:hlinkClick r:id="rId2" action="ppaction://hlinksldjump"/>
              </a:rPr>
              <a:t>themes</a:t>
            </a:r>
            <a:endParaRPr lang="en-US" dirty="0"/>
          </a:p>
        </p:txBody>
      </p:sp>
      <p:sp>
        <p:nvSpPr>
          <p:cNvPr id="3" name="Content Placeholder 2">
            <a:extLst>
              <a:ext uri="{FF2B5EF4-FFF2-40B4-BE49-F238E27FC236}">
                <a16:creationId xmlns:a16="http://schemas.microsoft.com/office/drawing/2014/main" id="{2ED0208E-6A0E-4EED-849E-66378748588C}"/>
              </a:ext>
            </a:extLst>
          </p:cNvPr>
          <p:cNvSpPr>
            <a:spLocks noGrp="1"/>
          </p:cNvSpPr>
          <p:nvPr>
            <p:ph idx="1"/>
          </p:nvPr>
        </p:nvSpPr>
        <p:spPr>
          <a:xfrm>
            <a:off x="282575" y="1524000"/>
            <a:ext cx="8686800" cy="4800600"/>
          </a:xfrm>
        </p:spPr>
        <p:txBody>
          <a:bodyPr/>
          <a:lstStyle/>
          <a:p>
            <a:pPr marL="0" indent="0">
              <a:buFont typeface="Wingdings 2" panose="05020102010507070707" pitchFamily="18" charset="2"/>
              <a:buNone/>
              <a:defRPr/>
            </a:pPr>
            <a:r>
              <a:rPr lang="en-US" sz="1800" dirty="0"/>
              <a:t>1. Adaptive Equipment</a:t>
            </a:r>
          </a:p>
          <a:p>
            <a:pPr marL="0" indent="0">
              <a:buFont typeface="Wingdings 2" panose="05020102010507070707" pitchFamily="18" charset="2"/>
              <a:buNone/>
              <a:defRPr/>
            </a:pPr>
            <a:r>
              <a:rPr lang="en-US" sz="1800" dirty="0"/>
              <a:t>2. Communication Needs/Devices/Services</a:t>
            </a:r>
          </a:p>
          <a:p>
            <a:pPr marL="0" indent="0">
              <a:buFont typeface="Wingdings 2" panose="05020102010507070707" pitchFamily="18" charset="2"/>
              <a:buNone/>
              <a:defRPr/>
            </a:pPr>
            <a:r>
              <a:rPr lang="en-US" sz="1800" dirty="0"/>
              <a:t>3. Community Presence and Participation</a:t>
            </a:r>
          </a:p>
          <a:p>
            <a:pPr marL="0" indent="0">
              <a:buFont typeface="Wingdings 2" panose="05020102010507070707" pitchFamily="18" charset="2"/>
              <a:buNone/>
              <a:defRPr/>
            </a:pPr>
            <a:r>
              <a:rPr lang="en-US" sz="1800" dirty="0"/>
              <a:t>4. Health/Well Being</a:t>
            </a:r>
          </a:p>
          <a:p>
            <a:pPr marL="0" indent="0">
              <a:buFont typeface="Wingdings 2" panose="05020102010507070707" pitchFamily="18" charset="2"/>
              <a:buNone/>
              <a:defRPr/>
            </a:pPr>
            <a:r>
              <a:rPr lang="en-US" sz="1800" dirty="0"/>
              <a:t>5. Personal Rights, Competence Enhancement and Growth</a:t>
            </a:r>
          </a:p>
          <a:p>
            <a:pPr marL="0" indent="0">
              <a:buFont typeface="Wingdings 2" panose="05020102010507070707" pitchFamily="18" charset="2"/>
              <a:buNone/>
              <a:defRPr/>
            </a:pPr>
            <a:r>
              <a:rPr lang="en-US" sz="1800" dirty="0"/>
              <a:t>6. Relationships/Friendships</a:t>
            </a:r>
          </a:p>
          <a:p>
            <a:pPr marL="0" indent="0">
              <a:buFont typeface="Wingdings 2" panose="05020102010507070707" pitchFamily="18" charset="2"/>
              <a:buNone/>
              <a:defRPr/>
            </a:pPr>
            <a:r>
              <a:rPr lang="en-US" sz="1800" dirty="0"/>
              <a:t>7. Residential/Living Situation Personal Change</a:t>
            </a:r>
          </a:p>
          <a:p>
            <a:pPr marL="0" indent="0">
              <a:buFont typeface="Wingdings 2" panose="05020102010507070707" pitchFamily="18" charset="2"/>
              <a:buNone/>
              <a:defRPr/>
            </a:pPr>
            <a:r>
              <a:rPr lang="en-US" sz="1800" dirty="0"/>
              <a:t>8. Residential- Building Adaptations/Modifications</a:t>
            </a:r>
          </a:p>
          <a:p>
            <a:pPr marL="0" indent="0">
              <a:buFont typeface="Wingdings 2" panose="05020102010507070707" pitchFamily="18" charset="2"/>
              <a:buNone/>
              <a:defRPr/>
            </a:pPr>
            <a:r>
              <a:rPr lang="en-US" sz="1800" dirty="0"/>
              <a:t>9. Safety</a:t>
            </a:r>
          </a:p>
          <a:p>
            <a:pPr marL="0" indent="0">
              <a:buFont typeface="Wingdings 2" panose="05020102010507070707" pitchFamily="18" charset="2"/>
              <a:buNone/>
              <a:defRPr/>
            </a:pPr>
            <a:r>
              <a:rPr lang="en-US" sz="1800" dirty="0"/>
              <a:t>10. Service System</a:t>
            </a:r>
          </a:p>
          <a:p>
            <a:pPr marL="0" indent="0">
              <a:buFont typeface="Wingdings 2" panose="05020102010507070707" pitchFamily="18" charset="2"/>
              <a:buNone/>
              <a:defRPr/>
            </a:pPr>
            <a:r>
              <a:rPr lang="en-US" sz="1800" dirty="0"/>
              <a:t>11. Spiritual Life</a:t>
            </a:r>
          </a:p>
          <a:p>
            <a:pPr marL="0" indent="0">
              <a:buFont typeface="Wingdings 2" panose="05020102010507070707" pitchFamily="18" charset="2"/>
              <a:buNone/>
              <a:defRPr/>
            </a:pPr>
            <a:r>
              <a:rPr lang="en-US" sz="1800" dirty="0"/>
              <a:t>12. Transportation</a:t>
            </a:r>
          </a:p>
          <a:p>
            <a:pPr marL="0" indent="0">
              <a:buFont typeface="Wingdings 2" panose="05020102010507070707" pitchFamily="18" charset="2"/>
              <a:buNone/>
              <a:defRPr/>
            </a:pPr>
            <a:r>
              <a:rPr lang="en-US" sz="1800" dirty="0"/>
              <a:t>13. Work/Employment/Meaningful and Purposeful Activity</a:t>
            </a:r>
          </a:p>
          <a:p>
            <a:pPr marL="0" indent="0">
              <a:buFont typeface="Wingdings 2" panose="05020102010507070707" pitchFamily="18" charset="2"/>
              <a:buNone/>
              <a:defRPr/>
            </a:pPr>
            <a:r>
              <a:rPr lang="en-US" sz="1800" dirty="0"/>
              <a:t>14. Miscellaneous</a:t>
            </a:r>
          </a:p>
          <a:p>
            <a:pPr>
              <a:defRPr/>
            </a:pPr>
            <a:endParaRPr lang="en-US" sz="1200" dirty="0"/>
          </a:p>
          <a:p>
            <a:pPr marL="0" indent="0">
              <a:buFont typeface="Wingdings 2" panose="05020102010507070707" pitchFamily="18" charset="2"/>
              <a:buNone/>
              <a:defRPr/>
            </a:pPr>
            <a:endParaRPr lang="en-US" sz="1800" dirty="0"/>
          </a:p>
        </p:txBody>
      </p:sp>
      <p:sp>
        <p:nvSpPr>
          <p:cNvPr id="17412" name="Slide Number Placeholder 3">
            <a:extLst>
              <a:ext uri="{FF2B5EF4-FFF2-40B4-BE49-F238E27FC236}">
                <a16:creationId xmlns:a16="http://schemas.microsoft.com/office/drawing/2014/main" id="{450DD413-0A1F-48F4-993C-85F6457797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118A7452-8CCA-4379-AB76-47A25410AC16}" type="slidenum">
              <a:rPr lang="en-US" altLang="en-US" sz="1200" smtClean="0">
                <a:solidFill>
                  <a:srgbClr val="4471A6"/>
                </a:solidFill>
              </a:rPr>
              <a:pPr>
                <a:spcBef>
                  <a:spcPct val="0"/>
                </a:spcBef>
                <a:buClrTx/>
                <a:buSzTx/>
                <a:buFontTx/>
                <a:buNone/>
              </a:pPr>
              <a:t>8</a:t>
            </a:fld>
            <a:endParaRPr lang="en-US" altLang="en-US" sz="1200" dirty="0">
              <a:solidFill>
                <a:srgbClr val="4471A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24CF-1CD9-423E-B0A3-E7927532803D}"/>
              </a:ext>
            </a:extLst>
          </p:cNvPr>
          <p:cNvSpPr>
            <a:spLocks noGrp="1"/>
          </p:cNvSpPr>
          <p:nvPr>
            <p:ph type="title"/>
          </p:nvPr>
        </p:nvSpPr>
        <p:spPr/>
        <p:txBody>
          <a:bodyPr/>
          <a:lstStyle/>
          <a:p>
            <a:pPr algn="ctr" eaLnBrk="1" fontAlgn="auto" hangingPunct="1">
              <a:spcAft>
                <a:spcPts val="0"/>
              </a:spcAft>
              <a:defRPr/>
            </a:pPr>
            <a:r>
              <a:rPr lang="en-US" dirty="0"/>
              <a:t>What is a consideration?</a:t>
            </a:r>
          </a:p>
        </p:txBody>
      </p:sp>
      <p:sp>
        <p:nvSpPr>
          <p:cNvPr id="3" name="Content Placeholder 2">
            <a:extLst>
              <a:ext uri="{FF2B5EF4-FFF2-40B4-BE49-F238E27FC236}">
                <a16:creationId xmlns:a16="http://schemas.microsoft.com/office/drawing/2014/main" id="{6CFFBD8A-0229-490C-8DFF-F601456C1535}"/>
              </a:ext>
            </a:extLst>
          </p:cNvPr>
          <p:cNvSpPr>
            <a:spLocks noGrp="1"/>
          </p:cNvSpPr>
          <p:nvPr>
            <p:ph idx="1"/>
          </p:nvPr>
        </p:nvSpPr>
        <p:spPr/>
        <p:txBody>
          <a:bodyPr>
            <a:normAutofit fontScale="77500" lnSpcReduction="20000"/>
          </a:bodyPr>
          <a:lstStyle/>
          <a:p>
            <a:pPr marL="342900" lvl="1" indent="-342900">
              <a:buFont typeface="Wingdings 2"/>
              <a:buChar char=""/>
              <a:defRPr/>
            </a:pPr>
            <a:r>
              <a:rPr lang="en-US" sz="3200" dirty="0"/>
              <a:t>A request or perceived request for change or improvement indicated by the participant / family / spokesperson or monitors</a:t>
            </a:r>
            <a:endParaRPr lang="en-US" sz="3200" dirty="0">
              <a:solidFill>
                <a:srgbClr val="CC3399"/>
              </a:solidFill>
            </a:endParaRPr>
          </a:p>
          <a:p>
            <a:pPr>
              <a:buFont typeface="Wingdings 2" panose="05020102010507070707" pitchFamily="18" charset="2"/>
              <a:buNone/>
              <a:defRPr/>
            </a:pPr>
            <a:endParaRPr lang="en-US" b="1" dirty="0"/>
          </a:p>
          <a:p>
            <a:pPr algn="ctr">
              <a:buFont typeface="Wingdings 2" panose="05020102010507070707" pitchFamily="18" charset="2"/>
              <a:buNone/>
              <a:defRPr/>
            </a:pPr>
            <a:r>
              <a:rPr lang="en-US" b="1" dirty="0"/>
              <a:t>Why are they important?</a:t>
            </a:r>
          </a:p>
          <a:p>
            <a:pPr>
              <a:buFont typeface="Wingdings 2" panose="05020102010507070707" pitchFamily="18" charset="2"/>
              <a:buNone/>
              <a:defRPr/>
            </a:pPr>
            <a:endParaRPr lang="en-US" b="1" dirty="0"/>
          </a:p>
          <a:p>
            <a:pPr>
              <a:buFont typeface="Wingdings" pitchFamily="2" charset="2"/>
              <a:buChar char="Ø"/>
              <a:defRPr/>
            </a:pPr>
            <a:r>
              <a:rPr lang="en-US" dirty="0"/>
              <a:t>Considerations can bring about positive change</a:t>
            </a:r>
          </a:p>
          <a:p>
            <a:pPr>
              <a:buFont typeface="Wingdings" pitchFamily="2" charset="2"/>
              <a:buChar char="Ø"/>
              <a:defRPr/>
            </a:pPr>
            <a:r>
              <a:rPr lang="en-US" dirty="0"/>
              <a:t>Considerations provide an opportunity to improve the participant’s quality of life </a:t>
            </a:r>
          </a:p>
          <a:p>
            <a:pPr>
              <a:buFont typeface="Wingdings" pitchFamily="2" charset="2"/>
              <a:buChar char="Ø"/>
              <a:defRPr/>
            </a:pPr>
            <a:r>
              <a:rPr lang="en-US" dirty="0"/>
              <a:t>Considerations can validate and strengthen goals and objectives the participant has already communicated to the team</a:t>
            </a:r>
          </a:p>
          <a:p>
            <a:pPr marL="0" indent="0">
              <a:buFont typeface="Wingdings 2" panose="05020102010507070707" pitchFamily="18" charset="2"/>
              <a:buNone/>
              <a:defRPr/>
            </a:pPr>
            <a:endParaRPr lang="en-US" dirty="0"/>
          </a:p>
          <a:p>
            <a:pPr marL="0" indent="0" eaLnBrk="1" fontAlgn="auto" hangingPunct="1">
              <a:spcAft>
                <a:spcPts val="0"/>
              </a:spcAft>
              <a:buFont typeface="Wingdings 2"/>
              <a:buNone/>
              <a:defRPr/>
            </a:pPr>
            <a:endParaRPr lang="en-US" dirty="0"/>
          </a:p>
          <a:p>
            <a:pPr algn="ctr" eaLnBrk="1" fontAlgn="auto" hangingPunct="1">
              <a:spcAft>
                <a:spcPts val="0"/>
              </a:spcAft>
              <a:buFont typeface="Wingdings 2"/>
              <a:buNone/>
              <a:defRPr/>
            </a:pPr>
            <a:endParaRPr lang="en-US" dirty="0"/>
          </a:p>
          <a:p>
            <a:pPr eaLnBrk="1" fontAlgn="auto" hangingPunct="1">
              <a:spcAft>
                <a:spcPts val="0"/>
              </a:spcAft>
              <a:buFont typeface="Wingdings 2"/>
              <a:buChar char=""/>
              <a:defRPr/>
            </a:pPr>
            <a:endParaRPr lang="en-US" dirty="0"/>
          </a:p>
        </p:txBody>
      </p:sp>
      <p:sp>
        <p:nvSpPr>
          <p:cNvPr id="18436" name="Slide Number Placeholder 3">
            <a:extLst>
              <a:ext uri="{FF2B5EF4-FFF2-40B4-BE49-F238E27FC236}">
                <a16:creationId xmlns:a16="http://schemas.microsoft.com/office/drawing/2014/main" id="{07065E14-68CE-4835-8FD3-23342E88A1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alibri" panose="020F050202020403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alibri" panose="020F050202020403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alibri" panose="020F050202020403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alibri" panose="020F050202020403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alibri" panose="020F0502020204030204" pitchFamily="34" charset="0"/>
              </a:defRPr>
            </a:lvl9pPr>
          </a:lstStyle>
          <a:p>
            <a:pPr>
              <a:spcBef>
                <a:spcPct val="0"/>
              </a:spcBef>
              <a:buClrTx/>
              <a:buSzTx/>
              <a:buFontTx/>
              <a:buNone/>
            </a:pPr>
            <a:fld id="{99A7D395-9A7C-492B-9D5D-164325FF28D4}" type="slidenum">
              <a:rPr lang="en-US" altLang="en-US" sz="1200" smtClean="0">
                <a:solidFill>
                  <a:srgbClr val="4471A6"/>
                </a:solidFill>
              </a:rPr>
              <a:pPr>
                <a:spcBef>
                  <a:spcPct val="0"/>
                </a:spcBef>
                <a:buClrTx/>
                <a:buSzTx/>
                <a:buFontTx/>
                <a:buNone/>
              </a:pPr>
              <a:t>9</a:t>
            </a:fld>
            <a:endParaRPr lang="en-US" altLang="en-US" sz="1200" dirty="0">
              <a:solidFill>
                <a:srgbClr val="4471A6"/>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Trek</Template>
  <TotalTime>3436</TotalTime>
  <Words>4043</Words>
  <Application>Microsoft Office PowerPoint</Application>
  <PresentationFormat>On-screen Show (4:3)</PresentationFormat>
  <Paragraphs>403</Paragraphs>
  <Slides>40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Wingdings</vt:lpstr>
      <vt:lpstr>Wingdings 2</vt:lpstr>
      <vt:lpstr>Trek</vt:lpstr>
      <vt:lpstr>Independent monitoring for quality (IM4Q)101  UNDERSTANDING THE ADMINISTRATIVE ENTITY/SUPPORT COORDINATOR ROLE</vt:lpstr>
      <vt:lpstr>A Systemic view of IM4Q</vt:lpstr>
      <vt:lpstr>Supports Coordinator Functions Relating to IM4Q </vt:lpstr>
      <vt:lpstr>Who GETS Surveyed?</vt:lpstr>
      <vt:lpstr>Pre-Surveys – How do we all Contribute? </vt:lpstr>
      <vt:lpstr>What is the Essential Data Elements (EDE) Tool?</vt:lpstr>
      <vt:lpstr>information gathered from IM4Q Interviews</vt:lpstr>
      <vt:lpstr>14 Primary themes</vt:lpstr>
      <vt:lpstr>What is a consideration?</vt:lpstr>
      <vt:lpstr>important points</vt:lpstr>
      <vt:lpstr>How considerations are written?</vt:lpstr>
      <vt:lpstr>How do we close the LOOP?</vt:lpstr>
      <vt:lpstr>What two groups should be satisfied?</vt:lpstr>
      <vt:lpstr>SCO ROLES WITH CONSIDERATIONS</vt:lpstr>
      <vt:lpstr>Creating a QUALITY consideration Response</vt:lpstr>
      <vt:lpstr>Creating a QUALITY consideration Response</vt:lpstr>
      <vt:lpstr>Let’s look at ACTUAL Consideration “Scenarios”</vt:lpstr>
      <vt:lpstr>Scenario #1</vt:lpstr>
      <vt:lpstr>Scenario #2</vt:lpstr>
      <vt:lpstr>SCENARIO #3</vt:lpstr>
      <vt:lpstr>Scenario #4</vt:lpstr>
      <vt:lpstr>Scenario #5</vt:lpstr>
      <vt:lpstr>Reasons  why considerations may not be approved</vt:lpstr>
      <vt:lpstr>What are MAJOR Concerns?</vt:lpstr>
      <vt:lpstr>Sco role with Major concerns</vt:lpstr>
      <vt:lpstr>Example of a Major Concern</vt:lpstr>
      <vt:lpstr>signs of Quality</vt:lpstr>
      <vt:lpstr>Sign of Quality Example</vt:lpstr>
      <vt:lpstr>What Entity has roles in HCSIS?</vt:lpstr>
      <vt:lpstr>HCSIS Consideration Process flow</vt:lpstr>
      <vt:lpstr>Alert #1 and #2</vt:lpstr>
      <vt:lpstr>Alert #3</vt:lpstr>
      <vt:lpstr>Alert #4</vt:lpstr>
      <vt:lpstr>Alert #5</vt:lpstr>
      <vt:lpstr>ALERT #6</vt:lpstr>
      <vt:lpstr>How is the IM4Q Data in HCSIS HELPFUL?</vt:lpstr>
      <vt:lpstr>PowerPoint Presentation</vt:lpstr>
      <vt:lpstr>Why track Considerations in HCSIS?</vt:lpstr>
      <vt:lpstr>Additional reports and IM4Q information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Im4q- Hcsis Connection</dc:title>
  <dc:creator>Tyler, Juane</dc:creator>
  <cp:lastModifiedBy>Mary Kay R. Cunningham</cp:lastModifiedBy>
  <cp:revision>234</cp:revision>
  <cp:lastPrinted>2019-08-26T15:11:06Z</cp:lastPrinted>
  <dcterms:created xsi:type="dcterms:W3CDTF">2011-09-08T19:46:31Z</dcterms:created>
  <dcterms:modified xsi:type="dcterms:W3CDTF">2022-07-20T15:28:23Z</dcterms:modified>
</cp:coreProperties>
</file>