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80" r:id="rId5"/>
    <p:sldId id="284" r:id="rId6"/>
    <p:sldId id="285" r:id="rId7"/>
    <p:sldId id="281" r:id="rId8"/>
    <p:sldId id="282" r:id="rId9"/>
    <p:sldId id="283" r:id="rId10"/>
    <p:sldId id="297" r:id="rId11"/>
    <p:sldId id="298" r:id="rId12"/>
    <p:sldId id="299" r:id="rId13"/>
    <p:sldId id="300" r:id="rId14"/>
    <p:sldId id="275" r:id="rId15"/>
    <p:sldId id="262" r:id="rId16"/>
    <p:sldId id="269" r:id="rId17"/>
    <p:sldId id="294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260"/>
    <a:srgbClr val="005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31"/>
    <p:restoredTop sz="86395"/>
  </p:normalViewPr>
  <p:slideViewPr>
    <p:cSldViewPr snapToGrid="0">
      <p:cViewPr>
        <p:scale>
          <a:sx n="85" d="100"/>
          <a:sy n="85" d="100"/>
        </p:scale>
        <p:origin x="144" y="608"/>
      </p:cViewPr>
      <p:guideLst/>
    </p:cSldViewPr>
  </p:slideViewPr>
  <p:outlineViewPr>
    <p:cViewPr>
      <p:scale>
        <a:sx n="33" d="100"/>
        <a:sy n="33" d="100"/>
      </p:scale>
      <p:origin x="0" y="-79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Bishop" userId="4ed54ddc-2b62-48c6-9451-f6e2dc5df42c" providerId="ADAL" clId="{2F83E4D7-745E-4750-B2F9-3C3BC84A1C34}"/>
    <pc:docChg chg="custSel addSld delSld modSld">
      <pc:chgData name="Michelle Bishop" userId="4ed54ddc-2b62-48c6-9451-f6e2dc5df42c" providerId="ADAL" clId="{2F83E4D7-745E-4750-B2F9-3C3BC84A1C34}" dt="2022-08-09T14:25:41.811" v="33" actId="1076"/>
      <pc:docMkLst>
        <pc:docMk/>
      </pc:docMkLst>
      <pc:sldChg chg="del">
        <pc:chgData name="Michelle Bishop" userId="4ed54ddc-2b62-48c6-9451-f6e2dc5df42c" providerId="ADAL" clId="{2F83E4D7-745E-4750-B2F9-3C3BC84A1C34}" dt="2022-08-09T14:18:01.049" v="6" actId="47"/>
        <pc:sldMkLst>
          <pc:docMk/>
          <pc:sldMk cId="725315934" sldId="263"/>
        </pc:sldMkLst>
      </pc:sldChg>
      <pc:sldChg chg="del">
        <pc:chgData name="Michelle Bishop" userId="4ed54ddc-2b62-48c6-9451-f6e2dc5df42c" providerId="ADAL" clId="{2F83E4D7-745E-4750-B2F9-3C3BC84A1C34}" dt="2022-08-09T14:18:01.049" v="6" actId="47"/>
        <pc:sldMkLst>
          <pc:docMk/>
          <pc:sldMk cId="3227559840" sldId="265"/>
        </pc:sldMkLst>
      </pc:sldChg>
      <pc:sldChg chg="modSp mod">
        <pc:chgData name="Michelle Bishop" userId="4ed54ddc-2b62-48c6-9451-f6e2dc5df42c" providerId="ADAL" clId="{2F83E4D7-745E-4750-B2F9-3C3BC84A1C34}" dt="2022-08-09T14:05:11.829" v="4" actId="20577"/>
        <pc:sldMkLst>
          <pc:docMk/>
          <pc:sldMk cId="3130551031" sldId="280"/>
        </pc:sldMkLst>
        <pc:spChg chg="mod">
          <ac:chgData name="Michelle Bishop" userId="4ed54ddc-2b62-48c6-9451-f6e2dc5df42c" providerId="ADAL" clId="{2F83E4D7-745E-4750-B2F9-3C3BC84A1C34}" dt="2022-08-09T14:05:11.829" v="4" actId="20577"/>
          <ac:spMkLst>
            <pc:docMk/>
            <pc:sldMk cId="3130551031" sldId="280"/>
            <ac:spMk id="3" creationId="{00000000-0000-0000-0000-000000000000}"/>
          </ac:spMkLst>
        </pc:spChg>
      </pc:sldChg>
      <pc:sldChg chg="add">
        <pc:chgData name="Michelle Bishop" userId="4ed54ddc-2b62-48c6-9451-f6e2dc5df42c" providerId="ADAL" clId="{2F83E4D7-745E-4750-B2F9-3C3BC84A1C34}" dt="2022-08-09T14:15:37.504" v="5"/>
        <pc:sldMkLst>
          <pc:docMk/>
          <pc:sldMk cId="2871055974" sldId="281"/>
        </pc:sldMkLst>
      </pc:sldChg>
      <pc:sldChg chg="add">
        <pc:chgData name="Michelle Bishop" userId="4ed54ddc-2b62-48c6-9451-f6e2dc5df42c" providerId="ADAL" clId="{2F83E4D7-745E-4750-B2F9-3C3BC84A1C34}" dt="2022-08-09T14:15:37.504" v="5"/>
        <pc:sldMkLst>
          <pc:docMk/>
          <pc:sldMk cId="3383043209" sldId="282"/>
        </pc:sldMkLst>
      </pc:sldChg>
      <pc:sldChg chg="add">
        <pc:chgData name="Michelle Bishop" userId="4ed54ddc-2b62-48c6-9451-f6e2dc5df42c" providerId="ADAL" clId="{2F83E4D7-745E-4750-B2F9-3C3BC84A1C34}" dt="2022-08-09T14:15:37.504" v="5"/>
        <pc:sldMkLst>
          <pc:docMk/>
          <pc:sldMk cId="1686351930" sldId="283"/>
        </pc:sldMkLst>
      </pc:sldChg>
      <pc:sldChg chg="modSp add mod">
        <pc:chgData name="Michelle Bishop" userId="4ed54ddc-2b62-48c6-9451-f6e2dc5df42c" providerId="ADAL" clId="{2F83E4D7-745E-4750-B2F9-3C3BC84A1C34}" dt="2022-08-09T14:25:00.265" v="31" actId="20577"/>
        <pc:sldMkLst>
          <pc:docMk/>
          <pc:sldMk cId="188191266" sldId="284"/>
        </pc:sldMkLst>
        <pc:spChg chg="mod">
          <ac:chgData name="Michelle Bishop" userId="4ed54ddc-2b62-48c6-9451-f6e2dc5df42c" providerId="ADAL" clId="{2F83E4D7-745E-4750-B2F9-3C3BC84A1C34}" dt="2022-08-09T14:25:00.265" v="31" actId="20577"/>
          <ac:spMkLst>
            <pc:docMk/>
            <pc:sldMk cId="188191266" sldId="284"/>
            <ac:spMk id="3" creationId="{00000000-0000-0000-0000-000000000000}"/>
          </ac:spMkLst>
        </pc:spChg>
      </pc:sldChg>
      <pc:sldChg chg="add">
        <pc:chgData name="Michelle Bishop" userId="4ed54ddc-2b62-48c6-9451-f6e2dc5df42c" providerId="ADAL" clId="{2F83E4D7-745E-4750-B2F9-3C3BC84A1C34}" dt="2022-08-09T14:21:40.213" v="7"/>
        <pc:sldMkLst>
          <pc:docMk/>
          <pc:sldMk cId="1308145436" sldId="285"/>
        </pc:sldMkLst>
      </pc:sldChg>
      <pc:sldChg chg="del">
        <pc:chgData name="Michelle Bishop" userId="4ed54ddc-2b62-48c6-9451-f6e2dc5df42c" providerId="ADAL" clId="{2F83E4D7-745E-4750-B2F9-3C3BC84A1C34}" dt="2022-08-09T14:18:01.049" v="6" actId="47"/>
        <pc:sldMkLst>
          <pc:docMk/>
          <pc:sldMk cId="786868483" sldId="290"/>
        </pc:sldMkLst>
      </pc:sldChg>
      <pc:sldChg chg="del">
        <pc:chgData name="Michelle Bishop" userId="4ed54ddc-2b62-48c6-9451-f6e2dc5df42c" providerId="ADAL" clId="{2F83E4D7-745E-4750-B2F9-3C3BC84A1C34}" dt="2022-08-09T14:18:01.049" v="6" actId="47"/>
        <pc:sldMkLst>
          <pc:docMk/>
          <pc:sldMk cId="1817531344" sldId="291"/>
        </pc:sldMkLst>
      </pc:sldChg>
      <pc:sldChg chg="del">
        <pc:chgData name="Michelle Bishop" userId="4ed54ddc-2b62-48c6-9451-f6e2dc5df42c" providerId="ADAL" clId="{2F83E4D7-745E-4750-B2F9-3C3BC84A1C34}" dt="2022-08-09T14:18:01.049" v="6" actId="47"/>
        <pc:sldMkLst>
          <pc:docMk/>
          <pc:sldMk cId="1020996360" sldId="293"/>
        </pc:sldMkLst>
      </pc:sldChg>
      <pc:sldChg chg="delSp modSp add mod">
        <pc:chgData name="Michelle Bishop" userId="4ed54ddc-2b62-48c6-9451-f6e2dc5df42c" providerId="ADAL" clId="{2F83E4D7-745E-4750-B2F9-3C3BC84A1C34}" dt="2022-08-09T14:25:41.811" v="33" actId="1076"/>
        <pc:sldMkLst>
          <pc:docMk/>
          <pc:sldMk cId="2977613099" sldId="297"/>
        </pc:sldMkLst>
        <pc:spChg chg="mod">
          <ac:chgData name="Michelle Bishop" userId="4ed54ddc-2b62-48c6-9451-f6e2dc5df42c" providerId="ADAL" clId="{2F83E4D7-745E-4750-B2F9-3C3BC84A1C34}" dt="2022-08-09T14:25:41.811" v="33" actId="1076"/>
          <ac:spMkLst>
            <pc:docMk/>
            <pc:sldMk cId="2977613099" sldId="297"/>
            <ac:spMk id="3" creationId="{00000000-0000-0000-0000-000000000000}"/>
          </ac:spMkLst>
        </pc:spChg>
        <pc:picChg chg="del">
          <ac:chgData name="Michelle Bishop" userId="4ed54ddc-2b62-48c6-9451-f6e2dc5df42c" providerId="ADAL" clId="{2F83E4D7-745E-4750-B2F9-3C3BC84A1C34}" dt="2022-08-09T14:25:35.364" v="32" actId="478"/>
          <ac:picMkLst>
            <pc:docMk/>
            <pc:sldMk cId="2977613099" sldId="297"/>
            <ac:picMk id="5" creationId="{46FDA46D-EF0F-4F43-9468-9E51E3A99070}"/>
          </ac:picMkLst>
        </pc:picChg>
      </pc:sldChg>
      <pc:sldChg chg="add del">
        <pc:chgData name="Michelle Bishop" userId="4ed54ddc-2b62-48c6-9451-f6e2dc5df42c" providerId="ADAL" clId="{2F83E4D7-745E-4750-B2F9-3C3BC84A1C34}" dt="2022-08-09T14:23:46.444" v="9" actId="47"/>
        <pc:sldMkLst>
          <pc:docMk/>
          <pc:sldMk cId="651918541" sldId="299"/>
        </pc:sldMkLst>
      </pc:sldChg>
    </pc:docChg>
  </pc:docChgLst>
  <pc:docChgLst>
    <pc:chgData name="Michelle Bishop" userId="4ed54ddc-2b62-48c6-9451-f6e2dc5df42c" providerId="ADAL" clId="{A0FB2A80-02DF-4592-8668-9C4661401DEF}"/>
    <pc:docChg chg="custSel addSld delSld modSld">
      <pc:chgData name="Michelle Bishop" userId="4ed54ddc-2b62-48c6-9451-f6e2dc5df42c" providerId="ADAL" clId="{A0FB2A80-02DF-4592-8668-9C4661401DEF}" dt="2022-10-11T16:56:05.536" v="181" actId="20577"/>
      <pc:docMkLst>
        <pc:docMk/>
      </pc:docMkLst>
      <pc:sldChg chg="add">
        <pc:chgData name="Michelle Bishop" userId="4ed54ddc-2b62-48c6-9451-f6e2dc5df42c" providerId="ADAL" clId="{A0FB2A80-02DF-4592-8668-9C4661401DEF}" dt="2022-10-11T16:50:51.369" v="0"/>
        <pc:sldMkLst>
          <pc:docMk/>
          <pc:sldMk cId="1050380700" sldId="262"/>
        </pc:sldMkLst>
      </pc:sldChg>
      <pc:sldChg chg="modSp add del mod">
        <pc:chgData name="Michelle Bishop" userId="4ed54ddc-2b62-48c6-9451-f6e2dc5df42c" providerId="ADAL" clId="{A0FB2A80-02DF-4592-8668-9C4661401DEF}" dt="2022-10-11T16:51:33.987" v="7" actId="47"/>
        <pc:sldMkLst>
          <pc:docMk/>
          <pc:sldMk cId="1790855367" sldId="263"/>
        </pc:sldMkLst>
        <pc:spChg chg="mod">
          <ac:chgData name="Michelle Bishop" userId="4ed54ddc-2b62-48c6-9451-f6e2dc5df42c" providerId="ADAL" clId="{A0FB2A80-02DF-4592-8668-9C4661401DEF}" dt="2022-10-11T16:51:10.489" v="2" actId="21"/>
          <ac:spMkLst>
            <pc:docMk/>
            <pc:sldMk cId="1790855367" sldId="263"/>
            <ac:spMk id="3" creationId="{7F10F7FC-71E2-4799-9444-457E1D7FF546}"/>
          </ac:spMkLst>
        </pc:spChg>
      </pc:sldChg>
      <pc:sldChg chg="add">
        <pc:chgData name="Michelle Bishop" userId="4ed54ddc-2b62-48c6-9451-f6e2dc5df42c" providerId="ADAL" clId="{A0FB2A80-02DF-4592-8668-9C4661401DEF}" dt="2022-10-11T16:50:51.369" v="0"/>
        <pc:sldMkLst>
          <pc:docMk/>
          <pc:sldMk cId="3611746459" sldId="269"/>
        </pc:sldMkLst>
      </pc:sldChg>
      <pc:sldChg chg="modSp add mod">
        <pc:chgData name="Michelle Bishop" userId="4ed54ddc-2b62-48c6-9451-f6e2dc5df42c" providerId="ADAL" clId="{A0FB2A80-02DF-4592-8668-9C4661401DEF}" dt="2022-10-11T16:54:52.211" v="173" actId="20577"/>
        <pc:sldMkLst>
          <pc:docMk/>
          <pc:sldMk cId="117109660" sldId="275"/>
        </pc:sldMkLst>
        <pc:spChg chg="mod">
          <ac:chgData name="Michelle Bishop" userId="4ed54ddc-2b62-48c6-9451-f6e2dc5df42c" providerId="ADAL" clId="{A0FB2A80-02DF-4592-8668-9C4661401DEF}" dt="2022-10-11T16:54:52.211" v="173" actId="20577"/>
          <ac:spMkLst>
            <pc:docMk/>
            <pc:sldMk cId="117109660" sldId="275"/>
            <ac:spMk id="2" creationId="{330693E5-DD39-4318-AD03-581C2569D921}"/>
          </ac:spMkLst>
        </pc:spChg>
        <pc:spChg chg="mod">
          <ac:chgData name="Michelle Bishop" userId="4ed54ddc-2b62-48c6-9451-f6e2dc5df42c" providerId="ADAL" clId="{A0FB2A80-02DF-4592-8668-9C4661401DEF}" dt="2022-10-11T16:54:43.531" v="138" actId="20577"/>
          <ac:spMkLst>
            <pc:docMk/>
            <pc:sldMk cId="117109660" sldId="275"/>
            <ac:spMk id="3" creationId="{8CD01A80-FAE3-4DF3-BFF6-A9D1E0C0F5D2}"/>
          </ac:spMkLst>
        </pc:spChg>
      </pc:sldChg>
      <pc:sldChg chg="modSp mod">
        <pc:chgData name="Michelle Bishop" userId="4ed54ddc-2b62-48c6-9451-f6e2dc5df42c" providerId="ADAL" clId="{A0FB2A80-02DF-4592-8668-9C4661401DEF}" dt="2022-10-11T16:56:05.536" v="181" actId="20577"/>
        <pc:sldMkLst>
          <pc:docMk/>
          <pc:sldMk cId="3130551031" sldId="280"/>
        </pc:sldMkLst>
        <pc:spChg chg="mod">
          <ac:chgData name="Michelle Bishop" userId="4ed54ddc-2b62-48c6-9451-f6e2dc5df42c" providerId="ADAL" clId="{A0FB2A80-02DF-4592-8668-9C4661401DEF}" dt="2022-10-11T16:56:05.536" v="181" actId="20577"/>
          <ac:spMkLst>
            <pc:docMk/>
            <pc:sldMk cId="3130551031" sldId="280"/>
            <ac:spMk id="3" creationId="{00000000-0000-0000-0000-000000000000}"/>
          </ac:spMkLst>
        </pc:spChg>
      </pc:sldChg>
      <pc:sldChg chg="modSp mod">
        <pc:chgData name="Michelle Bishop" userId="4ed54ddc-2b62-48c6-9451-f6e2dc5df42c" providerId="ADAL" clId="{A0FB2A80-02DF-4592-8668-9C4661401DEF}" dt="2022-10-11T16:55:10.429" v="174" actId="113"/>
        <pc:sldMkLst>
          <pc:docMk/>
          <pc:sldMk cId="4161967289" sldId="294"/>
        </pc:sldMkLst>
        <pc:spChg chg="mod">
          <ac:chgData name="Michelle Bishop" userId="4ed54ddc-2b62-48c6-9451-f6e2dc5df42c" providerId="ADAL" clId="{A0FB2A80-02DF-4592-8668-9C4661401DEF}" dt="2022-10-11T16:55:10.429" v="174" actId="113"/>
          <ac:spMkLst>
            <pc:docMk/>
            <pc:sldMk cId="4161967289" sldId="294"/>
            <ac:spMk id="2150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72482-9D48-A64D-8F87-B1144F1FC0F6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24159-F712-9F4B-A853-E107A23D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0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24159-F712-9F4B-A853-E107A23D58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9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24159-F712-9F4B-A853-E107A23D58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2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24159-F712-9F4B-A853-E107A23D58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24159-F712-9F4B-A853-E107A23D58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64026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26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640260">
                <a:alpha val="7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26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64026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260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64026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rgbClr val="00583D">
                <a:alpha val="8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6402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rgbClr val="00583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5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8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958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4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2929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7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01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9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3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3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1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6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3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3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2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64026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26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640260">
                <a:alpha val="7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26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64026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260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64026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00583D">
                <a:alpha val="8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C78EA-2032-4964-82AE-585325F24D3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E88E2C-BD84-416C-BB58-1B683B0F2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4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64026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rn.org/resource/voting-accommodations-for-people-with-mental-disabilities/" TargetMode="External"/><Relationship Id="rId2" Type="http://schemas.openxmlformats.org/officeDocument/2006/relationships/hyperlink" Target="http://www.bazelon.org/our-work/votin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l.org/research/elections-and-campaigns/poll-watcher-qualifications.aspx" TargetMode="External"/><Relationship Id="rId2" Type="http://schemas.openxmlformats.org/officeDocument/2006/relationships/hyperlink" Target="https://www.advancingjustice-aajc.org/sites/default/files/2016-10/Voter_Challenges_at_the_Poll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ote411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rn.org/about/ndrn-member-agencies/" TargetMode="External"/><Relationship Id="rId2" Type="http://schemas.openxmlformats.org/officeDocument/2006/relationships/hyperlink" Target="http://www.ndrn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304801" y="609600"/>
            <a:ext cx="9055102" cy="3488266"/>
          </a:xfrm>
        </p:spPr>
        <p:txBody>
          <a:bodyPr>
            <a:normAutofit/>
          </a:bodyPr>
          <a:lstStyle/>
          <a:p>
            <a:r>
              <a:rPr lang="en-US" sz="5000" dirty="0"/>
              <a:t>Access for Voters with Disabilities: National Overview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4302" y="4250267"/>
            <a:ext cx="6705601" cy="1364531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dirty="0"/>
              <a:t>Michelle Bishop</a:t>
            </a:r>
          </a:p>
          <a:p>
            <a:pPr>
              <a:defRPr/>
            </a:pPr>
            <a:r>
              <a:rPr lang="en-US" dirty="0"/>
              <a:t>Voter Access &amp; Engagement Manager</a:t>
            </a:r>
          </a:p>
          <a:p>
            <a:pPr>
              <a:defRPr/>
            </a:pPr>
            <a:r>
              <a:rPr lang="en-US"/>
              <a:t>October </a:t>
            </a:r>
            <a:r>
              <a:rPr lang="en-US" dirty="0"/>
              <a:t>2022</a:t>
            </a:r>
          </a:p>
        </p:txBody>
      </p:sp>
      <p:pic>
        <p:nvPicPr>
          <p:cNvPr id="2" name="Picture 1" descr="National Disability Rights Network— Protection &amp; Advocacy with Disabilities (logo)">
            <a:extLst>
              <a:ext uri="{FF2B5EF4-FFF2-40B4-BE49-F238E27FC236}">
                <a16:creationId xmlns:a16="http://schemas.microsoft.com/office/drawing/2014/main" id="{DF052226-822B-18F5-50F1-469A0CBEE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92" y="0"/>
            <a:ext cx="4842010" cy="13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5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Guardianship &amp; 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309" y="1543580"/>
            <a:ext cx="7968191" cy="447727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Laws are different in every state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PA: You can vote under guardianship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State laws and other resources:</a:t>
            </a:r>
          </a:p>
          <a:p>
            <a:pPr lvl="1">
              <a:spcAft>
                <a:spcPts val="1200"/>
              </a:spcAft>
            </a:pPr>
            <a:r>
              <a:rPr lang="en-US" sz="2400" u="sng" dirty="0">
                <a:hlinkClick r:id="rId2"/>
              </a:rPr>
              <a:t>It’s Your Right. A Know-Your-Rights Guide for Voters with Mental Disabilities and Advocates</a:t>
            </a:r>
            <a:endParaRPr lang="en-US" sz="2400" u="sng" dirty="0"/>
          </a:p>
          <a:p>
            <a:pPr lvl="1">
              <a:spcAft>
                <a:spcPts val="1200"/>
              </a:spcAft>
            </a:pPr>
            <a:r>
              <a:rPr lang="en-US" sz="2400" dirty="0">
                <a:hlinkClick r:id="rId3"/>
              </a:rPr>
              <a:t>Voting Accommodations for People with Mental Disabilities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04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93E5-DD39-4318-AD03-581C2569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Resources for Voters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01A80-FAE3-4DF3-BFF6-A9D1E0C0F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2101"/>
            <a:ext cx="8596668" cy="44792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a typeface="+mn-lt"/>
                <a:cs typeface="+mn-lt"/>
              </a:rPr>
              <a:t>Stress contacting local elections officials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400" dirty="0">
              <a:ea typeface="+mn-lt"/>
              <a:cs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a typeface="+mn-lt"/>
                <a:cs typeface="+mn-lt"/>
              </a:rPr>
              <a:t>Poll Watchers &amp; Challenging Voter Eligibility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hlinkClick r:id="rId2"/>
              </a:rPr>
              <a:t>FACT SHEET: Voter Challenges at the Polls</a:t>
            </a:r>
            <a:endParaRPr lang="en-US" sz="24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hlinkClick r:id="rId3"/>
              </a:rPr>
              <a:t>Know the difference between poll watching and voter intimidation</a:t>
            </a:r>
            <a:endParaRPr lang="en-US" sz="24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400" dirty="0">
              <a:ea typeface="+mn-lt"/>
              <a:cs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ea typeface="+mn-lt"/>
                <a:cs typeface="+mn-lt"/>
              </a:rPr>
              <a:t>Check your registration, polling place, and ballot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hlinkClick r:id="rId4"/>
              </a:rPr>
              <a:t>Vote411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E4141-6F07-4B6A-996B-B5B68444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C9F9-B780-491C-BE6D-FB1A9B29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728"/>
          </a:xfrm>
        </p:spPr>
        <p:txBody>
          <a:bodyPr/>
          <a:lstStyle/>
          <a:p>
            <a:r>
              <a:rPr lang="en-US" b="1" dirty="0"/>
              <a:t>Election Protection Voter Hotlines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4125-BD59-4AC2-A6C2-B4F5CD234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6100"/>
            <a:ext cx="8898450" cy="5785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500"/>
              </a:spcAft>
            </a:pPr>
            <a:r>
              <a:rPr lang="en-US" sz="2400" dirty="0">
                <a:ea typeface="+mn-lt"/>
                <a:cs typeface="+mn-lt"/>
              </a:rPr>
              <a:t>1-866-OUR-VOTE 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200" dirty="0">
                <a:ea typeface="+mn-lt"/>
                <a:cs typeface="+mn-lt"/>
              </a:rPr>
              <a:t>English</a:t>
            </a:r>
            <a:endParaRPr lang="en-US" sz="2200" dirty="0"/>
          </a:p>
          <a:p>
            <a:pPr>
              <a:spcAft>
                <a:spcPts val="1500"/>
              </a:spcAft>
            </a:pPr>
            <a:r>
              <a:rPr lang="en-US" sz="2400" dirty="0">
                <a:ea typeface="+mn-lt"/>
                <a:cs typeface="+mn-lt"/>
              </a:rPr>
              <a:t>1-888-VE-Y-VOTA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200" dirty="0">
                <a:ea typeface="+mn-lt"/>
                <a:cs typeface="+mn-lt"/>
              </a:rPr>
              <a:t>Spanish &amp; English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ea typeface="+mn-lt"/>
                <a:cs typeface="+mn-lt"/>
              </a:rPr>
              <a:t>1-888-API-VOTE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200" dirty="0">
                <a:ea typeface="+mn-lt"/>
                <a:cs typeface="+mn-lt"/>
              </a:rPr>
              <a:t>Asian Languages &amp; English</a:t>
            </a:r>
          </a:p>
          <a:p>
            <a:pPr>
              <a:spcAft>
                <a:spcPts val="1500"/>
              </a:spcAft>
            </a:pPr>
            <a:r>
              <a:rPr lang="en-US" sz="2400" dirty="0">
                <a:ea typeface="+mn-lt"/>
                <a:cs typeface="+mn-lt"/>
              </a:rPr>
              <a:t>844-YALLA-US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200" dirty="0">
                <a:ea typeface="+mn-lt"/>
                <a:cs typeface="+mn-lt"/>
              </a:rPr>
              <a:t>Arabic &amp; English</a:t>
            </a:r>
            <a:br>
              <a:rPr lang="en-US" sz="2000" dirty="0">
                <a:ea typeface="+mn-lt"/>
                <a:cs typeface="+mn-lt"/>
              </a:rPr>
            </a:br>
            <a:br>
              <a:rPr lang="en-US" sz="2000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0313F-9AAB-4D5F-80EA-D48599E4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8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C9F9-B780-491C-BE6D-FB1A9B29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728"/>
          </a:xfrm>
        </p:spPr>
        <p:txBody>
          <a:bodyPr/>
          <a:lstStyle/>
          <a:p>
            <a:r>
              <a:rPr lang="en-US" b="1" dirty="0"/>
              <a:t>Additional Voter Hotlines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4125-BD59-4AC2-A6C2-B4F5CD234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552"/>
            <a:ext cx="8898450" cy="56710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1-866-687-8683 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Text Election Protection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866ourvote.org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Chat with Election Protection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1-301-818-VOTE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 ASL Voter Hotline by the National Association of the Deaf</a:t>
            </a:r>
            <a:br>
              <a:rPr lang="en-US" sz="2000" dirty="0">
                <a:ea typeface="+mn-lt"/>
                <a:cs typeface="+mn-lt"/>
              </a:rPr>
            </a:br>
            <a:br>
              <a:rPr lang="en-US" sz="2000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0313F-9AAB-4D5F-80EA-D48599E4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8E2C-BD84-416C-BB58-1B683B0F2A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4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Find Us!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86267" y="1663700"/>
            <a:ext cx="6786033" cy="4250662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sz="3200" dirty="0" err="1"/>
              <a:t>www.DisabilityRightsPA.org</a:t>
            </a:r>
            <a:endParaRPr lang="en-US" sz="3200" dirty="0"/>
          </a:p>
          <a:p>
            <a:pPr lvl="1">
              <a:spcAft>
                <a:spcPts val="600"/>
              </a:spcAft>
            </a:pPr>
            <a:r>
              <a:rPr lang="en-US" sz="3200" dirty="0" err="1"/>
              <a:t>www.VotersWithDisabilities.org</a:t>
            </a:r>
            <a:endParaRPr lang="en-US" sz="3200" dirty="0"/>
          </a:p>
          <a:p>
            <a:pPr lvl="1">
              <a:spcAft>
                <a:spcPts val="600"/>
              </a:spcAft>
            </a:pPr>
            <a:r>
              <a:rPr lang="en-US" sz="3200" dirty="0" err="1"/>
              <a:t>www.NDRN.org</a:t>
            </a:r>
            <a:endParaRPr lang="en-US" sz="3200" dirty="0"/>
          </a:p>
        </p:txBody>
      </p:sp>
      <p:pic>
        <p:nvPicPr>
          <p:cNvPr id="4" name="Picture 3" descr="A screenshot of the homepage for voterswithdisabilities.org. Arrows drawn onto the image show where to click for &quot;Find Your P&amp;A&quot; and &quot;Resources&quot;." title="vwd.org">
            <a:extLst>
              <a:ext uri="{FF2B5EF4-FFF2-40B4-BE49-F238E27FC236}">
                <a16:creationId xmlns:a16="http://schemas.microsoft.com/office/drawing/2014/main" id="{3D5A4CE9-2FA2-6C44-8097-1CBD38893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952" y="3400449"/>
            <a:ext cx="4978399" cy="3148913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6196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116C19-D572-B6DA-EF0E-983B4FDB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049" y="801104"/>
            <a:ext cx="8596668" cy="1320800"/>
          </a:xfrm>
        </p:spPr>
        <p:txBody>
          <a:bodyPr/>
          <a:lstStyle/>
          <a:p>
            <a:r>
              <a:rPr lang="en-US" dirty="0"/>
              <a:t>National Disability Rights Network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491FD-ABEF-0602-5892-A2D1AFFC4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77" y="2201524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820 First Street NE, </a:t>
            </a:r>
            <a:r>
              <a:rPr lang="en-US" sz="2800"/>
              <a:t>Suite 740</a:t>
            </a:r>
            <a:br>
              <a:rPr lang="en-US" sz="2800"/>
            </a:br>
            <a:r>
              <a:rPr lang="en-US" sz="2800"/>
              <a:t>Washington</a:t>
            </a:r>
            <a:r>
              <a:rPr lang="en-US" sz="2800" dirty="0"/>
              <a:t>, </a:t>
            </a:r>
            <a:r>
              <a:rPr lang="en-US" sz="2800"/>
              <a:t>DC 20002</a:t>
            </a:r>
            <a:br>
              <a:rPr lang="en-US" sz="2800"/>
            </a:br>
            <a:r>
              <a:rPr lang="en-US" sz="2800"/>
              <a:t>P</a:t>
            </a:r>
            <a:r>
              <a:rPr lang="en-US" sz="2800" dirty="0"/>
              <a:t>: 202-408-9514 ◊ TTY</a:t>
            </a:r>
            <a:r>
              <a:rPr lang="en-US" sz="2800"/>
              <a:t>: 202-408-9521</a:t>
            </a:r>
            <a:br>
              <a:rPr lang="en-US" sz="2800"/>
            </a:br>
            <a:r>
              <a:rPr lang="en-US" sz="2800"/>
              <a:t>www</a:t>
            </a:r>
            <a:r>
              <a:rPr lang="en-US" sz="2800" dirty="0" err="1"/>
              <a:t>.ndrn.org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7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Our Vote Is So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000" y="1819721"/>
            <a:ext cx="5028933" cy="411282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3200" dirty="0"/>
              <a:t>There are around 40 million eligible disabled voters in the US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3200" dirty="0"/>
              <a:t>Disability voter turnout is typically 6% behind non-disabled Americans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3200" dirty="0"/>
              <a:t>That’s about 3 million or so missing voters</a:t>
            </a:r>
          </a:p>
        </p:txBody>
      </p:sp>
      <p:pic>
        <p:nvPicPr>
          <p:cNvPr id="2" name="Picture 1" descr="Super Power&#10;&#10;Silhouette of a woman in a cape taking a power stance in front of a capital building with the words &quot;Voting is my super power.&quot;">
            <a:extLst>
              <a:ext uri="{FF2B5EF4-FFF2-40B4-BE49-F238E27FC236}">
                <a16:creationId xmlns:a16="http://schemas.microsoft.com/office/drawing/2014/main" id="{C8ED7EB7-41A9-3143-925B-8FFF61F3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36" y="1542905"/>
            <a:ext cx="3098530" cy="46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to mention…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6400"/>
            <a:ext cx="8936566" cy="43996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It’s the right thing to do.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It is federal law.</a:t>
            </a:r>
          </a:p>
        </p:txBody>
      </p:sp>
      <p:pic>
        <p:nvPicPr>
          <p:cNvPr id="2" name="Picture 1" descr="The active wheelchair logo for disability holding a card that check boxes for choice and option, with choice selected." title="Disability Vote">
            <a:extLst>
              <a:ext uri="{FF2B5EF4-FFF2-40B4-BE49-F238E27FC236}">
                <a16:creationId xmlns:a16="http://schemas.microsoft.com/office/drawing/2014/main" id="{644B596B-C197-E64F-A0B2-8D524D87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2391842"/>
            <a:ext cx="3997153" cy="392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4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National Disability Rights Network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The nonprofit membership organization for the federally mandated </a:t>
            </a:r>
            <a:r>
              <a:rPr lang="en-US" sz="3200" dirty="0">
                <a:hlinkClick r:id="rId3"/>
              </a:rPr>
              <a:t>Protection and Advocacy (P&amp;A) Systems </a:t>
            </a:r>
            <a:r>
              <a:rPr lang="en-US" sz="3200" dirty="0"/>
              <a:t>for individuals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287105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P&amp;A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0"/>
            <a:ext cx="8758766" cy="439961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Established by Congress to protect the rights of people with disabilities through legal support, advocacy, referral, and education.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In all 50 states, DC, Puerto Rico, US Territories, and the Native American Consortium (Hopi, Navaho and Piute Nations in the Four Corner region of the Southwest).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Largest provider of legal advocacy services to people with disabilities in the US.</a:t>
            </a:r>
          </a:p>
        </p:txBody>
      </p:sp>
    </p:spTree>
    <p:extLst>
      <p:ext uri="{BB962C8B-B14F-4D97-AF65-F5344CB8AC3E}">
        <p14:creationId xmlns:p14="http://schemas.microsoft.com/office/powerpoint/2010/main" val="338304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4055"/>
            <a:ext cx="8596668" cy="447727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Protection &amp; Advocacy for Voter Access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Federal mandate to the P&amp;As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Established under HAVA to “ensure the full participation in the electoral process for individuals with disabilities, including registering to vote, casting a vote, and accessing polling places.” 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5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PAVA Looks Like Where You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409" y="1467380"/>
            <a:ext cx="8374591" cy="447727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Enforcing voting rights laws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Education on changes to voting rights laws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Registering and educating voters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Working with elections administrators</a:t>
            </a:r>
          </a:p>
        </p:txBody>
      </p:sp>
      <p:pic>
        <p:nvPicPr>
          <p:cNvPr id="5" name="Picture 4" descr="Disability Rights Pennsylvania logo" title="DRPA">
            <a:extLst>
              <a:ext uri="{FF2B5EF4-FFF2-40B4-BE49-F238E27FC236}">
                <a16:creationId xmlns:a16="http://schemas.microsoft.com/office/drawing/2014/main" id="{F8E00313-E52C-DD40-BD07-272D052FF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4895850"/>
            <a:ext cx="6921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1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Watch in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309" y="1543580"/>
            <a:ext cx="7320491" cy="447727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Challenges by poll workers/watchers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Limitations on voter assistance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Access in long term care facilities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Inaccessible vote by mail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Inaccessible polling places</a:t>
            </a:r>
          </a:p>
        </p:txBody>
      </p:sp>
    </p:spTree>
    <p:extLst>
      <p:ext uri="{BB962C8B-B14F-4D97-AF65-F5344CB8AC3E}">
        <p14:creationId xmlns:p14="http://schemas.microsoft.com/office/powerpoint/2010/main" val="57937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Voters in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309" y="1543580"/>
            <a:ext cx="7968191" cy="447727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Early voting and drop box voting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Curbside voting and moving up in line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Federal right to voter assistance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Improvements to vote by mail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Making a plan to vote, addressing accessibility in advance</a:t>
            </a:r>
          </a:p>
        </p:txBody>
      </p:sp>
    </p:spTree>
    <p:extLst>
      <p:ext uri="{BB962C8B-B14F-4D97-AF65-F5344CB8AC3E}">
        <p14:creationId xmlns:p14="http://schemas.microsoft.com/office/powerpoint/2010/main" val="6789832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3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437944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01528728080438753BD9F36A9AA79" ma:contentTypeVersion="2" ma:contentTypeDescription="Create a new document." ma:contentTypeScope="" ma:versionID="38cf49eb3cab08bed75be59779d88df3">
  <xsd:schema xmlns:xsd="http://www.w3.org/2001/XMLSchema" xmlns:xs="http://www.w3.org/2001/XMLSchema" xmlns:p="http://schemas.microsoft.com/office/2006/metadata/properties" xmlns:ns2="15284efa-4253-409c-8775-37a1a960e602" targetNamespace="http://schemas.microsoft.com/office/2006/metadata/properties" ma:root="true" ma:fieldsID="4254b7b08f39a10c34c128a6fff400d2" ns2:_="">
    <xsd:import namespace="15284efa-4253-409c-8775-37a1a960e6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84efa-4253-409c-8775-37a1a960e6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AB3939-37D0-48F2-9162-7446B508E2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0A38BC-EF01-468E-8095-B824DA86B31E}">
  <ds:schemaRefs>
    <ds:schemaRef ds:uri="15284efa-4253-409c-8775-37a1a960e6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3EA2F47-2ABC-4F62-B6F4-EA316CE30AB3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5284efa-4253-409c-8775-37a1a960e60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507</Words>
  <Application>Microsoft Macintosh PowerPoint</Application>
  <PresentationFormat>Widescreen</PresentationFormat>
  <Paragraphs>80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Access for Voters with Disabilities: National Overview </vt:lpstr>
      <vt:lpstr>Why Our Vote Is So Important</vt:lpstr>
      <vt:lpstr>Not to mention…</vt:lpstr>
      <vt:lpstr>NDRN</vt:lpstr>
      <vt:lpstr>The P&amp;A Network</vt:lpstr>
      <vt:lpstr>PAVA</vt:lpstr>
      <vt:lpstr>PAVA Looks Like Where You Are…</vt:lpstr>
      <vt:lpstr>Barriers to Watch in 2022</vt:lpstr>
      <vt:lpstr>Options for Voters in 2022</vt:lpstr>
      <vt:lpstr>Guardianship &amp; Voting</vt:lpstr>
      <vt:lpstr>Some Resources for Voters</vt:lpstr>
      <vt:lpstr>Election Protection Voter Hotlines</vt:lpstr>
      <vt:lpstr>Additional Voter Hotlines</vt:lpstr>
      <vt:lpstr>Find Us!</vt:lpstr>
      <vt:lpstr>National Disability Rights Network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Card</dc:creator>
  <cp:lastModifiedBy>Virginia R. DiLello</cp:lastModifiedBy>
  <cp:revision>121</cp:revision>
  <dcterms:created xsi:type="dcterms:W3CDTF">2017-06-19T15:55:53Z</dcterms:created>
  <dcterms:modified xsi:type="dcterms:W3CDTF">2022-10-18T15:10:23Z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0x010100B9B01528728080438753BD9F36A9AA79</vt:lpwstr>
  </property>
</Properties>
</file>