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>
      <p:cViewPr varScale="1">
        <p:scale>
          <a:sx n="124" d="100"/>
          <a:sy n="124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ED4C-CDFC-D366-6371-8661548C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8C1DC-7E49-F60B-EA45-75068B1F0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C8F81-8EDA-833F-19BD-B066A4F0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4BEE-0C3A-161E-2407-A1441381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50FC-7696-2E16-EA90-44B7C6BC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56EA-2231-3608-A9E2-9C0CC2C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59962-B5DC-6A82-F940-AAD9F65CE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3881-47C9-71BB-5095-78006848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85EFB-5588-369C-CBBB-00E0B737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E8A9-E06F-C696-7FFD-44267577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8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EDFEA-0FA5-32C9-2E23-E12D52BAB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E5391-43DE-8E70-7AC2-E615599E5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E2B11-2FFC-CB0F-A014-7F1A5069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599A-9668-49B6-EB32-DEC9B2A2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CC9BF-E1F9-C60D-028A-ED94B6EB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5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ED4C-CDFC-D366-6371-8661548C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8C1DC-7E49-F60B-EA45-75068B1F0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C8F81-8EDA-833F-19BD-B066A4F0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4BEE-0C3A-161E-2407-A1441381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50FC-7696-2E16-EA90-44B7C6BC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5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1C1E-3B36-7022-4796-7C6AAF1C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661C5-43F3-6FFD-3FE2-D855A80E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8D32-05AA-9C3C-3FED-57C56478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40D5-E549-7727-B587-853A8458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697E4-5693-532F-8B5C-81C9921E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1E3A-DFA9-49C8-7A03-CFAA47C8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DC8E4-FDA9-6C4F-C58F-BB9EAA4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23F6-D653-5B34-F9E8-127B9C34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B603B-1FB9-5FFA-0729-B8F1F00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B594A-4790-B874-974C-8B40DE62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51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EE4E-3054-AD28-F5D8-4ADB86DB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1D08-D648-ACBE-D680-A4E475159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57A2A-1113-5709-F52C-272372E2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D43F2-AE02-49EB-6238-73E58E6B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A856-31F0-435E-4177-E7E9497A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F66BF-CA4A-24A7-BB44-CD4DF2C0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23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F278-05FA-37FB-885B-8EC3F0C9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B9E23-0E24-D067-4B8B-E113FEA32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68F3F-904B-FF8E-F914-624B6F047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5A9B-450D-DFE3-8B45-3031C7C19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1E996-B709-1FFC-A5C2-F90801F5D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55A79-D6D5-0F62-BAB2-43B596F1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2BAD8-41DD-2AC2-A165-7A6324C0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574F9-0D77-74C0-E787-AE63EE8D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4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0F5F-B320-5077-758C-474D464D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B978C-8C02-17B4-D99A-9D6B7675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5584C-0977-00FA-FFDF-6BA664BD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1F7CA-591A-E664-DFB3-B734BD74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20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8064A-B4B3-B194-06F4-D18E9D6A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A4715-FA3C-51CF-5866-7284C39E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F0E81-C237-B72A-395C-F0BAF2DC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59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3A14-DCD0-0DD9-9FC9-EB59B74E2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5B29-DEBD-F7BD-235D-A0E5A3353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C325-1C0C-AF78-3051-5CDB0A4E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395B-FF8D-53D3-B1FF-E7FE9239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E2B0C-B1E8-81A4-395C-0D0FE418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68D33-775A-9F11-FF76-38841776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1C1E-3B36-7022-4796-7C6AAF1C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661C5-43F3-6FFD-3FE2-D855A80E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8D32-05AA-9C3C-3FED-57C56478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240D5-E549-7727-B587-853A8458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697E4-5693-532F-8B5C-81C9921E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3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B63A-59F4-ACAC-5E97-A51A6825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F0A46-7894-0A5C-DBDB-CF6CCD2D6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4804B-89C7-BA4B-2F36-6712D1DA2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064EF-3800-9D4C-1CF2-3D0CDD2C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2A653-A55C-E21B-8F0C-C8061C1B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B6766-4E9C-48AB-E0BB-60CE43BA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12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56EA-2231-3608-A9E2-9C0CC2C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59962-B5DC-6A82-F940-AAD9F65CE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3881-47C9-71BB-5095-78006848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85EFB-5588-369C-CBBB-00E0B737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E8A9-E06F-C696-7FFD-442675774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4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EDFEA-0FA5-32C9-2E23-E12D52BAB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E5391-43DE-8E70-7AC2-E615599E5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E2B11-2FFC-CB0F-A014-7F1A5069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599A-9668-49B6-EB32-DEC9B2A2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CC9BF-E1F9-C60D-028A-ED94B6EB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1E3A-DFA9-49C8-7A03-CFAA47C8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DC8E4-FDA9-6C4F-C58F-BB9EAA4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23F6-D653-5B34-F9E8-127B9C34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B603B-1FB9-5FFA-0729-B8F1F00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B594A-4790-B874-974C-8B40DE62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EE4E-3054-AD28-F5D8-4ADB86DB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1D08-D648-ACBE-D680-A4E475159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57A2A-1113-5709-F52C-272372E2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D43F2-AE02-49EB-6238-73E58E6B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A856-31F0-435E-4177-E7E9497A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F66BF-CA4A-24A7-BB44-CD4DF2C0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F278-05FA-37FB-885B-8EC3F0C9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B9E23-0E24-D067-4B8B-E113FEA32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68F3F-904B-FF8E-F914-624B6F047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5A9B-450D-DFE3-8B45-3031C7C19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1E996-B709-1FFC-A5C2-F90801F5D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55A79-D6D5-0F62-BAB2-43B596F1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2BAD8-41DD-2AC2-A165-7A6324C0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574F9-0D77-74C0-E787-AE63EE8D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0F5F-B320-5077-758C-474D464D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B978C-8C02-17B4-D99A-9D6B7675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5584C-0977-00FA-FFDF-6BA664BD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1F7CA-591A-E664-DFB3-B734BD74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8064A-B4B3-B194-06F4-D18E9D6AB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A4715-FA3C-51CF-5866-7284C39E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F0E81-C237-B72A-395C-F0BAF2DC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3A14-DCD0-0DD9-9FC9-EB59B74E2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5B29-DEBD-F7BD-235D-A0E5A3353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C325-1C0C-AF78-3051-5CDB0A4E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395B-FF8D-53D3-B1FF-E7FE9239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E2B0C-B1E8-81A4-395C-0D0FE418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68D33-775A-9F11-FF76-38841776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B63A-59F4-ACAC-5E97-A51A6825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F0A46-7894-0A5C-DBDB-CF6CCD2D6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4804B-89C7-BA4B-2F36-6712D1DA2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064EF-3800-9D4C-1CF2-3D0CDD2C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2A653-A55C-E21B-8F0C-C8061C1B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B6766-4E9C-48AB-E0BB-60CE43BA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5394C-4248-103C-BB9E-1EF5BB0A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D5DD8-7C39-E976-8F4C-6B186D8F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15F7-8245-2759-69F9-F3C980F85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F0DB3-D867-8BF9-AF04-BBB1CB622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DA0E-4F57-9A1B-7BE9-5A3CC84DF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BD931D-4253-47B6-9B96-4706982BC62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9606450" y="5071872"/>
            <a:ext cx="2448390" cy="16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5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5394C-4248-103C-BB9E-1EF5BB0A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D5DD8-7C39-E976-8F4C-6B186D8F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15F7-8245-2759-69F9-F3C980F85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9FAE-9F4D-FF40-992F-36A1220FE487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F0DB3-D867-8BF9-AF04-BBB1CB622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DA0E-4F57-9A1B-7BE9-5A3CC84DF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922CC-506C-EE4F-9633-8D9BBEE9A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tespa.com/Voting-in-PA/Pages/Voting-System-Demos.aspx" TargetMode="External"/><Relationship Id="rId2" Type="http://schemas.openxmlformats.org/officeDocument/2006/relationships/hyperlink" Target="https://www.vote.pa.gov/Voting-in-PA/Pages/Accessible-Voting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te411.org/" TargetMode="External"/><Relationship Id="rId2" Type="http://schemas.openxmlformats.org/officeDocument/2006/relationships/hyperlink" Target="http://www.palwv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te.pa.gov/Resources/Documents/Voter_Registration_Application_English.pdf" TargetMode="External"/><Relationship Id="rId2" Type="http://schemas.openxmlformats.org/officeDocument/2006/relationships/hyperlink" Target="https://www.pavoterservices.pa.gov/Pages/VoterRegistrationApplication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voterservices.pa.gov/pages/voterregistrationstatus.aspx" TargetMode="External"/><Relationship Id="rId2" Type="http://schemas.openxmlformats.org/officeDocument/2006/relationships/hyperlink" Target="https://www.vote.pa.gov/Resources/Pages/Contact-Your-Election-Official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voterservices.pa.gov/OnlineAbsenteeApplication/#/OnlineAbsenteeBegin" TargetMode="External"/><Relationship Id="rId2" Type="http://schemas.openxmlformats.org/officeDocument/2006/relationships/hyperlink" Target="https://www.vote.pa.gov/Voting-in-PA/Pages/Mail-and-Absentee-Ballo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088C-19EF-136C-B87E-5EC99D45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665" y="426309"/>
            <a:ext cx="9497602" cy="1120825"/>
          </a:xfrm>
        </p:spPr>
        <p:txBody>
          <a:bodyPr>
            <a:normAutofit/>
          </a:bodyPr>
          <a:lstStyle/>
          <a:p>
            <a:r>
              <a:rPr lang="en-US" sz="3600" dirty="0"/>
              <a:t>LWV—League of Women Voters </a:t>
            </a:r>
            <a:r>
              <a:rPr lang="en-US" sz="3600" b="1" dirty="0"/>
              <a:t>of</a:t>
            </a:r>
            <a:r>
              <a:rPr lang="en-US" sz="3600" dirty="0"/>
              <a:t> Pennsylvania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DEC2A-4E8A-F876-4CE7-8AC943BF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328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i="1" dirty="0"/>
              <a:t>Basics of Voting in Pennsylvania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</a:rPr>
              <a:t>Rochelle Kaplan,  Director, Voter  Services, LWVPA</a:t>
            </a:r>
          </a:p>
          <a:p>
            <a:endParaRPr lang="en-US" sz="3200" dirty="0"/>
          </a:p>
        </p:txBody>
      </p:sp>
      <p:pic>
        <p:nvPicPr>
          <p:cNvPr id="4" name="Picture 3" descr="LWV—League of Women Voters of Pennsylvania logo">
            <a:extLst>
              <a:ext uri="{FF2B5EF4-FFF2-40B4-BE49-F238E27FC236}">
                <a16:creationId xmlns:a16="http://schemas.microsoft.com/office/drawing/2014/main" id="{174A76FC-B720-E0BC-183A-CDC2688BB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244" y="4741757"/>
            <a:ext cx="6170614" cy="14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79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90C9-3015-B5E6-E36D-70A5412E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Voting at Polls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240D-6427-CBB7-E04C-BF681F428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1874393"/>
            <a:ext cx="10515600" cy="4351338"/>
          </a:xfrm>
        </p:spPr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7:00 a.m. to 8:00 p.m. on election day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Poll workers aka “Democracy’s Essential Workers”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Voting Machines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Voter verifiable paper records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Safe and secure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Not connected to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4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57AC-6358-4F7C-D9A4-78A48074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ID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DB8F-8740-C0BA-23CA-0C78C3CDC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489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Polls-first time voter at that polling location</a:t>
            </a:r>
          </a:p>
          <a:p>
            <a:pPr marL="1371600" lvl="1" indent="-685800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Photo ID</a:t>
            </a:r>
          </a:p>
          <a:p>
            <a:pPr marL="2057400" lvl="2" indent="-685800">
              <a:buClr>
                <a:srgbClr val="AD7CE9"/>
              </a:buClr>
              <a:buSzPct val="80000"/>
              <a:buFont typeface="Wingdings" pitchFamily="2" charset="2"/>
              <a:buChar char="§"/>
            </a:pPr>
            <a:r>
              <a:rPr lang="en-US" sz="2800" b="1" dirty="0"/>
              <a:t>Drivers License/</a:t>
            </a:r>
            <a:r>
              <a:rPr lang="en-US" sz="2800" b="1" dirty="0" err="1"/>
              <a:t>PennDot</a:t>
            </a:r>
            <a:r>
              <a:rPr lang="en-US" sz="2800" b="1" dirty="0"/>
              <a:t> ID Card, ID by any Commonwealth (PA Gov't ) Agency, US Passport, ID by US Govt, US Armed Forces, Student Id, Employee ID </a:t>
            </a:r>
          </a:p>
          <a:p>
            <a:pPr marL="1371600" lvl="1" indent="-685800"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Non Photo ID</a:t>
            </a:r>
          </a:p>
          <a:p>
            <a:pPr marL="1885950" lvl="2" indent="-514350">
              <a:buClr>
                <a:srgbClr val="AD7CE9"/>
              </a:buClr>
              <a:buFont typeface="Wingdings" pitchFamily="2" charset="2"/>
              <a:buChar char="§"/>
            </a:pPr>
            <a:r>
              <a:rPr lang="en-US" sz="2400" b="1" dirty="0"/>
              <a:t>Voter Registration card, ID by PA Gov’t Agency, Firearm permit, Current Utility bill, Current bank statement, current Gov’t paycheck </a:t>
            </a:r>
            <a:endParaRPr lang="en-US" sz="3200" b="1" dirty="0"/>
          </a:p>
          <a:p>
            <a:pPr marL="514350" indent="-514350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Mail in Ballot application-every year</a:t>
            </a:r>
          </a:p>
          <a:p>
            <a:pPr marL="1371600" lvl="1" indent="-685800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200" b="1" dirty="0"/>
              <a:t>Social Security number/Driver’s License</a:t>
            </a:r>
          </a:p>
          <a:p>
            <a:pPr marL="1371600" lvl="1" indent="-685800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3200" b="1" dirty="0"/>
              <a:t>Photocopy of one of the ID’s above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8596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9B27-038B-9EA0-6704-B5600307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Voting Accessibility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10D1C-AD5D-27D7-E80B-3F2D2016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504" y="1027906"/>
            <a:ext cx="10515600" cy="4351338"/>
          </a:xfrm>
        </p:spPr>
        <p:txBody>
          <a:bodyPr>
            <a:noAutofit/>
          </a:bodyPr>
          <a:lstStyle/>
          <a:p>
            <a:pPr algn="l">
              <a:buClr>
                <a:srgbClr val="A316A7"/>
              </a:buClr>
            </a:pPr>
            <a:endParaRPr lang="en-US" sz="3200" b="1" dirty="0"/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>
                <a:hlinkClick r:id="rId2"/>
              </a:rPr>
              <a:t>Department of State Tool Box</a:t>
            </a:r>
            <a:endParaRPr lang="en-US" sz="3200" b="1" dirty="0"/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Mail in Voting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Accessible Ballot Marking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Agent declaration for applying and dropping off ballot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In person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Voting locations must be accessible</a:t>
            </a:r>
          </a:p>
          <a:p>
            <a:pPr marL="1828800" lvl="2" indent="-685800" algn="l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n-US" sz="2800" b="1" dirty="0"/>
              <a:t>Alternate Ballot option</a:t>
            </a:r>
          </a:p>
          <a:p>
            <a:pPr marL="1257300" lvl="1" indent="-571500" algn="l"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Declaration of Assistance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ADA accessible machines</a:t>
            </a:r>
          </a:p>
          <a:p>
            <a:pPr marL="1200150" lvl="1" indent="-5143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b="1" u="sng" dirty="0">
                <a:hlinkClick r:id="rId3"/>
              </a:rPr>
              <a:t>Learn about your county's voting system</a:t>
            </a:r>
            <a:r>
              <a:rPr lang="en-US" b="1" dirty="0"/>
              <a:t>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812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0D2F-A9A5-88B8-9F56-9D4997F9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73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Your rights as a voter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D253-FEC1-7F07-C307-C2FDE51C7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544" y="1107027"/>
            <a:ext cx="11268456" cy="4351338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Accessibility needs at polling place call Disability Rights PA:</a:t>
            </a:r>
          </a:p>
          <a:p>
            <a:pPr marL="1543050" lvl="1" indent="-8572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1.800.692.7443 from 7:00 </a:t>
            </a:r>
            <a:r>
              <a:rPr lang="en-US" sz="3200" b="1" dirty="0" err="1"/>
              <a:t>a.m</a:t>
            </a:r>
            <a:r>
              <a:rPr lang="en-US" sz="3200" b="1" dirty="0"/>
              <a:t> to 7:00 p.m. 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Problems or have questions, call the Election Protection Hotline:</a:t>
            </a:r>
          </a:p>
          <a:p>
            <a:pPr marL="1543050" lvl="1" indent="-8572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English: 1-866-OUR-VOTE / 1-866-687-8683</a:t>
            </a:r>
          </a:p>
          <a:p>
            <a:pPr marL="1543050" lvl="1" indent="-8572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Spanish: 1-888-VE-Y-VOTA / 1-888-839-8682</a:t>
            </a:r>
          </a:p>
          <a:p>
            <a:pPr marL="1543050" lvl="1" indent="-8572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Arabic: 1-844-YALLA-US / 1-844-925-5287</a:t>
            </a:r>
          </a:p>
          <a:p>
            <a:pPr marL="1543050" lvl="1" indent="-85725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For Bengali, Cantonese, Hindi, Urdu, Korean, Mandarin, Tagalog, or Vietnamese: 1-888-274-8683</a:t>
            </a:r>
          </a:p>
          <a:p>
            <a:endParaRPr lang="en-US" sz="18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105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237F-B75B-4EE2-BEA1-93ECBF96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618" y="347439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Your rights as a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voter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cont’d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67D73-E4BD-3BB8-ECCA-9D3236E9F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441"/>
            <a:ext cx="10515600" cy="4351338"/>
          </a:xfrm>
        </p:spPr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If the polls close while you’re still in line, stay in line – you have the right to vote.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If you make a mistake on your ballot, ask for a new one.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If the machines are down at your polling place, ask for a paper ballot.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If election worker is not sure of your eligibility/voting status you can ask to vote by provisional ballot.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3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92B9-3B45-2191-1FE8-FE448495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What is on my ballot in 2022?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80F70-99C3-0E8F-BE4C-CA69A061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736" y="1253331"/>
            <a:ext cx="10515600" cy="4351338"/>
          </a:xfrm>
        </p:spPr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Candidates</a:t>
            </a:r>
          </a:p>
          <a:p>
            <a:pPr marL="914400" lvl="1" indent="-502920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Federal and State races</a:t>
            </a:r>
          </a:p>
          <a:p>
            <a:pPr marL="1371600" lvl="3" indent="-502920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2600" b="1" dirty="0"/>
              <a:t>Federal-Congressional, US Senate</a:t>
            </a:r>
          </a:p>
          <a:p>
            <a:pPr marL="1371600" lvl="3" indent="-502920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2600" b="1" dirty="0"/>
              <a:t>State-Governor, LT Governor, State House and State Senate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Vote411.org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Polling Location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Who is on Ballot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Candidate forums</a:t>
            </a:r>
          </a:p>
          <a:p>
            <a:pPr marL="1028700" lvl="1" indent="-571500" algn="l">
              <a:buClr>
                <a:schemeClr val="accent1"/>
              </a:buClr>
              <a:buFont typeface="Wingdings" pitchFamily="2" charset="2"/>
              <a:buChar char="v"/>
            </a:pPr>
            <a:r>
              <a:rPr lang="en-US" sz="2800" b="1" dirty="0"/>
              <a:t>Deadlines</a:t>
            </a:r>
          </a:p>
          <a:p>
            <a:pPr lvl="1" algn="l">
              <a:buClr>
                <a:srgbClr val="A316A7"/>
              </a:buClr>
            </a:pPr>
            <a:endParaRPr lang="en-US" sz="3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64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250E-BDC8-807D-03AF-3E97715F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Important Dates for 2022 elections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F53B3-A427-CE9B-8D93-8389CA240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u="sng" dirty="0"/>
              <a:t>General Election</a:t>
            </a:r>
          </a:p>
          <a:p>
            <a:pPr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Deadline to Register to Vote- October 24</a:t>
            </a:r>
          </a:p>
          <a:p>
            <a:pPr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Deadline for Mail in  Ballot Application-  November 1</a:t>
            </a:r>
          </a:p>
          <a:p>
            <a:pPr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Election Day- November 8, 7:00 a.m.-8:00 p.m. </a:t>
            </a:r>
          </a:p>
          <a:p>
            <a:pPr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Mail in ballot must be received by November 8, 8:00 p.m.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0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02A0-108F-587B-4C2C-44C62D1E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477"/>
            <a:ext cx="10515600" cy="890651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Resources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190AE-7682-570A-2FED-05F35A5F4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9561576" cy="4351338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League of Women Voters </a:t>
            </a:r>
            <a:r>
              <a:rPr lang="en-US" sz="4000" u="sng" dirty="0">
                <a:hlinkClick r:id="rId2"/>
              </a:rPr>
              <a:t>www.palwv.org</a:t>
            </a:r>
            <a:r>
              <a:rPr lang="en-US" sz="4000" b="1" dirty="0"/>
              <a:t> 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4000" b="1" dirty="0"/>
              <a:t>Voter Tool kits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Vote411.org  </a:t>
            </a:r>
            <a:r>
              <a:rPr lang="en-US" sz="4000" u="sng" dirty="0">
                <a:hlinkClick r:id="rId3"/>
              </a:rPr>
              <a:t>www.vote411.org</a:t>
            </a:r>
            <a:r>
              <a:rPr lang="en-US" sz="4000" b="1" dirty="0"/>
              <a:t> 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4000" b="1" dirty="0"/>
              <a:t>League of Women Voters one stop shop for all your voting needs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Voters Guide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4000" b="1" dirty="0"/>
              <a:t>Local League of Women Voters printed guide to elections</a:t>
            </a:r>
            <a:endParaRPr lang="en-US" sz="44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7419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C360D-B45C-214D-95A7-EFCF0EE4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488" y="170053"/>
            <a:ext cx="5050536" cy="79311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ADAF4-3A39-3E0B-55D4-D51520210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568" y="1253331"/>
            <a:ext cx="8574024" cy="4351338"/>
          </a:xfrm>
        </p:spPr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600" b="1" dirty="0"/>
              <a:t> </a:t>
            </a:r>
            <a:r>
              <a:rPr lang="en-US" sz="3600" b="1" dirty="0" err="1"/>
              <a:t>Ballotpedia.com</a:t>
            </a:r>
            <a:endParaRPr lang="en-US" sz="3600" b="1" dirty="0"/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600" b="1" dirty="0"/>
              <a:t>Nonpartisan encyclopedia of voting, election, and candidate information (including financial reports)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600" b="1" dirty="0"/>
              <a:t> </a:t>
            </a:r>
            <a:r>
              <a:rPr lang="en-US" sz="3600" b="1" dirty="0" err="1"/>
              <a:t>Factcheck.org</a:t>
            </a:r>
            <a:endParaRPr lang="en-US" sz="3600" b="1" dirty="0"/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600" b="1" dirty="0"/>
              <a:t>Nonbiased fact checking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600" b="1" dirty="0"/>
              <a:t> </a:t>
            </a:r>
            <a:r>
              <a:rPr lang="en-US" sz="3600" b="1" dirty="0" err="1"/>
              <a:t>Vote.pa.gov</a:t>
            </a:r>
            <a:endParaRPr lang="en-US" sz="3600" b="1" dirty="0"/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600" b="1" dirty="0"/>
              <a:t>PA Department of State website on “all things” elections in 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83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120E-B0C0-3532-443A-413B4643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Thank you!</a:t>
            </a:r>
            <a:b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50504-72B9-4DB0-EAFF-230CCC49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tencil" pitchFamily="82" charset="77"/>
                <a:ea typeface="+mn-ea"/>
                <a:cs typeface="+mn-cs"/>
              </a:rPr>
              <a:t>VOTE!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800" b="1">
              <a:solidFill>
                <a:srgbClr val="A316A7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800" b="1">
                <a:solidFill>
                  <a:srgbClr val="A316A7"/>
                </a:solidFill>
              </a:rPr>
              <a:t>Questions</a:t>
            </a:r>
            <a:r>
              <a:rPr lang="en-US" sz="4800" b="1" dirty="0">
                <a:solidFill>
                  <a:srgbClr val="A316A7"/>
                </a:solidFill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tencil" pitchFamily="82" charset="77"/>
              <a:ea typeface="+mn-ea"/>
              <a:cs typeface="Arial Black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4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A087B-0AE4-FDF6-9128-64731A58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Why Vote?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ECFE8-10A8-92F9-4295-80EB33230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49000"/>
              </a:lnSpc>
              <a:spcBef>
                <a:spcPts val="600"/>
              </a:spcBef>
              <a:buNone/>
            </a:pPr>
            <a:r>
              <a:rPr lang="en-US" b="1" dirty="0"/>
              <a:t>Abraham Lincoln: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A316A7"/>
              </a:buClr>
              <a:buNone/>
            </a:pPr>
            <a:r>
              <a:rPr lang="en-US" sz="2800" b="1" dirty="0"/>
              <a:t>“Hence it is not the qualified voters, but the qualified voters, </a:t>
            </a:r>
            <a:r>
              <a:rPr lang="en-US" sz="2800" b="1" i="1" dirty="0"/>
              <a:t>who choose to vote</a:t>
            </a:r>
            <a:r>
              <a:rPr lang="en-US" sz="2800" b="1" dirty="0"/>
              <a:t>, that constitute the political power of the state.”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b="1" dirty="0"/>
              <a:t>Voting is the foundation of Democracy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b="1" dirty="0"/>
              <a:t>Voting is your voice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b="1" dirty="0"/>
              <a:t>Voting holds politicians accountable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b="1" dirty="0"/>
              <a:t>Voting is an opportunity for change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b="1" dirty="0"/>
              <a:t>Every vote matters!</a:t>
            </a:r>
          </a:p>
        </p:txBody>
      </p:sp>
    </p:spTree>
    <p:extLst>
      <p:ext uri="{BB962C8B-B14F-4D97-AF65-F5344CB8AC3E}">
        <p14:creationId xmlns:p14="http://schemas.microsoft.com/office/powerpoint/2010/main" val="189264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D887-16F2-A787-8545-01D4A206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do Pennsylvanians Vote?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DBBD1-1B5A-23D3-AAE1-E2B9B87E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 algn="l">
              <a:lnSpc>
                <a:spcPct val="110000"/>
              </a:lnSpc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Every Year Twice a year</a:t>
            </a:r>
          </a:p>
          <a:p>
            <a:pPr marL="1543050" lvl="1" indent="-857250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Even years- Presidential, Federal, State</a:t>
            </a:r>
          </a:p>
          <a:p>
            <a:pPr marL="1543050" lvl="1" indent="-857250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Odd years- Municipal, Judicial, School Board</a:t>
            </a:r>
          </a:p>
          <a:p>
            <a:pPr marL="1543050" lvl="1" indent="-857250" algn="l">
              <a:lnSpc>
                <a:spcPct val="110000"/>
              </a:lnSpc>
              <a:spcBef>
                <a:spcPts val="1500"/>
              </a:spcBef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There are no “off” year elections</a:t>
            </a:r>
          </a:p>
          <a:p>
            <a:pPr marL="857250" indent="-857250" algn="l">
              <a:lnSpc>
                <a:spcPct val="110000"/>
              </a:lnSpc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Three types: Primary, General, Special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4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06C1-F2E2-A01F-77AB-7291972E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General 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ABA3-4464-0650-5DEC-0EF7264F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Timing: First Tuesday after the first Monday in November. This year November 8!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All candidates from major parties, third parties, or unaffiliated are on the ballot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Can vote for any of the candidates, regardless of your party registration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57371-ADF5-12B3-061F-7CEBEF99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Registration: Qualifications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C758-41F1-9F14-8060-E2806333B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140" y="1484249"/>
            <a:ext cx="8427720" cy="4351338"/>
          </a:xfrm>
        </p:spPr>
        <p:txBody>
          <a:bodyPr/>
          <a:lstStyle/>
          <a:p>
            <a:pPr marL="0" indent="0" algn="ctr">
              <a:buClr>
                <a:srgbClr val="A316A7"/>
              </a:buClr>
              <a:buNone/>
            </a:pPr>
            <a:r>
              <a:rPr lang="en-US" sz="3600" b="1" dirty="0"/>
              <a:t>Three simple qualifications:</a:t>
            </a:r>
          </a:p>
          <a:p>
            <a:pPr marL="514350" indent="-514350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18 years of age on or before election day</a:t>
            </a:r>
          </a:p>
          <a:p>
            <a:pPr marL="514350" indent="-514350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Citizen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Resident of the state and voting district for at least 30 days</a:t>
            </a:r>
          </a:p>
          <a:p>
            <a:pPr marL="1371600" lvl="1" indent="-685800" algn="l">
              <a:buClr>
                <a:srgbClr val="0358FA"/>
              </a:buClr>
              <a:buFont typeface="Wingdings" pitchFamily="2" charset="2"/>
              <a:buChar char="v"/>
            </a:pPr>
            <a:r>
              <a:rPr lang="en-US" sz="3200" b="1" dirty="0"/>
              <a:t>When a person moves, must update voter registration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7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9480-67AB-5F0E-CA38-4A98829E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Registration: How to Apply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2E095-A77D-9F70-CF25-7EF09A5E1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456" y="1253331"/>
            <a:ext cx="10515600" cy="4351338"/>
          </a:xfrm>
        </p:spPr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Must register 15 days prior to election-October 24, 2022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Four easy ways to register: 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>
                <a:hlinkClick r:id="rId2"/>
              </a:rPr>
              <a:t>online</a:t>
            </a:r>
            <a:endParaRPr lang="en-US" sz="3200" b="1" dirty="0"/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By </a:t>
            </a:r>
            <a:r>
              <a:rPr lang="en-US" sz="3200" b="1" dirty="0">
                <a:hlinkClick r:id="rId3"/>
              </a:rPr>
              <a:t>mail</a:t>
            </a:r>
            <a:endParaRPr lang="en-US" sz="3200" b="1" dirty="0"/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In person at county voter registration office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Other state government agencies, for example  Area Agency on Aging,  Centers for Independent Living, County Mental Health offices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9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4F7D-E5E8-77D9-77F5-D53F18FB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Voter Registration: Checking Status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64110-799C-368E-0D08-A9054BBEA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Check your voter registration status two ways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County Election Office</a:t>
            </a:r>
          </a:p>
          <a:p>
            <a:pPr marL="1371600" lvl="1" indent="-685800" algn="l">
              <a:buClr>
                <a:srgbClr val="0358FA"/>
              </a:buClr>
              <a:buFont typeface="Wingdings" pitchFamily="2" charset="2"/>
              <a:buChar char="v"/>
            </a:pPr>
            <a:r>
              <a:rPr lang="en-US" sz="3200" b="1" dirty="0">
                <a:solidFill>
                  <a:schemeClr val="accent1"/>
                </a:solidFill>
                <a:hlinkClick r:id="rId2"/>
              </a:rPr>
              <a:t>Contact Information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4000" b="1" dirty="0"/>
              <a:t>Online at Department of State Website</a:t>
            </a:r>
          </a:p>
          <a:p>
            <a:pPr marL="1371600" lvl="1" indent="-685800" algn="l">
              <a:buClr>
                <a:srgbClr val="0358FA"/>
              </a:buClr>
              <a:buFont typeface="Wingdings" pitchFamily="2" charset="2"/>
              <a:buChar char="v"/>
            </a:pPr>
            <a:r>
              <a:rPr lang="en-US" sz="3200" b="1" dirty="0">
                <a:hlinkClick r:id="rId3"/>
              </a:rPr>
              <a:t>Registration Status Link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5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8905-970C-8637-8F33-A7FCED49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Voting: How to Vote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CB9F6-B93E-AD5E-29E5-F4457B49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sz="3200" b="1" dirty="0"/>
              <a:t>Mail in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No excuse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Absentee</a:t>
            </a:r>
          </a:p>
          <a:p>
            <a:pPr marL="2057400" lvl="2" indent="-685800" algn="l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3200" b="1" dirty="0"/>
              <a:t>Out of voting district</a:t>
            </a:r>
          </a:p>
          <a:p>
            <a:pPr marL="2057400" lvl="2" indent="-685800" algn="l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3200" b="1" dirty="0"/>
              <a:t>Illness/Injury/Disabled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3200" b="1" dirty="0"/>
              <a:t>Apply online or in person, deadline is 7 days before election</a:t>
            </a:r>
          </a:p>
          <a:p>
            <a:pPr marL="2057400" lvl="2" indent="-685800" algn="l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hlinkClick r:id="rId2"/>
              </a:rPr>
              <a:t>Vote.pa.gov</a:t>
            </a:r>
            <a:endParaRPr lang="en-US" sz="3200" b="1" dirty="0"/>
          </a:p>
          <a:p>
            <a:pPr marL="2057400" lvl="2" indent="-685800" algn="l">
              <a:buClr>
                <a:srgbClr val="0070C0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hlinkClick r:id="rId3"/>
              </a:rPr>
              <a:t>Pavoterservices.pa.gov</a:t>
            </a:r>
            <a:endParaRPr lang="en-US" sz="32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822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1F96-C99A-6C08-04F5-C985871A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Voting by Mail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9F5C-1EEB-1514-C0F5-65EE4C3FE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913510"/>
            <a:ext cx="9927336" cy="4351338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b="1" dirty="0"/>
              <a:t>Completing Ballot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2800" b="1" dirty="0"/>
              <a:t>Read all instructions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2800" b="1" dirty="0"/>
              <a:t>Fill in choices, front and back of ballot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2800" b="1" dirty="0"/>
              <a:t>Put ballot in secrecy envelope- seal it, no writing on it. </a:t>
            </a:r>
          </a:p>
          <a:p>
            <a:pPr lvl="1">
              <a:buClr>
                <a:srgbClr val="A316A7"/>
              </a:buClr>
            </a:pPr>
            <a:r>
              <a:rPr lang="en-US" sz="2800" b="1" dirty="0">
                <a:solidFill>
                  <a:srgbClr val="FF0000"/>
                </a:solidFill>
              </a:rPr>
              <a:t>    WARNING- if secrecy envelop is not used, your ballot will not be counted.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2800" b="1" dirty="0"/>
              <a:t>Put white secrecy envelope in pre-addressed official election ballot envelope and seal it </a:t>
            </a:r>
          </a:p>
          <a:p>
            <a:pPr marL="1371600" lvl="1" indent="-685800" algn="l">
              <a:buClr>
                <a:srgbClr val="0070C0"/>
              </a:buClr>
              <a:buSzPct val="80000"/>
              <a:buFont typeface="Wingdings" pitchFamily="2" charset="2"/>
              <a:buChar char="v"/>
            </a:pPr>
            <a:r>
              <a:rPr lang="en-US" sz="2800" b="1" dirty="0"/>
              <a:t>Sign and date the Voter’s declaration on this envelope. </a:t>
            </a:r>
          </a:p>
          <a:p>
            <a:pPr lvl="1">
              <a:buClr>
                <a:srgbClr val="A316A7"/>
              </a:buClr>
            </a:pPr>
            <a:r>
              <a:rPr lang="en-US" sz="2800" b="1" dirty="0">
                <a:solidFill>
                  <a:srgbClr val="FF0000"/>
                </a:solidFill>
              </a:rPr>
              <a:t>    WARNING- If signature and date are not on outside envelop, your ballot may not be counted.</a:t>
            </a:r>
          </a:p>
          <a:p>
            <a:pPr marL="514350" indent="-514350" algn="l">
              <a:buClr>
                <a:srgbClr val="0070C0"/>
              </a:buClr>
              <a:buFont typeface="Zapf Dingbats"/>
              <a:buChar char="➤"/>
            </a:pPr>
            <a:r>
              <a:rPr lang="en-US" b="1" dirty="0"/>
              <a:t>Returning Ballot: mail, drop box, or in person. </a:t>
            </a:r>
            <a:br>
              <a:rPr lang="en-US" b="1" dirty="0"/>
            </a:br>
            <a:r>
              <a:rPr lang="en-US" b="1" dirty="0"/>
              <a:t>Check with your county on return locations and times</a:t>
            </a:r>
          </a:p>
          <a:p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815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968</Words>
  <Application>Microsoft Macintosh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Stencil</vt:lpstr>
      <vt:lpstr>Wingdings</vt:lpstr>
      <vt:lpstr>Zapf Dingbats</vt:lpstr>
      <vt:lpstr>Office Theme</vt:lpstr>
      <vt:lpstr>1_Office Theme</vt:lpstr>
      <vt:lpstr>LWV—League of Women Voters of Pennsylvania</vt:lpstr>
      <vt:lpstr>Why Vote? </vt:lpstr>
      <vt:lpstr> When do Pennsylvanians Vote? </vt:lpstr>
      <vt:lpstr>General Election</vt:lpstr>
      <vt:lpstr>Voter Registration: Qualifications  </vt:lpstr>
      <vt:lpstr>Voter Registration: How to Apply </vt:lpstr>
      <vt:lpstr>Voter Registration: Checking Status </vt:lpstr>
      <vt:lpstr>Voting: How to Vote </vt:lpstr>
      <vt:lpstr>Voting by Mail </vt:lpstr>
      <vt:lpstr>Voting at Polls </vt:lpstr>
      <vt:lpstr>Voter ID </vt:lpstr>
      <vt:lpstr>Voting Accessibility </vt:lpstr>
      <vt:lpstr>Your rights as a voter </vt:lpstr>
      <vt:lpstr>Your rights as a votercont’d.) </vt:lpstr>
      <vt:lpstr>What is on my ballot in 2022? </vt:lpstr>
      <vt:lpstr>Important Dates for 2022 elections </vt:lpstr>
      <vt:lpstr>Resources</vt:lpstr>
      <vt:lpstr>Resources (cont’d)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LWV—League of Women Voters of Pennsylvania</dc:title>
  <dc:creator>Virginia R. DiLello</dc:creator>
  <cp:lastModifiedBy>Virginia R. DiLello</cp:lastModifiedBy>
  <cp:revision>23</cp:revision>
  <dcterms:created xsi:type="dcterms:W3CDTF">2022-10-18T12:30:50Z</dcterms:created>
  <dcterms:modified xsi:type="dcterms:W3CDTF">2022-10-18T15:34:08Z</dcterms:modified>
</cp:coreProperties>
</file>